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5"/>
  </p:notesMasterIdLst>
  <p:handoutMasterIdLst>
    <p:handoutMasterId r:id="rId136"/>
  </p:handoutMasterIdLst>
  <p:sldIdLst>
    <p:sldId id="258" r:id="rId2"/>
    <p:sldId id="2087" r:id="rId3"/>
    <p:sldId id="2267" r:id="rId4"/>
    <p:sldId id="2090" r:id="rId5"/>
    <p:sldId id="2091" r:id="rId6"/>
    <p:sldId id="2092" r:id="rId7"/>
    <p:sldId id="2093" r:id="rId8"/>
    <p:sldId id="2094" r:id="rId9"/>
    <p:sldId id="2268" r:id="rId10"/>
    <p:sldId id="2096" r:id="rId11"/>
    <p:sldId id="2097" r:id="rId12"/>
    <p:sldId id="2098" r:id="rId13"/>
    <p:sldId id="2099" r:id="rId14"/>
    <p:sldId id="2100" r:id="rId15"/>
    <p:sldId id="2101" r:id="rId16"/>
    <p:sldId id="2102" r:id="rId17"/>
    <p:sldId id="2112" r:id="rId18"/>
    <p:sldId id="2113" r:id="rId19"/>
    <p:sldId id="2114" r:id="rId20"/>
    <p:sldId id="2271" r:id="rId21"/>
    <p:sldId id="2116" r:id="rId22"/>
    <p:sldId id="2117" r:id="rId23"/>
    <p:sldId id="2118" r:id="rId24"/>
    <p:sldId id="2119" r:id="rId25"/>
    <p:sldId id="2120" r:id="rId26"/>
    <p:sldId id="2121" r:id="rId27"/>
    <p:sldId id="2122" r:id="rId28"/>
    <p:sldId id="2123" r:id="rId29"/>
    <p:sldId id="2124" r:id="rId30"/>
    <p:sldId id="2125" r:id="rId31"/>
    <p:sldId id="2126" r:id="rId32"/>
    <p:sldId id="2127" r:id="rId33"/>
    <p:sldId id="2128" r:id="rId34"/>
    <p:sldId id="2129" r:id="rId35"/>
    <p:sldId id="2130" r:id="rId36"/>
    <p:sldId id="2277" r:id="rId37"/>
    <p:sldId id="2279" r:id="rId38"/>
    <p:sldId id="2278" r:id="rId39"/>
    <p:sldId id="2281" r:id="rId40"/>
    <p:sldId id="2283" r:id="rId41"/>
    <p:sldId id="2269" r:id="rId42"/>
    <p:sldId id="2288" r:id="rId43"/>
    <p:sldId id="2291" r:id="rId44"/>
    <p:sldId id="2294" r:id="rId45"/>
    <p:sldId id="2138" r:id="rId46"/>
    <p:sldId id="2140" r:id="rId47"/>
    <p:sldId id="2141" r:id="rId48"/>
    <p:sldId id="2142" r:id="rId49"/>
    <p:sldId id="2143" r:id="rId50"/>
    <p:sldId id="2298" r:id="rId51"/>
    <p:sldId id="2146" r:id="rId52"/>
    <p:sldId id="2147" r:id="rId53"/>
    <p:sldId id="2148" r:id="rId54"/>
    <p:sldId id="2149" r:id="rId55"/>
    <p:sldId id="2299" r:id="rId56"/>
    <p:sldId id="2151" r:id="rId57"/>
    <p:sldId id="2152" r:id="rId58"/>
    <p:sldId id="2270" r:id="rId59"/>
    <p:sldId id="2300" r:id="rId60"/>
    <p:sldId id="2302" r:id="rId61"/>
    <p:sldId id="2156" r:id="rId62"/>
    <p:sldId id="2157" r:id="rId63"/>
    <p:sldId id="2159" r:id="rId64"/>
    <p:sldId id="2158" r:id="rId65"/>
    <p:sldId id="2160" r:id="rId66"/>
    <p:sldId id="2162" r:id="rId67"/>
    <p:sldId id="2163" r:id="rId68"/>
    <p:sldId id="2307" r:id="rId69"/>
    <p:sldId id="2165" r:id="rId70"/>
    <p:sldId id="2308" r:id="rId71"/>
    <p:sldId id="2167" r:id="rId72"/>
    <p:sldId id="2168" r:id="rId73"/>
    <p:sldId id="2169" r:id="rId74"/>
    <p:sldId id="2170" r:id="rId75"/>
    <p:sldId id="2171" r:id="rId76"/>
    <p:sldId id="2172" r:id="rId77"/>
    <p:sldId id="4761" r:id="rId78"/>
    <p:sldId id="2173" r:id="rId79"/>
    <p:sldId id="2174" r:id="rId80"/>
    <p:sldId id="2175" r:id="rId81"/>
    <p:sldId id="2176" r:id="rId82"/>
    <p:sldId id="2177" r:id="rId83"/>
    <p:sldId id="2178" r:id="rId84"/>
    <p:sldId id="2179" r:id="rId85"/>
    <p:sldId id="2180" r:id="rId86"/>
    <p:sldId id="2181" r:id="rId87"/>
    <p:sldId id="2303" r:id="rId88"/>
    <p:sldId id="2272" r:id="rId89"/>
    <p:sldId id="2266" r:id="rId90"/>
    <p:sldId id="2183" r:id="rId91"/>
    <p:sldId id="2184" r:id="rId92"/>
    <p:sldId id="4756" r:id="rId93"/>
    <p:sldId id="2186" r:id="rId94"/>
    <p:sldId id="4757" r:id="rId95"/>
    <p:sldId id="2188" r:id="rId96"/>
    <p:sldId id="2189" r:id="rId97"/>
    <p:sldId id="2190" r:id="rId98"/>
    <p:sldId id="2191" r:id="rId99"/>
    <p:sldId id="2192" r:id="rId100"/>
    <p:sldId id="2193" r:id="rId101"/>
    <p:sldId id="2194" r:id="rId102"/>
    <p:sldId id="2195" r:id="rId103"/>
    <p:sldId id="2196" r:id="rId104"/>
    <p:sldId id="2197" r:id="rId105"/>
    <p:sldId id="2198" r:id="rId106"/>
    <p:sldId id="2203" r:id="rId107"/>
    <p:sldId id="2200" r:id="rId108"/>
    <p:sldId id="2201" r:id="rId109"/>
    <p:sldId id="2273" r:id="rId110"/>
    <p:sldId id="2204" r:id="rId111"/>
    <p:sldId id="2205" r:id="rId112"/>
    <p:sldId id="2206" r:id="rId113"/>
    <p:sldId id="2207" r:id="rId114"/>
    <p:sldId id="2208" r:id="rId115"/>
    <p:sldId id="2209" r:id="rId116"/>
    <p:sldId id="2210" r:id="rId117"/>
    <p:sldId id="2211" r:id="rId118"/>
    <p:sldId id="2212" r:id="rId119"/>
    <p:sldId id="4758" r:id="rId120"/>
    <p:sldId id="2214" r:id="rId121"/>
    <p:sldId id="4759" r:id="rId122"/>
    <p:sldId id="4760" r:id="rId123"/>
    <p:sldId id="2216" r:id="rId124"/>
    <p:sldId id="4762" r:id="rId125"/>
    <p:sldId id="2217" r:id="rId126"/>
    <p:sldId id="2218" r:id="rId127"/>
    <p:sldId id="2219" r:id="rId128"/>
    <p:sldId id="2220" r:id="rId129"/>
    <p:sldId id="2221" r:id="rId130"/>
    <p:sldId id="2222" r:id="rId131"/>
    <p:sldId id="1943" r:id="rId132"/>
    <p:sldId id="2257" r:id="rId133"/>
    <p:sldId id="2287" r:id="rId134"/>
  </p:sldIdLst>
  <p:sldSz cx="12192000" cy="6858000"/>
  <p:notesSz cx="6858000" cy="9144000"/>
  <p:embeddedFontLst>
    <p:embeddedFont>
      <p:font typeface="Algerian" panose="04020705040A02060702" pitchFamily="82" charset="0"/>
      <p:regular r:id="rId137"/>
    </p:embeddedFont>
    <p:embeddedFont>
      <p:font typeface="Arial Black" panose="020B0A04020102020204" pitchFamily="34" charset="0"/>
      <p:bold r:id="rId138"/>
    </p:embeddedFont>
    <p:embeddedFont>
      <p:font typeface="Arial Rounded MT Bold" panose="020F0704030504030204" pitchFamily="34" charset="0"/>
      <p:regular r:id="rId139"/>
    </p:embeddedFont>
    <p:embeddedFont>
      <p:font typeface="Calibri" panose="020F0502020204030204" pitchFamily="34" charset="0"/>
      <p:regular r:id="rId140"/>
      <p:bold r:id="rId141"/>
      <p:italic r:id="rId142"/>
      <p:boldItalic r:id="rId143"/>
    </p:embeddedFont>
    <p:embeddedFont>
      <p:font typeface="Cambria Math" panose="02040503050406030204" pitchFamily="18" charset="0"/>
      <p:regular r:id="rId144"/>
    </p:embeddedFont>
    <p:embeddedFont>
      <p:font typeface="Century" panose="02040604050505020304" pitchFamily="18" charset="0"/>
      <p:regular r:id="rId145"/>
    </p:embeddedFont>
    <p:embeddedFont>
      <p:font typeface="Consolas" panose="020B0609020204030204" pitchFamily="49" charset="0"/>
      <p:regular r:id="rId146"/>
      <p:bold r:id="rId147"/>
      <p:italic r:id="rId148"/>
      <p:boldItalic r:id="rId149"/>
    </p:embeddedFont>
    <p:embeddedFont>
      <p:font typeface="Segoe UI" panose="020B0502040204020203" pitchFamily="34" charset="0"/>
      <p:regular r:id="rId150"/>
      <p:bold r:id="rId151"/>
      <p:italic r:id="rId152"/>
      <p:boldItalic r:id="rId153"/>
    </p:embeddedFont>
    <p:embeddedFont>
      <p:font typeface="Segoe UI Black" panose="020B0A02040204020203" pitchFamily="34" charset="0"/>
      <p:bold r:id="rId154"/>
      <p:boldItalic r:id="rId155"/>
    </p:embeddedFont>
    <p:embeddedFont>
      <p:font typeface="等线" panose="02010600030101010101" pitchFamily="2" charset="-122"/>
      <p:regular r:id="rId156"/>
      <p:bold r:id="rId157"/>
    </p:embeddedFont>
    <p:embeddedFont>
      <p:font typeface="黑体" panose="02010609060101010101" pitchFamily="49" charset="-122"/>
      <p:regular r:id="rId158"/>
    </p:embeddedFont>
    <p:embeddedFont>
      <p:font typeface="华文细黑" panose="02010600040101010101" pitchFamily="2" charset="-122"/>
      <p:regular r:id="rId159"/>
    </p:embeddedFont>
    <p:embeddedFont>
      <p:font typeface="书体坊兰亭体" panose="03000509000000000000" pitchFamily="65" charset="-122"/>
      <p:regular r:id="rId160"/>
    </p:embeddedFont>
    <p:embeddedFont>
      <p:font typeface="微软雅黑" panose="020B0503020204020204" pitchFamily="34" charset="-122"/>
      <p:regular r:id="rId161"/>
      <p:bold r:id="rId162"/>
    </p:embeddedFont>
    <p:embeddedFont>
      <p:font typeface="义启小楷书" panose="02010601030101010101" pitchFamily="2" charset="-128"/>
      <p:regular r:id="rId163"/>
    </p:embeddedFont>
  </p:embeddedFontLst>
  <p:custDataLst>
    <p:tags r:id="rId1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9"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600"/>
    <a:srgbClr val="0000FF"/>
    <a:srgbClr val="FF66FF"/>
    <a:srgbClr val="2E75B6"/>
    <a:srgbClr val="FFC000"/>
    <a:srgbClr val="C5E0B4"/>
    <a:srgbClr val="0066FF"/>
    <a:srgbClr val="3FA6F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0" autoAdjust="0"/>
    <p:restoredTop sz="86604" autoAdjust="0"/>
  </p:normalViewPr>
  <p:slideViewPr>
    <p:cSldViewPr snapToGrid="0">
      <p:cViewPr varScale="1">
        <p:scale>
          <a:sx n="95" d="100"/>
          <a:sy n="95" d="100"/>
        </p:scale>
        <p:origin x="714" y="66"/>
      </p:cViewPr>
      <p:guideLst>
        <p:guide orient="horz" pos="3249"/>
        <p:guide pos="3863"/>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fntdata"/><Relationship Id="rId159" Type="http://schemas.openxmlformats.org/officeDocument/2006/relationships/font" Target="fonts/font2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3.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3.fntdata"/><Relationship Id="rId85" Type="http://schemas.openxmlformats.org/officeDocument/2006/relationships/slide" Target="slides/slide84.xml"/><Relationship Id="rId150"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4.fntdata"/><Relationship Id="rId145" Type="http://schemas.openxmlformats.org/officeDocument/2006/relationships/font" Target="fonts/font9.fntdata"/><Relationship Id="rId161" Type="http://schemas.openxmlformats.org/officeDocument/2006/relationships/font" Target="fonts/font25.fntdata"/><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51" Type="http://schemas.openxmlformats.org/officeDocument/2006/relationships/font" Target="fonts/font15.fntdata"/><Relationship Id="rId156" Type="http://schemas.openxmlformats.org/officeDocument/2006/relationships/font" Target="fonts/font2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5.fntdata"/><Relationship Id="rId146" Type="http://schemas.openxmlformats.org/officeDocument/2006/relationships/font" Target="fonts/font10.fntdata"/><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157"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1.fntdata"/><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6.fntdata"/><Relationship Id="rId163" Type="http://schemas.openxmlformats.org/officeDocument/2006/relationships/font" Target="fonts/font2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fntdata"/><Relationship Id="rId158"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7.fntdata"/><Relationship Id="rId148" Type="http://schemas.openxmlformats.org/officeDocument/2006/relationships/font" Target="fonts/font12.fntdata"/><Relationship Id="rId16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8.fntdata"/><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2019/11/14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2019/11/14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x86.renejeschke.de/html/file_module_x86_id_326.html"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s://superuser.com/posts/1201729/edit" TargetMode="External"/><Relationship Id="rId4" Type="http://schemas.openxmlformats.org/officeDocument/2006/relationships/hyperlink" Target="https://superuser.com/a/1201729"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47</a:t>
            </a:fld>
            <a:endParaRPr lang="zh-CN" altLang="en-US"/>
          </a:p>
        </p:txBody>
      </p:sp>
    </p:spTree>
    <p:extLst>
      <p:ext uri="{BB962C8B-B14F-4D97-AF65-F5344CB8AC3E}">
        <p14:creationId xmlns:p14="http://schemas.microsoft.com/office/powerpoint/2010/main" val="1388834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时序电路变成组合逻辑设计</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48</a:t>
            </a:fld>
            <a:endParaRPr lang="zh-CN" altLang="en-US"/>
          </a:p>
        </p:txBody>
      </p:sp>
    </p:spTree>
    <p:extLst>
      <p:ext uri="{BB962C8B-B14F-4D97-AF65-F5344CB8AC3E}">
        <p14:creationId xmlns:p14="http://schemas.microsoft.com/office/powerpoint/2010/main" val="230207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p>
          <a:p>
            <a:r>
              <a:rPr lang="en-US" altLang="zh-CN" dirty="0"/>
              <a:t>————————————————</a:t>
            </a:r>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3191D6D5-D4E3-4D88-8B90-9C8D4E40C776}" type="slidenum">
              <a:rPr lang="en-US" altLang="zh-CN" sz="1000">
                <a:solidFill>
                  <a:schemeClr val="tx1"/>
                </a:solidFill>
                <a:latin typeface="Arial" pitchFamily="34" charset="0"/>
              </a:rPr>
              <a:pPr eaLnBrk="1" hangingPunct="1"/>
              <a:t>57</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977643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59</a:t>
            </a:fld>
            <a:endParaRPr lang="zh-CN" altLang="en-US"/>
          </a:p>
        </p:txBody>
      </p:sp>
    </p:spTree>
    <p:extLst>
      <p:ext uri="{BB962C8B-B14F-4D97-AF65-F5344CB8AC3E}">
        <p14:creationId xmlns:p14="http://schemas.microsoft.com/office/powerpoint/2010/main" val="31099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71867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64</a:t>
            </a:fld>
            <a:endParaRPr lang="zh-CN" altLang="en-US"/>
          </a:p>
        </p:txBody>
      </p:sp>
    </p:spTree>
    <p:extLst>
      <p:ext uri="{BB962C8B-B14F-4D97-AF65-F5344CB8AC3E}">
        <p14:creationId xmlns:p14="http://schemas.microsoft.com/office/powerpoint/2010/main" val="50293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Intel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is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that runs inside x86 processors made by </a:t>
            </a:r>
            <a:r>
              <a:rPr lang="en-US" altLang="zh-CN" sz="1200" b="0" i="0" kern="1200" dirty="0" err="1">
                <a:solidFill>
                  <a:schemeClr val="tx1"/>
                </a:solidFill>
                <a:effectLst/>
                <a:latin typeface="+mn-lt"/>
                <a:ea typeface="+mn-ea"/>
                <a:cs typeface="+mn-cs"/>
              </a:rPr>
              <a:t>Intel.Since</a:t>
            </a:r>
            <a:r>
              <a:rPr lang="en-US" altLang="zh-CN" sz="1200" b="0" i="0" kern="1200" dirty="0">
                <a:solidFill>
                  <a:schemeClr val="tx1"/>
                </a:solidFill>
                <a:effectLst/>
                <a:latin typeface="+mn-lt"/>
                <a:ea typeface="+mn-ea"/>
                <a:cs typeface="+mn-cs"/>
              </a:rPr>
              <a:t> the P6microarchitecture introduced in the mid-1990s, the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programs can be patched by the operating system or BIOS firmware to workaround bugs found in the CPU after release. Intel had originally designed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updates for processor debugging under its design for testing (DFT) initiative.</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65</a:t>
            </a:fld>
            <a:endParaRPr lang="zh-CN" altLang="en-US"/>
          </a:p>
        </p:txBody>
      </p:sp>
    </p:spTree>
    <p:extLst>
      <p:ext uri="{BB962C8B-B14F-4D97-AF65-F5344CB8AC3E}">
        <p14:creationId xmlns:p14="http://schemas.microsoft.com/office/powerpoint/2010/main" val="47800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68</a:t>
            </a:fld>
            <a:endParaRPr lang="zh-CN" altLang="en-US"/>
          </a:p>
        </p:txBody>
      </p:sp>
    </p:spTree>
    <p:extLst>
      <p:ext uri="{BB962C8B-B14F-4D97-AF65-F5344CB8AC3E}">
        <p14:creationId xmlns:p14="http://schemas.microsoft.com/office/powerpoint/2010/main" val="247824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如果需要加入中断周期，可以利用</a:t>
            </a:r>
            <a:r>
              <a:rPr lang="en-US" altLang="zh-CN" dirty="0"/>
              <a:t>P2=1</a:t>
            </a:r>
            <a:r>
              <a:rPr lang="zh-CN" altLang="en-US" dirty="0"/>
              <a:t>，最后一条微指令</a:t>
            </a:r>
            <a:r>
              <a:rPr lang="en-US" altLang="zh-CN" dirty="0"/>
              <a:t>P2=1</a:t>
            </a:r>
            <a:r>
              <a:rPr lang="zh-CN" altLang="en-US" dirty="0"/>
              <a:t>，判断有无</a:t>
            </a:r>
            <a:r>
              <a:rPr lang="en-US" altLang="zh-CN" dirty="0"/>
              <a:t>IR</a:t>
            </a:r>
            <a:r>
              <a:rPr lang="zh-CN" altLang="en-US" dirty="0"/>
              <a:t>，如果有进入中断响应周期对应的微程序，如果无，取下地址字段，开始取指令</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76</a:t>
            </a:fld>
            <a:endParaRPr lang="zh-CN" altLang="en-US"/>
          </a:p>
        </p:txBody>
      </p:sp>
    </p:spTree>
    <p:extLst>
      <p:ext uri="{BB962C8B-B14F-4D97-AF65-F5344CB8AC3E}">
        <p14:creationId xmlns:p14="http://schemas.microsoft.com/office/powerpoint/2010/main" val="3606091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78</a:t>
            </a:fld>
            <a:endParaRPr lang="zh-CN" altLang="en-US"/>
          </a:p>
        </p:txBody>
      </p:sp>
    </p:spTree>
    <p:extLst>
      <p:ext uri="{BB962C8B-B14F-4D97-AF65-F5344CB8AC3E}">
        <p14:creationId xmlns:p14="http://schemas.microsoft.com/office/powerpoint/2010/main" val="95311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189C530-12A4-40E9-9940-A071D21F4086}" type="slidenum">
              <a:rPr lang="en-US" altLang="zh-CN" sz="1000">
                <a:solidFill>
                  <a:schemeClr val="tx1"/>
                </a:solidFill>
                <a:latin typeface="Arial" pitchFamily="34" charset="0"/>
              </a:rPr>
              <a:pPr eaLnBrk="1" hangingPunct="1"/>
              <a:t>79</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06950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I read that microcode is loaded in the processor on each reboot.</a:t>
            </a:r>
          </a:p>
          <a:p>
            <a:pPr fontAlgn="base"/>
            <a:r>
              <a:rPr lang="en-US" altLang="zh-CN" sz="1200" b="0" i="0" kern="1200" dirty="0">
                <a:solidFill>
                  <a:schemeClr val="tx1"/>
                </a:solidFill>
                <a:effectLst/>
                <a:latin typeface="+mn-lt"/>
                <a:ea typeface="+mn-ea"/>
                <a:cs typeface="+mn-cs"/>
              </a:rPr>
              <a:t>The BIOS can issue a microcode update during boot. So can the operating system. Frequently these updates are required, especially with later Intel CPUs.</a:t>
            </a:r>
          </a:p>
          <a:p>
            <a:pPr fontAlgn="base"/>
            <a:r>
              <a:rPr lang="en-US" altLang="zh-CN" sz="1200" b="0" i="0" kern="1200" dirty="0">
                <a:solidFill>
                  <a:schemeClr val="tx1"/>
                </a:solidFill>
                <a:effectLst/>
                <a:latin typeface="+mn-lt"/>
                <a:ea typeface="+mn-ea"/>
                <a:cs typeface="+mn-cs"/>
              </a:rPr>
              <a:t>It resides on flash memory and when the machine is booted, it gets copied to the CPU. Or in the case of Linux, the OS itself has the microcode copy for the processor. But how does the microcode get copied to the processor?</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Modern Intel and CPUs have a mechanism called "Model Specific Registers", and special CPU instructions to read (RDMSR) and write to them (WRMSR). While these registers affect CPU settings, writing to a specific one with the address of the new microcode tells the CPU to read a region of memory and apply over the existing microcode.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All data moves in a computer by the consent of the CPU. CPU is given instructions in machine language. As microcode is imperative for execution of these machine language instructions, so without the microcode being present in the processor, how the instruction for accessing the flash memory and doing the consequent operations are done by CPU?</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There is always a microcode. The mechanism above updates the microcode. Intel/AMD don't really publish specifics on how it works, they only provide an update mechanism. Obviously somehow it is copying a ROM microcode to some sort of CPU internal memory. But there is some microcode there when the CPU starts. Some recent Intel and possibly AMD CPUs won't work reliably after boot without a microcode update done by the BIOS but evidently they will function well enough to perform an initial microcode update.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Does this mean that hard-wired non-</a:t>
            </a:r>
            <a:r>
              <a:rPr lang="en-US" altLang="zh-CN" sz="1200" b="0" i="0" kern="1200" dirty="0" err="1">
                <a:solidFill>
                  <a:schemeClr val="tx1"/>
                </a:solidFill>
                <a:effectLst/>
                <a:latin typeface="+mn-lt"/>
                <a:ea typeface="+mn-ea"/>
                <a:cs typeface="+mn-cs"/>
              </a:rPr>
              <a:t>microcoded</a:t>
            </a:r>
            <a:r>
              <a:rPr lang="en-US" altLang="zh-CN" sz="1200" b="0" i="0" kern="1200" dirty="0">
                <a:solidFill>
                  <a:schemeClr val="tx1"/>
                </a:solidFill>
                <a:effectLst/>
                <a:latin typeface="+mn-lt"/>
                <a:ea typeface="+mn-ea"/>
                <a:cs typeface="+mn-cs"/>
              </a:rPr>
              <a:t> instructions copy the microcode in real mode?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 initial microcode setup is done internally by the CPU and no instructions are executed to achieve that. It's setup before the first CPU instruction is executed.</a:t>
            </a:r>
          </a:p>
          <a:p>
            <a:pPr fontAlgn="base"/>
            <a:r>
              <a:rPr lang="en-US" altLang="zh-CN" sz="1200" b="0" i="0" kern="1200" dirty="0">
                <a:solidFill>
                  <a:schemeClr val="tx1"/>
                </a:solidFill>
                <a:effectLst/>
                <a:latin typeface="+mn-lt"/>
                <a:ea typeface="+mn-ea"/>
                <a:cs typeface="+mn-cs"/>
              </a:rPr>
              <a:t>To update the BIOS the appropriate RDMSR and WRMSR instructions must be executed.</a:t>
            </a:r>
          </a:p>
          <a:p>
            <a:pPr fontAlgn="base"/>
            <a:r>
              <a:rPr lang="en-US" altLang="zh-CN" sz="1200" b="0" i="0" u="sng" kern="1200" dirty="0">
                <a:solidFill>
                  <a:schemeClr val="tx1"/>
                </a:solidFill>
                <a:effectLst/>
                <a:latin typeface="+mn-lt"/>
                <a:ea typeface="+mn-ea"/>
                <a:cs typeface="+mn-cs"/>
                <a:hlinkClick r:id="rId3"/>
              </a:rPr>
              <a:t>Reference</a:t>
            </a:r>
            <a:r>
              <a:rPr lang="en-US" altLang="zh-CN" sz="1200" b="0" i="0" kern="1200" dirty="0">
                <a:solidFill>
                  <a:schemeClr val="tx1"/>
                </a:solidFill>
                <a:effectLst/>
                <a:latin typeface="+mn-lt"/>
                <a:ea typeface="+mn-ea"/>
                <a:cs typeface="+mn-cs"/>
              </a:rPr>
              <a:t>: "This instruction must be executed at privilege level 0 or in real-address mode; otherwise, a general protection exception #GP(0) will be generated." If it's not executed in real mode it must be done in ring 0 or kernel mode. You can update the microcode anytime.</a:t>
            </a:r>
          </a:p>
          <a:p>
            <a:pPr fontAlgn="base"/>
            <a:r>
              <a:rPr lang="en-US" altLang="zh-CN" sz="1200" b="0" i="0" u="none" strike="noStrike" kern="1200" dirty="0" err="1">
                <a:solidFill>
                  <a:schemeClr val="tx1"/>
                </a:solidFill>
                <a:effectLst/>
                <a:latin typeface="+mn-lt"/>
                <a:ea typeface="+mn-ea"/>
                <a:cs typeface="+mn-cs"/>
                <a:hlinkClick r:id="rId4" tooltip="short permalink to this answer"/>
              </a:rPr>
              <a:t>share</a:t>
            </a:r>
            <a:r>
              <a:rPr lang="en-US" altLang="zh-CN" sz="1200" b="0" i="0" u="none" strike="noStrike" kern="1200" dirty="0" err="1">
                <a:solidFill>
                  <a:schemeClr val="tx1"/>
                </a:solidFill>
                <a:effectLst/>
                <a:latin typeface="+mn-lt"/>
                <a:ea typeface="+mn-ea"/>
                <a:cs typeface="+mn-cs"/>
                <a:hlinkClick r:id="rId5"/>
              </a:rPr>
              <a:t>improve</a:t>
            </a:r>
            <a:r>
              <a:rPr lang="en-US" altLang="zh-CN" sz="1200" b="0" i="0" u="none" strike="noStrike" kern="1200" dirty="0">
                <a:solidFill>
                  <a:schemeClr val="tx1"/>
                </a:solidFill>
                <a:effectLst/>
                <a:latin typeface="+mn-lt"/>
                <a:ea typeface="+mn-ea"/>
                <a:cs typeface="+mn-cs"/>
                <a:hlinkClick r:id="rId5"/>
              </a:rPr>
              <a:t> this answer</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87</a:t>
            </a:fld>
            <a:endParaRPr lang="zh-CN" altLang="en-US"/>
          </a:p>
        </p:txBody>
      </p:sp>
    </p:spTree>
    <p:extLst>
      <p:ext uri="{BB962C8B-B14F-4D97-AF65-F5344CB8AC3E}">
        <p14:creationId xmlns:p14="http://schemas.microsoft.com/office/powerpoint/2010/main" val="4143997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97</a:t>
            </a:fld>
            <a:endParaRPr lang="zh-CN" altLang="en-US"/>
          </a:p>
        </p:txBody>
      </p:sp>
    </p:spTree>
    <p:extLst>
      <p:ext uri="{BB962C8B-B14F-4D97-AF65-F5344CB8AC3E}">
        <p14:creationId xmlns:p14="http://schemas.microsoft.com/office/powerpoint/2010/main" val="3114150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1349838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105</a:t>
            </a:fld>
            <a:endParaRPr lang="zh-CN" altLang="en-US"/>
          </a:p>
        </p:txBody>
      </p:sp>
    </p:spTree>
    <p:extLst>
      <p:ext uri="{BB962C8B-B14F-4D97-AF65-F5344CB8AC3E}">
        <p14:creationId xmlns:p14="http://schemas.microsoft.com/office/powerpoint/2010/main" val="1723147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133</a:t>
            </a:fld>
            <a:endParaRPr lang="zh-CN" altLang="en-US"/>
          </a:p>
        </p:txBody>
      </p:sp>
    </p:spTree>
    <p:extLst>
      <p:ext uri="{BB962C8B-B14F-4D97-AF65-F5344CB8AC3E}">
        <p14:creationId xmlns:p14="http://schemas.microsoft.com/office/powerpoint/2010/main" val="1622224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p>
          <a:p>
            <a:r>
              <a:rPr lang="zh-CN" altLang="en-US" dirty="0"/>
              <a:t>最大频率  </a:t>
            </a:r>
            <a:r>
              <a:rPr lang="en-US" altLang="zh-CN" dirty="0"/>
              <a:t>20Mhz</a:t>
            </a:r>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15</a:t>
            </a:fld>
            <a:endParaRPr lang="zh-CN" altLang="en-US"/>
          </a:p>
        </p:txBody>
      </p:sp>
    </p:spTree>
    <p:extLst>
      <p:ext uri="{BB962C8B-B14F-4D97-AF65-F5344CB8AC3E}">
        <p14:creationId xmlns:p14="http://schemas.microsoft.com/office/powerpoint/2010/main" val="247144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187972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29</a:t>
            </a:fld>
            <a:endParaRPr lang="zh-CN" altLang="en-US"/>
          </a:p>
        </p:txBody>
      </p:sp>
    </p:spTree>
    <p:extLst>
      <p:ext uri="{BB962C8B-B14F-4D97-AF65-F5344CB8AC3E}">
        <p14:creationId xmlns:p14="http://schemas.microsoft.com/office/powerpoint/2010/main" val="178487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T1</a:t>
            </a:r>
            <a:r>
              <a:rPr lang="zh-CN" altLang="en-US" dirty="0"/>
              <a:t>，</a:t>
            </a:r>
            <a:r>
              <a:rPr lang="en-US" altLang="zh-CN" dirty="0"/>
              <a:t>T2</a:t>
            </a:r>
            <a:r>
              <a:rPr lang="zh-CN" altLang="en-US" dirty="0"/>
              <a:t>也可交换</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3430467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一个方框一个节拍，如果把方框当做状态，给出状态编号，就变成状态图，控制信号与状态相关</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1690259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42</a:t>
            </a:fld>
            <a:endParaRPr lang="zh-CN" altLang="en-US"/>
          </a:p>
        </p:txBody>
      </p:sp>
    </p:spTree>
    <p:extLst>
      <p:ext uri="{BB962C8B-B14F-4D97-AF65-F5344CB8AC3E}">
        <p14:creationId xmlns:p14="http://schemas.microsoft.com/office/powerpoint/2010/main" val="396108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一个方框一个节拍，如果把方框当做状态，给出状态编号，就变成状态图，控制信号与状态相关</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44</a:t>
            </a:fld>
            <a:endParaRPr lang="zh-CN" altLang="en-US"/>
          </a:p>
        </p:txBody>
      </p:sp>
    </p:spTree>
    <p:extLst>
      <p:ext uri="{BB962C8B-B14F-4D97-AF65-F5344CB8AC3E}">
        <p14:creationId xmlns:p14="http://schemas.microsoft.com/office/powerpoint/2010/main" val="952593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2019/11/14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ACAD5595-43F6-4881-861D-D1E9149D8B35}"/>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2019/11/14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2019/11/14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2019/11/14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   </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数据流</a:t>
            </a:r>
            <a:r>
              <a:rPr lang="en-US" altLang="zh-CN" b="1" dirty="0">
                <a:cs typeface="Segoe UI Black" panose="020B0A02040204020203" pitchFamily="34" charset="0"/>
                <a:sym typeface="Arial" panose="020B0604020202020204" pitchFamily="34" charset="0"/>
              </a:rPr>
              <a:t>)</a:t>
            </a:r>
            <a:endParaRPr lang="zh-CN" altLang="en-US"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chemeClr val="accent5"/>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chemeClr val="accent5"/>
                </a:solidFill>
                <a:cs typeface="Segoe UI Black" panose="020B0A02040204020203" pitchFamily="34" charset="0"/>
                <a:sym typeface="Arial" panose="020B0604020202020204" pitchFamily="34" charset="0"/>
              </a:rPr>
              <a:t>时钟驱动   </a:t>
            </a:r>
            <a:r>
              <a:rPr lang="zh-CN" altLang="en-US" sz="2600" b="1" dirty="0">
                <a:solidFill>
                  <a:schemeClr val="accent5"/>
                </a:solidFill>
                <a:cs typeface="Segoe UI Black" panose="020B0A02040204020203" pitchFamily="34" charset="0"/>
                <a:sym typeface="Arial" panose="020B0604020202020204" pitchFamily="34" charset="0"/>
              </a:rPr>
              <a:t>（控制流）</a:t>
            </a:r>
            <a:endParaRPr lang="zh-CN" altLang="en-US" sz="2600"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chemeClr val="accent5"/>
                </a:solidFill>
                <a:cs typeface="Segoe UI Black" panose="020B0A02040204020203" pitchFamily="34" charset="0"/>
                <a:sym typeface="Arial" panose="020B0604020202020204" pitchFamily="34" charset="0"/>
              </a:rPr>
              <a:t>共享通路（总线）</a:t>
            </a:r>
            <a:r>
              <a:rPr lang="zh-CN" altLang="en-US" sz="2600" dirty="0">
                <a:cs typeface="Segoe UI Black" panose="020B0A02040204020203" pitchFamily="34" charset="0"/>
                <a:sym typeface="Arial" panose="020B0604020202020204" pitchFamily="34" charset="0"/>
              </a:rPr>
              <a:t>、</a:t>
            </a:r>
            <a:r>
              <a:rPr lang="zh-CN" altLang="en-US" sz="2600" dirty="0">
                <a:solidFill>
                  <a:schemeClr val="accent5"/>
                </a:solidFill>
                <a:cs typeface="Segoe UI Black" panose="020B0A02040204020203" pitchFamily="34" charset="0"/>
                <a:sym typeface="Arial" panose="020B0604020202020204" pitchFamily="34" charset="0"/>
              </a:rPr>
              <a:t>专用通路</a:t>
            </a: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微操作控制信号的时序安排</a:t>
            </a:r>
          </a:p>
          <a:p>
            <a:endParaRPr lang="zh-CN" altLang="en-US" dirty="0"/>
          </a:p>
        </p:txBody>
      </p:sp>
    </p:spTree>
    <p:extLst>
      <p:ext uri="{BB962C8B-B14F-4D97-AF65-F5344CB8AC3E}">
        <p14:creationId xmlns:p14="http://schemas.microsoft.com/office/powerpoint/2010/main" val="39752602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组合 139">
            <a:extLst>
              <a:ext uri="{FF2B5EF4-FFF2-40B4-BE49-F238E27FC236}">
                <a16:creationId xmlns:a16="http://schemas.microsoft.com/office/drawing/2014/main" id="{51C29F59-4B94-427D-9C71-6C3731B0333C}"/>
              </a:ext>
            </a:extLst>
          </p:cNvPr>
          <p:cNvGrpSpPr/>
          <p:nvPr/>
        </p:nvGrpSpPr>
        <p:grpSpPr>
          <a:xfrm>
            <a:off x="1560502" y="4922610"/>
            <a:ext cx="4413449" cy="632803"/>
            <a:chOff x="3575175" y="1231065"/>
            <a:chExt cx="6664200" cy="798514"/>
          </a:xfrm>
        </p:grpSpPr>
        <p:sp>
          <p:nvSpPr>
            <p:cNvPr id="141" name="矩形 7">
              <a:extLst>
                <a:ext uri="{FF2B5EF4-FFF2-40B4-BE49-F238E27FC236}">
                  <a16:creationId xmlns:a16="http://schemas.microsoft.com/office/drawing/2014/main" id="{B1E6261D-6FB7-473E-B802-6DD9E0821527}"/>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a:ea typeface="宋体"/>
                </a:rPr>
                <a:t>000000</a:t>
              </a:r>
              <a:endParaRPr lang="zh-CN" altLang="en-US" sz="1400" kern="0" dirty="0">
                <a:solidFill>
                  <a:sysClr val="window" lastClr="FFFFFF"/>
                </a:solidFill>
                <a:latin typeface="Calibri"/>
                <a:ea typeface="宋体"/>
              </a:endParaRPr>
            </a:p>
          </p:txBody>
        </p:sp>
        <p:sp>
          <p:nvSpPr>
            <p:cNvPr id="142" name="矩形 24">
              <a:extLst>
                <a:ext uri="{FF2B5EF4-FFF2-40B4-BE49-F238E27FC236}">
                  <a16:creationId xmlns:a16="http://schemas.microsoft.com/office/drawing/2014/main" id="{DF7219B4-779E-4A46-A049-900964E9226E}"/>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R</a:t>
              </a:r>
              <a:r>
                <a:rPr lang="en-US" altLang="zh-CN" sz="1400" kern="0" baseline="-25000" dirty="0" err="1">
                  <a:solidFill>
                    <a:sysClr val="window" lastClr="FFFFFF"/>
                  </a:solidFill>
                  <a:latin typeface="Calibri"/>
                  <a:ea typeface="宋体"/>
                </a:rPr>
                <a:t>s</a:t>
              </a:r>
              <a:endParaRPr lang="zh-CN" altLang="en-US" sz="1400" kern="0" baseline="-25000" dirty="0">
                <a:solidFill>
                  <a:sysClr val="window" lastClr="FFFFFF"/>
                </a:solidFill>
                <a:latin typeface="Calibri"/>
                <a:ea typeface="宋体"/>
              </a:endParaRPr>
            </a:p>
          </p:txBody>
        </p:sp>
        <p:sp>
          <p:nvSpPr>
            <p:cNvPr id="143" name="矩形 25">
              <a:extLst>
                <a:ext uri="{FF2B5EF4-FFF2-40B4-BE49-F238E27FC236}">
                  <a16:creationId xmlns:a16="http://schemas.microsoft.com/office/drawing/2014/main" id="{95397AB9-B734-438B-9533-76AF62486D99}"/>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R</a:t>
              </a:r>
              <a:r>
                <a:rPr lang="en-US" altLang="zh-CN" sz="1400" kern="0" baseline="-25000" dirty="0" err="1">
                  <a:solidFill>
                    <a:sysClr val="window" lastClr="FFFFFF"/>
                  </a:solidFill>
                  <a:latin typeface="Calibri"/>
                  <a:ea typeface="宋体"/>
                </a:rPr>
                <a:t>t</a:t>
              </a:r>
              <a:endParaRPr lang="zh-CN" altLang="en-US" sz="1400" kern="0" baseline="-25000" dirty="0">
                <a:solidFill>
                  <a:sysClr val="window" lastClr="FFFFFF"/>
                </a:solidFill>
                <a:latin typeface="Calibri"/>
                <a:ea typeface="宋体"/>
              </a:endParaRPr>
            </a:p>
          </p:txBody>
        </p:sp>
        <p:sp>
          <p:nvSpPr>
            <p:cNvPr id="144" name="矩形 26">
              <a:extLst>
                <a:ext uri="{FF2B5EF4-FFF2-40B4-BE49-F238E27FC236}">
                  <a16:creationId xmlns:a16="http://schemas.microsoft.com/office/drawing/2014/main" id="{056ABB9D-77E2-43CA-8ACB-9DF78F3827BD}"/>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shamt</a:t>
              </a:r>
              <a:endParaRPr lang="zh-CN" altLang="en-US" sz="1400" kern="0" baseline="-25000" dirty="0">
                <a:solidFill>
                  <a:sysClr val="window" lastClr="FFFFFF"/>
                </a:solidFill>
                <a:latin typeface="Calibri"/>
                <a:ea typeface="宋体"/>
              </a:endParaRPr>
            </a:p>
          </p:txBody>
        </p:sp>
        <p:sp>
          <p:nvSpPr>
            <p:cNvPr id="145" name="矩形 27">
              <a:extLst>
                <a:ext uri="{FF2B5EF4-FFF2-40B4-BE49-F238E27FC236}">
                  <a16:creationId xmlns:a16="http://schemas.microsoft.com/office/drawing/2014/main" id="{4E7B64DE-4035-45DE-B499-DC4CF201582F}"/>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rgbClr val="0000FF"/>
                  </a:solidFill>
                  <a:latin typeface="Calibri"/>
                  <a:ea typeface="宋体"/>
                </a:rPr>
                <a:t>R</a:t>
              </a:r>
              <a:r>
                <a:rPr lang="en-US" altLang="zh-CN" sz="1400" kern="0" baseline="-25000" dirty="0">
                  <a:solidFill>
                    <a:srgbClr val="0000FF"/>
                  </a:solidFill>
                  <a:latin typeface="Calibri"/>
                  <a:ea typeface="宋体"/>
                </a:rPr>
                <a:t>d</a:t>
              </a:r>
              <a:endParaRPr lang="zh-CN" altLang="en-US" sz="1400" kern="0" baseline="-25000" dirty="0">
                <a:solidFill>
                  <a:srgbClr val="0000FF"/>
                </a:solidFill>
                <a:latin typeface="Calibri"/>
                <a:ea typeface="宋体"/>
              </a:endParaRPr>
            </a:p>
          </p:txBody>
        </p:sp>
        <p:sp>
          <p:nvSpPr>
            <p:cNvPr id="146" name="TextBox 17">
              <a:extLst>
                <a:ext uri="{FF2B5EF4-FFF2-40B4-BE49-F238E27FC236}">
                  <a16:creationId xmlns:a16="http://schemas.microsoft.com/office/drawing/2014/main" id="{FA625506-970D-4382-AF78-808DC5ADB79F}"/>
                </a:ext>
              </a:extLst>
            </p:cNvPr>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sp>
          <p:nvSpPr>
            <p:cNvPr id="147" name="矩形 26">
              <a:extLst>
                <a:ext uri="{FF2B5EF4-FFF2-40B4-BE49-F238E27FC236}">
                  <a16:creationId xmlns:a16="http://schemas.microsoft.com/office/drawing/2014/main" id="{A11B1BF0-C9FB-4D17-AB56-EE5A4DE13698}"/>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funct</a:t>
              </a:r>
              <a:endParaRPr lang="zh-CN" altLang="en-US" sz="1400" kern="0" dirty="0">
                <a:solidFill>
                  <a:sysClr val="window" lastClr="FFFFFF"/>
                </a:solidFill>
                <a:latin typeface="Calibri"/>
                <a:ea typeface="宋体"/>
              </a:endParaRPr>
            </a:p>
          </p:txBody>
        </p:sp>
        <p:sp>
          <p:nvSpPr>
            <p:cNvPr id="148" name="TextBox 22">
              <a:extLst>
                <a:ext uri="{FF2B5EF4-FFF2-40B4-BE49-F238E27FC236}">
                  <a16:creationId xmlns:a16="http://schemas.microsoft.com/office/drawing/2014/main" id="{59B9EF54-A0F3-4CAC-9DCF-76374759157C}"/>
                </a:ext>
              </a:extLst>
            </p:cNvPr>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49" name="TextBox 23">
              <a:extLst>
                <a:ext uri="{FF2B5EF4-FFF2-40B4-BE49-F238E27FC236}">
                  <a16:creationId xmlns:a16="http://schemas.microsoft.com/office/drawing/2014/main" id="{D232AB93-9917-403C-B098-79283D0561AE}"/>
                </a:ext>
              </a:extLst>
            </p:cNvPr>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0" name="TextBox 24">
              <a:extLst>
                <a:ext uri="{FF2B5EF4-FFF2-40B4-BE49-F238E27FC236}">
                  <a16:creationId xmlns:a16="http://schemas.microsoft.com/office/drawing/2014/main" id="{D68F9238-5047-4110-8BCE-56B155F7F5C8}"/>
                </a:ext>
              </a:extLst>
            </p:cNvPr>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1" name="TextBox 25">
              <a:extLst>
                <a:ext uri="{FF2B5EF4-FFF2-40B4-BE49-F238E27FC236}">
                  <a16:creationId xmlns:a16="http://schemas.microsoft.com/office/drawing/2014/main" id="{B808B23E-E7C9-41BA-BFC0-179BCBC94E2B}"/>
                </a:ext>
              </a:extLst>
            </p:cNvPr>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52" name="TextBox 26">
              <a:extLst>
                <a:ext uri="{FF2B5EF4-FFF2-40B4-BE49-F238E27FC236}">
                  <a16:creationId xmlns:a16="http://schemas.microsoft.com/office/drawing/2014/main" id="{A446F8B5-179A-4EFC-9C02-F8C608F2FE2A}"/>
                </a:ext>
              </a:extLst>
            </p:cNvPr>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grpSp>
      <p:grpSp>
        <p:nvGrpSpPr>
          <p:cNvPr id="131" name="组合 130">
            <a:extLst>
              <a:ext uri="{FF2B5EF4-FFF2-40B4-BE49-F238E27FC236}">
                <a16:creationId xmlns:a16="http://schemas.microsoft.com/office/drawing/2014/main" id="{4E700A45-228C-4585-95BE-3EFE358A75A3}"/>
              </a:ext>
            </a:extLst>
          </p:cNvPr>
          <p:cNvGrpSpPr/>
          <p:nvPr/>
        </p:nvGrpSpPr>
        <p:grpSpPr>
          <a:xfrm>
            <a:off x="6491319" y="4928833"/>
            <a:ext cx="4413449" cy="632803"/>
            <a:chOff x="3575175" y="1231065"/>
            <a:chExt cx="6664199" cy="798514"/>
          </a:xfrm>
        </p:grpSpPr>
        <p:sp>
          <p:nvSpPr>
            <p:cNvPr id="132" name="矩形 7">
              <a:extLst>
                <a:ext uri="{FF2B5EF4-FFF2-40B4-BE49-F238E27FC236}">
                  <a16:creationId xmlns:a16="http://schemas.microsoft.com/office/drawing/2014/main" id="{8B5B8AB6-460A-4DF3-986C-20165ECC2DF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a:ea typeface="宋体"/>
                </a:rPr>
                <a:t>OP</a:t>
              </a:r>
              <a:endParaRPr lang="zh-CN" altLang="en-US" sz="1400" kern="0" dirty="0">
                <a:solidFill>
                  <a:sysClr val="window" lastClr="FFFFFF"/>
                </a:solidFill>
                <a:latin typeface="Calibri"/>
                <a:ea typeface="宋体"/>
              </a:endParaRPr>
            </a:p>
          </p:txBody>
        </p:sp>
        <p:sp>
          <p:nvSpPr>
            <p:cNvPr id="133" name="矩形 24">
              <a:extLst>
                <a:ext uri="{FF2B5EF4-FFF2-40B4-BE49-F238E27FC236}">
                  <a16:creationId xmlns:a16="http://schemas.microsoft.com/office/drawing/2014/main" id="{6FFEEC5B-7648-4DBA-9115-198CEB3E6658}"/>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R</a:t>
              </a:r>
              <a:r>
                <a:rPr lang="en-US" altLang="zh-CN" sz="1400" kern="0" baseline="-25000" dirty="0" err="1">
                  <a:solidFill>
                    <a:sysClr val="window" lastClr="FFFFFF"/>
                  </a:solidFill>
                  <a:latin typeface="Calibri"/>
                  <a:ea typeface="宋体"/>
                </a:rPr>
                <a:t>s</a:t>
              </a:r>
              <a:endParaRPr lang="zh-CN" altLang="en-US" sz="1400" kern="0" baseline="-25000" dirty="0">
                <a:solidFill>
                  <a:sysClr val="window" lastClr="FFFFFF"/>
                </a:solidFill>
                <a:latin typeface="Calibri"/>
                <a:ea typeface="宋体"/>
              </a:endParaRPr>
            </a:p>
          </p:txBody>
        </p:sp>
        <p:sp>
          <p:nvSpPr>
            <p:cNvPr id="134" name="矩形 25">
              <a:extLst>
                <a:ext uri="{FF2B5EF4-FFF2-40B4-BE49-F238E27FC236}">
                  <a16:creationId xmlns:a16="http://schemas.microsoft.com/office/drawing/2014/main" id="{242E8AE1-B230-44CD-B4AD-0344B510703E}"/>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a:ea typeface="宋体"/>
                </a:rPr>
                <a:t>R</a:t>
              </a:r>
              <a:r>
                <a:rPr lang="en-US" altLang="zh-CN" sz="1400" kern="0" baseline="-25000" dirty="0" err="1">
                  <a:solidFill>
                    <a:sysClr val="window" lastClr="FFFFFF"/>
                  </a:solidFill>
                  <a:latin typeface="Calibri"/>
                  <a:ea typeface="宋体"/>
                </a:rPr>
                <a:t>t</a:t>
              </a:r>
              <a:endParaRPr lang="zh-CN" altLang="en-US" sz="1400" kern="0" baseline="-25000" dirty="0">
                <a:solidFill>
                  <a:sysClr val="window" lastClr="FFFFFF"/>
                </a:solidFill>
                <a:latin typeface="Calibri"/>
                <a:ea typeface="宋体"/>
              </a:endParaRPr>
            </a:p>
          </p:txBody>
        </p:sp>
        <p:sp>
          <p:nvSpPr>
            <p:cNvPr id="135" name="矩形 26">
              <a:extLst>
                <a:ext uri="{FF2B5EF4-FFF2-40B4-BE49-F238E27FC236}">
                  <a16:creationId xmlns:a16="http://schemas.microsoft.com/office/drawing/2014/main" id="{6D6D4E55-C7BC-4BB6-BFF9-5941D1FE5AEC}"/>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a:extLst>
                <a:ext uri="{FF2B5EF4-FFF2-40B4-BE49-F238E27FC236}">
                  <a16:creationId xmlns:a16="http://schemas.microsoft.com/office/drawing/2014/main" id="{F3F46B55-26A9-48A7-8CBF-B3C3F4096D99}"/>
                </a:ext>
              </a:extLst>
            </p:cNvPr>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6bits</a:t>
              </a:r>
              <a:endParaRPr lang="zh-CN" altLang="en-US" sz="1400" kern="0" dirty="0">
                <a:solidFill>
                  <a:srgbClr val="0070C0"/>
                </a:solidFill>
                <a:latin typeface="Arial" pitchFamily="34" charset="0"/>
                <a:ea typeface="华文细黑" pitchFamily="2" charset="-122"/>
              </a:endParaRPr>
            </a:p>
          </p:txBody>
        </p:sp>
        <p:sp>
          <p:nvSpPr>
            <p:cNvPr id="137" name="TextBox 22">
              <a:extLst>
                <a:ext uri="{FF2B5EF4-FFF2-40B4-BE49-F238E27FC236}">
                  <a16:creationId xmlns:a16="http://schemas.microsoft.com/office/drawing/2014/main" id="{40C56EA3-1EB8-4576-B703-93A5933E7499}"/>
                </a:ext>
              </a:extLst>
            </p:cNvPr>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38" name="TextBox 23">
              <a:extLst>
                <a:ext uri="{FF2B5EF4-FFF2-40B4-BE49-F238E27FC236}">
                  <a16:creationId xmlns:a16="http://schemas.microsoft.com/office/drawing/2014/main" id="{06FEFCED-38C0-4552-BE4E-613E944E3086}"/>
                </a:ext>
              </a:extLst>
            </p:cNvPr>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5bits</a:t>
              </a:r>
              <a:endParaRPr lang="zh-CN" altLang="en-US" sz="1400" kern="0" dirty="0">
                <a:solidFill>
                  <a:srgbClr val="0070C0"/>
                </a:solidFill>
                <a:latin typeface="Arial" pitchFamily="34" charset="0"/>
                <a:ea typeface="华文细黑" pitchFamily="2" charset="-122"/>
              </a:endParaRPr>
            </a:p>
          </p:txBody>
        </p:sp>
        <p:sp>
          <p:nvSpPr>
            <p:cNvPr id="139" name="TextBox 25">
              <a:extLst>
                <a:ext uri="{FF2B5EF4-FFF2-40B4-BE49-F238E27FC236}">
                  <a16:creationId xmlns:a16="http://schemas.microsoft.com/office/drawing/2014/main" id="{7033697A-935B-45A6-BC8B-3936137D895A}"/>
                </a:ext>
              </a:extLst>
            </p:cNvPr>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itchFamily="34" charset="0"/>
                  <a:ea typeface="华文细黑" pitchFamily="2" charset="-122"/>
                </a:rPr>
                <a:t>16bits</a:t>
              </a:r>
              <a:endParaRPr lang="zh-CN" altLang="en-US" sz="1400"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562766D-06B6-4E68-A522-842479D25B05}"/>
              </a:ext>
            </a:extLst>
          </p:cNvPr>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a:extLst>
              <a:ext uri="{FF2B5EF4-FFF2-40B4-BE49-F238E27FC236}">
                <a16:creationId xmlns:a16="http://schemas.microsoft.com/office/drawing/2014/main" id="{1843CBDC-CFEC-4BD2-AD0B-815B0D453B1B}"/>
              </a:ext>
            </a:extLst>
          </p:cNvPr>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a:extLst>
              <a:ext uri="{FF2B5EF4-FFF2-40B4-BE49-F238E27FC236}">
                <a16:creationId xmlns:a16="http://schemas.microsoft.com/office/drawing/2014/main" id="{9EC13A88-E991-4549-A4E9-1AB624E29D45}"/>
              </a:ext>
            </a:extLst>
          </p:cNvPr>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3" name="直接连接符 12">
            <a:extLst>
              <a:ext uri="{FF2B5EF4-FFF2-40B4-BE49-F238E27FC236}">
                <a16:creationId xmlns:a16="http://schemas.microsoft.com/office/drawing/2014/main" id="{7089DE98-FC37-4C1F-9209-35555F31F6C6}"/>
              </a:ext>
            </a:extLst>
          </p:cNvPr>
          <p:cNvCxnSpPr>
            <a:cxnSpLocks/>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3E86E4D-6506-4B6C-819B-7E93777F8C98}"/>
              </a:ext>
            </a:extLst>
          </p:cNvPr>
          <p:cNvSpPr/>
          <p:nvPr/>
        </p:nvSpPr>
        <p:spPr>
          <a:xfrm>
            <a:off x="1427274" y="263417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0F435E62-1B17-4BA9-998E-C68E27B7159C}"/>
              </a:ext>
            </a:extLst>
          </p:cNvPr>
          <p:cNvCxnSpPr>
            <a:cxnSpLocks/>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FA0641A-9AF0-469B-9506-621DE6150E4C}"/>
              </a:ext>
            </a:extLst>
          </p:cNvPr>
          <p:cNvCxnSpPr>
            <a:cxnSpLocks/>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6DDA379-1226-4826-8B6B-FF530A6E4CF8}"/>
              </a:ext>
            </a:extLst>
          </p:cNvPr>
          <p:cNvSpPr/>
          <p:nvPr/>
        </p:nvSpPr>
        <p:spPr>
          <a:xfrm>
            <a:off x="1463176" y="1835916"/>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8" name="组合 17">
            <a:extLst>
              <a:ext uri="{FF2B5EF4-FFF2-40B4-BE49-F238E27FC236}">
                <a16:creationId xmlns:a16="http://schemas.microsoft.com/office/drawing/2014/main" id="{C93F85A8-96F3-452E-9BCC-000492316DCE}"/>
              </a:ext>
            </a:extLst>
          </p:cNvPr>
          <p:cNvGrpSpPr/>
          <p:nvPr/>
        </p:nvGrpSpPr>
        <p:grpSpPr>
          <a:xfrm>
            <a:off x="2104452" y="2065678"/>
            <a:ext cx="895565" cy="1370404"/>
            <a:chOff x="2153669" y="3581315"/>
            <a:chExt cx="981236" cy="1387999"/>
          </a:xfrm>
        </p:grpSpPr>
        <p:sp>
          <p:nvSpPr>
            <p:cNvPr id="19" name="矩形 1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0" name="矩形 1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sp>
        <p:nvSpPr>
          <p:cNvPr id="23" name="矩形 22">
            <a:extLst>
              <a:ext uri="{FF2B5EF4-FFF2-40B4-BE49-F238E27FC236}">
                <a16:creationId xmlns:a16="http://schemas.microsoft.com/office/drawing/2014/main" id="{857128C0-652A-4E30-91F0-107AF02ABF89}"/>
              </a:ext>
            </a:extLst>
          </p:cNvPr>
          <p:cNvSpPr/>
          <p:nvPr/>
        </p:nvSpPr>
        <p:spPr>
          <a:xfrm>
            <a:off x="2906017" y="210415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4" name="矩形 23">
            <a:extLst>
              <a:ext uri="{FF2B5EF4-FFF2-40B4-BE49-F238E27FC236}">
                <a16:creationId xmlns:a16="http://schemas.microsoft.com/office/drawing/2014/main" id="{6ADE1577-D099-48C5-A765-0576FAF32FDA}"/>
              </a:ext>
            </a:extLst>
          </p:cNvPr>
          <p:cNvSpPr/>
          <p:nvPr/>
        </p:nvSpPr>
        <p:spPr>
          <a:xfrm>
            <a:off x="3440046" y="242073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E7EABD73-17EC-4DE6-9461-54B9F3D31B84}"/>
              </a:ext>
            </a:extLst>
          </p:cNvPr>
          <p:cNvSpPr/>
          <p:nvPr/>
        </p:nvSpPr>
        <p:spPr>
          <a:xfrm>
            <a:off x="3442118" y="216018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2D8564FE-64CF-469A-8B28-1E018EFC2C23}"/>
              </a:ext>
            </a:extLst>
          </p:cNvPr>
          <p:cNvSpPr/>
          <p:nvPr/>
        </p:nvSpPr>
        <p:spPr>
          <a:xfrm>
            <a:off x="3416359" y="29163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4BE19091-5D99-41B6-A7EA-D8533F28A0B2}"/>
              </a:ext>
            </a:extLst>
          </p:cNvPr>
          <p:cNvSpPr/>
          <p:nvPr/>
        </p:nvSpPr>
        <p:spPr>
          <a:xfrm>
            <a:off x="3433495" y="3953091"/>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600B14C-13AA-43E5-91D1-E1A7CF7504B4}"/>
              </a:ext>
            </a:extLst>
          </p:cNvPr>
          <p:cNvSpPr/>
          <p:nvPr/>
        </p:nvSpPr>
        <p:spPr>
          <a:xfrm>
            <a:off x="4708987" y="3980758"/>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D4376B0-1190-45C0-A8F0-85641E224139}"/>
              </a:ext>
            </a:extLst>
          </p:cNvPr>
          <p:cNvSpPr/>
          <p:nvPr/>
        </p:nvSpPr>
        <p:spPr>
          <a:xfrm>
            <a:off x="5707811" y="406168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 name="矩形 31">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33" name="流程图: 手动操作 32">
            <a:extLst>
              <a:ext uri="{FF2B5EF4-FFF2-40B4-BE49-F238E27FC236}">
                <a16:creationId xmlns:a16="http://schemas.microsoft.com/office/drawing/2014/main" id="{6C2FCBC5-1898-4C55-8A7D-7DB4F2A02A90}"/>
              </a:ext>
            </a:extLst>
          </p:cNvPr>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4" name="矩形 33">
            <a:extLst>
              <a:ext uri="{FF2B5EF4-FFF2-40B4-BE49-F238E27FC236}">
                <a16:creationId xmlns:a16="http://schemas.microsoft.com/office/drawing/2014/main" id="{DB6FEBF0-D3C1-4E44-A076-F8543F45AA45}"/>
              </a:ext>
            </a:extLst>
          </p:cNvPr>
          <p:cNvSpPr/>
          <p:nvPr/>
        </p:nvSpPr>
        <p:spPr>
          <a:xfrm>
            <a:off x="6619270" y="264944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35" name="流程图: 手动操作 34">
            <a:extLst>
              <a:ext uri="{FF2B5EF4-FFF2-40B4-BE49-F238E27FC236}">
                <a16:creationId xmlns:a16="http://schemas.microsoft.com/office/drawing/2014/main" id="{6C2FCBC5-1898-4C55-8A7D-7DB4F2A02A90}"/>
              </a:ext>
            </a:extLst>
          </p:cNvPr>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DB6FEBF0-D3C1-4E44-A076-F8543F45AA45}"/>
              </a:ext>
            </a:extLst>
          </p:cNvPr>
          <p:cNvSpPr/>
          <p:nvPr/>
        </p:nvSpPr>
        <p:spPr>
          <a:xfrm>
            <a:off x="10333665" y="232083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54A70878-C0AF-46C4-ADAB-63FF9A5AE702}"/>
              </a:ext>
            </a:extLst>
          </p:cNvPr>
          <p:cNvCxnSpPr>
            <a:cxnSpLocks/>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C4A7878-3EB6-4E68-83D1-828EE5148B79}"/>
              </a:ext>
            </a:extLst>
          </p:cNvPr>
          <p:cNvSpPr/>
          <p:nvPr/>
        </p:nvSpPr>
        <p:spPr>
          <a:xfrm>
            <a:off x="6844447" y="2687002"/>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67CEB788-15D4-4ECC-8713-81027F2BB7C0}"/>
              </a:ext>
            </a:extLst>
          </p:cNvPr>
          <p:cNvSpPr/>
          <p:nvPr/>
        </p:nvSpPr>
        <p:spPr>
          <a:xfrm>
            <a:off x="6834964" y="2156475"/>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40" name="任意多边形: 形状 323">
            <a:extLst>
              <a:ext uri="{FF2B5EF4-FFF2-40B4-BE49-F238E27FC236}">
                <a16:creationId xmlns:a16="http://schemas.microsoft.com/office/drawing/2014/main" id="{3B04B997-499F-4890-B68B-471A8EBFDD67}"/>
              </a:ext>
            </a:extLst>
          </p:cNvPr>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1" name="矩形 40">
            <a:extLst>
              <a:ext uri="{FF2B5EF4-FFF2-40B4-BE49-F238E27FC236}">
                <a16:creationId xmlns:a16="http://schemas.microsoft.com/office/drawing/2014/main" id="{CF41F216-AFB6-4A00-9021-A79FAADE4749}"/>
              </a:ext>
            </a:extLst>
          </p:cNvPr>
          <p:cNvSpPr/>
          <p:nvPr/>
        </p:nvSpPr>
        <p:spPr>
          <a:xfrm rot="16200000">
            <a:off x="7356006" y="2522670"/>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42" name="矩形 41">
            <a:extLst>
              <a:ext uri="{FF2B5EF4-FFF2-40B4-BE49-F238E27FC236}">
                <a16:creationId xmlns:a16="http://schemas.microsoft.com/office/drawing/2014/main" id="{00E3412D-D0A6-4535-BA79-0322A384456A}"/>
              </a:ext>
            </a:extLst>
          </p:cNvPr>
          <p:cNvSpPr/>
          <p:nvPr/>
        </p:nvSpPr>
        <p:spPr>
          <a:xfrm>
            <a:off x="7729509" y="239684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D31E64C1-9E68-43BA-B0A7-071878060BF4}"/>
              </a:ext>
            </a:extLst>
          </p:cNvPr>
          <p:cNvSpPr/>
          <p:nvPr/>
        </p:nvSpPr>
        <p:spPr>
          <a:xfrm>
            <a:off x="7712090" y="2963725"/>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39594D74-9156-42D5-BE79-B03E01A52C51}"/>
              </a:ext>
            </a:extLst>
          </p:cNvPr>
          <p:cNvCxnSpPr>
            <a:cxnSpLocks/>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9EE8828-45B8-4391-A6ED-E383B6E5A369}"/>
              </a:ext>
            </a:extLst>
          </p:cNvPr>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1EBB0BF-A1AD-4483-B27E-7F6874560B67}"/>
              </a:ext>
            </a:extLst>
          </p:cNvPr>
          <p:cNvGrpSpPr/>
          <p:nvPr/>
        </p:nvGrpSpPr>
        <p:grpSpPr>
          <a:xfrm>
            <a:off x="8842215" y="2092743"/>
            <a:ext cx="869365" cy="1361582"/>
            <a:chOff x="2106940" y="3477998"/>
            <a:chExt cx="952529" cy="1491834"/>
          </a:xfrm>
        </p:grpSpPr>
        <p:sp>
          <p:nvSpPr>
            <p:cNvPr id="47" name="矩形 46">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48" name="矩形 47">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52" name="矩形 51">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53" name="矩形 52">
            <a:extLst>
              <a:ext uri="{FF2B5EF4-FFF2-40B4-BE49-F238E27FC236}">
                <a16:creationId xmlns:a16="http://schemas.microsoft.com/office/drawing/2014/main" id="{9210B47C-AC7B-4D2E-A9EB-31EDB0D01421}"/>
              </a:ext>
            </a:extLst>
          </p:cNvPr>
          <p:cNvSpPr/>
          <p:nvPr/>
        </p:nvSpPr>
        <p:spPr>
          <a:xfrm>
            <a:off x="9591298" y="2396573"/>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1E4AA697-BE3F-45BD-83CA-239EA0FD2888}"/>
              </a:ext>
            </a:extLst>
          </p:cNvPr>
          <p:cNvSpPr/>
          <p:nvPr/>
        </p:nvSpPr>
        <p:spPr>
          <a:xfrm>
            <a:off x="9629892" y="42356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2EF7FF38-547F-4842-883B-B8ED6547CE15}"/>
              </a:ext>
            </a:extLst>
          </p:cNvPr>
          <p:cNvCxnSpPr>
            <a:cxnSpLocks/>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a:extLst>
              <a:ext uri="{FF2B5EF4-FFF2-40B4-BE49-F238E27FC236}">
                <a16:creationId xmlns:a16="http://schemas.microsoft.com/office/drawing/2014/main" id="{1843CBDC-CFEC-4BD2-AD0B-815B0D453B1B}"/>
              </a:ext>
            </a:extLst>
          </p:cNvPr>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7" name="直接连接符 56">
            <a:extLst>
              <a:ext uri="{FF2B5EF4-FFF2-40B4-BE49-F238E27FC236}">
                <a16:creationId xmlns:a16="http://schemas.microsoft.com/office/drawing/2014/main" id="{2EF7FF38-547F-4842-883B-B8ED6547CE15}"/>
              </a:ext>
            </a:extLst>
          </p:cNvPr>
          <p:cNvCxnSpPr>
            <a:cxnSpLocks/>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72" name="组合 71"/>
          <p:cNvGrpSpPr/>
          <p:nvPr/>
        </p:nvGrpSpPr>
        <p:grpSpPr>
          <a:xfrm>
            <a:off x="4471878" y="1990040"/>
            <a:ext cx="1432231" cy="1913280"/>
            <a:chOff x="4716432" y="2134995"/>
            <a:chExt cx="1510556" cy="2017912"/>
          </a:xfrm>
        </p:grpSpPr>
        <p:sp>
          <p:nvSpPr>
            <p:cNvPr id="73" name="矩形 72">
              <a:extLst>
                <a:ext uri="{FF2B5EF4-FFF2-40B4-BE49-F238E27FC236}">
                  <a16:creationId xmlns:a16="http://schemas.microsoft.com/office/drawing/2014/main" id="{06D13955-8991-4AB9-8AE6-E6D52BF4E822}"/>
                </a:ext>
              </a:extLst>
            </p:cNvPr>
            <p:cNvSpPr>
              <a:spLocks/>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35F5988D-9868-4683-92E1-7DD10CC02284}"/>
                </a:ext>
              </a:extLst>
            </p:cNvPr>
            <p:cNvSpPr/>
            <p:nvPr/>
          </p:nvSpPr>
          <p:spPr>
            <a:xfrm>
              <a:off x="4721975" y="23938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32DF3147-11BF-4F5C-8978-CAF054A4CCDD}"/>
                </a:ext>
              </a:extLst>
            </p:cNvPr>
            <p:cNvSpPr/>
            <p:nvPr/>
          </p:nvSpPr>
          <p:spPr>
            <a:xfrm>
              <a:off x="4723106" y="271469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BD38C2BD-176A-44EC-BE75-198DF8F2BDE6}"/>
                </a:ext>
              </a:extLst>
            </p:cNvPr>
            <p:cNvSpPr/>
            <p:nvPr/>
          </p:nvSpPr>
          <p:spPr>
            <a:xfrm>
              <a:off x="4716432" y="3062662"/>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6EC311AC-23AA-44AC-815A-8889216F2B8B}"/>
                </a:ext>
              </a:extLst>
            </p:cNvPr>
            <p:cNvSpPr/>
            <p:nvPr/>
          </p:nvSpPr>
          <p:spPr>
            <a:xfrm>
              <a:off x="4721975" y="3417325"/>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CAC34120-E9F4-49D1-AD8A-A3BD3D3C8D26}"/>
                </a:ext>
              </a:extLst>
            </p:cNvPr>
            <p:cNvSpPr/>
            <p:nvPr/>
          </p:nvSpPr>
          <p:spPr>
            <a:xfrm>
              <a:off x="5242606" y="2134995"/>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45926BBC-26ED-4FD0-B8B6-D5969ED71709}"/>
                </a:ext>
              </a:extLst>
            </p:cNvPr>
            <p:cNvSpPr/>
            <p:nvPr/>
          </p:nvSpPr>
          <p:spPr>
            <a:xfrm>
              <a:off x="5096760" y="3171242"/>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80" name="矩形 79">
              <a:extLst>
                <a:ext uri="{FF2B5EF4-FFF2-40B4-BE49-F238E27FC236}">
                  <a16:creationId xmlns:a16="http://schemas.microsoft.com/office/drawing/2014/main" id="{4C593A01-858B-4B68-AF47-71D6F26A6E5F}"/>
                </a:ext>
              </a:extLst>
            </p:cNvPr>
            <p:cNvSpPr/>
            <p:nvPr/>
          </p:nvSpPr>
          <p:spPr>
            <a:xfrm>
              <a:off x="5822581" y="2404117"/>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073FB5D5-5546-4A1A-B00C-0B340A318ADD}"/>
                </a:ext>
              </a:extLst>
            </p:cNvPr>
            <p:cNvSpPr/>
            <p:nvPr/>
          </p:nvSpPr>
          <p:spPr>
            <a:xfrm>
              <a:off x="5814440" y="2823572"/>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65475"/>
              <a:ext cx="534589" cy="487432"/>
              <a:chOff x="1853728" y="4285666"/>
              <a:chExt cx="534589" cy="487432"/>
            </a:xfrm>
            <a:solidFill>
              <a:srgbClr val="FFCCFF"/>
            </a:solidFill>
          </p:grpSpPr>
          <p:cxnSp>
            <p:nvCxnSpPr>
              <p:cNvPr id="83" name="直接连接符 8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a:extLst>
              <a:ext uri="{FF2B5EF4-FFF2-40B4-BE49-F238E27FC236}">
                <a16:creationId xmlns:a16="http://schemas.microsoft.com/office/drawing/2014/main" id="{00E3412D-D0A6-4535-BA79-0322A384456A}"/>
              </a:ext>
            </a:extLst>
          </p:cNvPr>
          <p:cNvSpPr/>
          <p:nvPr/>
        </p:nvSpPr>
        <p:spPr>
          <a:xfrm>
            <a:off x="4692214" y="1461656"/>
            <a:ext cx="1204176"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a:cxnSpLocks/>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a:extLst>
                <a:ext uri="{FF2B5EF4-FFF2-40B4-BE49-F238E27FC236}">
                  <a16:creationId xmlns:a16="http://schemas.microsoft.com/office/drawing/2014/main" id="{00E3412D-D0A6-4535-BA79-0322A384456A}"/>
                </a:ext>
              </a:extLst>
            </p:cNvPr>
            <p:cNvSpPr/>
            <p:nvPr/>
          </p:nvSpPr>
          <p:spPr>
            <a:xfrm>
              <a:off x="6642953" y="1806131"/>
              <a:ext cx="930206"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sp>
        <p:nvSpPr>
          <p:cNvPr id="98" name="矩形 97">
            <a:extLst>
              <a:ext uri="{FF2B5EF4-FFF2-40B4-BE49-F238E27FC236}">
                <a16:creationId xmlns:a16="http://schemas.microsoft.com/office/drawing/2014/main" id="{00E3412D-D0A6-4535-BA79-0322A384456A}"/>
              </a:ext>
            </a:extLst>
          </p:cNvPr>
          <p:cNvSpPr/>
          <p:nvPr/>
        </p:nvSpPr>
        <p:spPr>
          <a:xfrm>
            <a:off x="7169906" y="1461656"/>
            <a:ext cx="862737"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5"/>
            <a:ext cx="1422184" cy="848087"/>
            <a:chOff x="10326051" y="1806131"/>
            <a:chExt cx="1499960" cy="894467"/>
          </a:xfrm>
        </p:grpSpPr>
        <p:cxnSp>
          <p:nvCxnSpPr>
            <p:cNvPr id="100" name="直接连接符 99"/>
            <p:cNvCxnSpPr>
              <a:cxnSpLocks/>
            </p:cNvCxnSpPr>
            <p:nvPr/>
          </p:nvCxnSpPr>
          <p:spPr>
            <a:xfrm>
              <a:off x="11045226" y="2165088"/>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a:extLst>
                <a:ext uri="{FF2B5EF4-FFF2-40B4-BE49-F238E27FC236}">
                  <a16:creationId xmlns:a16="http://schemas.microsoft.com/office/drawing/2014/main" id="{00E3412D-D0A6-4535-BA79-0322A384456A}"/>
                </a:ext>
              </a:extLst>
            </p:cNvPr>
            <p:cNvSpPr/>
            <p:nvPr/>
          </p:nvSpPr>
          <p:spPr>
            <a:xfrm>
              <a:off x="10326051" y="1806131"/>
              <a:ext cx="1499960"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a:cxnSpLocks/>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a:extLst>
                <a:ext uri="{FF2B5EF4-FFF2-40B4-BE49-F238E27FC236}">
                  <a16:creationId xmlns:a16="http://schemas.microsoft.com/office/drawing/2014/main" id="{00E3412D-D0A6-4535-BA79-0322A384456A}"/>
                </a:ext>
              </a:extLst>
            </p:cNvPr>
            <p:cNvSpPr/>
            <p:nvPr/>
          </p:nvSpPr>
          <p:spPr>
            <a:xfrm>
              <a:off x="3931530" y="1806131"/>
              <a:ext cx="1013048" cy="374450"/>
            </a:xfrm>
            <a:prstGeom prst="rect">
              <a:avLst/>
            </a:prstGeom>
          </p:spPr>
          <p:txBody>
            <a:bodyPr wrap="none">
              <a:spAutoFit/>
            </a:bodyPr>
            <a:lstStyle/>
            <a:p>
              <a:r>
                <a:rPr lang="en-US" altLang="zh-CN" sz="170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7"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a:ea typeface="微软雅黑"/>
                <a:cs typeface="Courier New" panose="02070309020205020404" pitchFamily="49" charset="0"/>
              </a:rPr>
              <a:t>凡是有多个输入来源的，增加</a:t>
            </a:r>
            <a:r>
              <a:rPr lang="en-US" altLang="zh-CN" sz="2275" kern="0" dirty="0">
                <a:latin typeface="微软雅黑"/>
                <a:ea typeface="微软雅黑"/>
                <a:cs typeface="Courier New" panose="02070309020205020404" pitchFamily="49" charset="0"/>
              </a:rPr>
              <a:t>MUX</a:t>
            </a:r>
            <a:r>
              <a:rPr lang="zh-CN" altLang="en-US" sz="2275" kern="0" dirty="0">
                <a:latin typeface="微软雅黑"/>
                <a:ea typeface="微软雅黑"/>
                <a:cs typeface="Courier New" panose="02070309020205020404" pitchFamily="49" charset="0"/>
              </a:rPr>
              <a:t>，引入</a:t>
            </a:r>
            <a:r>
              <a:rPr lang="zh-CN" altLang="en-US" sz="2275" kern="0" dirty="0">
                <a:solidFill>
                  <a:srgbClr val="FF0000"/>
                </a:solidFill>
                <a:latin typeface="微软雅黑"/>
                <a:ea typeface="微软雅黑"/>
                <a:cs typeface="Courier New" panose="02070309020205020404" pitchFamily="49" charset="0"/>
              </a:rPr>
              <a:t>控点</a:t>
            </a: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230748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p>
        </p:txBody>
      </p:sp>
      <p:grpSp>
        <p:nvGrpSpPr>
          <p:cNvPr id="4" name="组合 3"/>
          <p:cNvGrpSpPr/>
          <p:nvPr/>
        </p:nvGrpSpPr>
        <p:grpSpPr>
          <a:xfrm>
            <a:off x="731362" y="1284502"/>
            <a:ext cx="10533415" cy="4996563"/>
            <a:chOff x="697004" y="1767866"/>
            <a:chExt cx="11109461" cy="5269813"/>
          </a:xfrm>
        </p:grpSpPr>
        <p:sp>
          <p:nvSpPr>
            <p:cNvPr id="5" name="流程图: 手动输入 146">
              <a:extLst>
                <a:ext uri="{FF2B5EF4-FFF2-40B4-BE49-F238E27FC236}">
                  <a16:creationId xmlns:a16="http://schemas.microsoft.com/office/drawing/2014/main" id="{083F1803-E01C-499C-8DE9-4FDC2E176D6B}"/>
                </a:ext>
              </a:extLst>
            </p:cNvPr>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a:extLst>
                <a:ext uri="{FF2B5EF4-FFF2-40B4-BE49-F238E27FC236}">
                  <a16:creationId xmlns:a16="http://schemas.microsoft.com/office/drawing/2014/main" id="{ED3A89F2-DBF5-4765-954D-9639849D2068}"/>
                </a:ext>
              </a:extLst>
            </p:cNvPr>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34A0C001-8C64-42B0-81B4-975CE8AEB916}"/>
                </a:ext>
              </a:extLst>
            </p:cNvPr>
            <p:cNvSpPr/>
            <p:nvPr/>
          </p:nvSpPr>
          <p:spPr>
            <a:xfrm>
              <a:off x="5065360" y="1988766"/>
              <a:ext cx="97206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8C7A746E-DE96-4DA5-9865-44268EFBE48E}"/>
                </a:ext>
              </a:extLst>
            </p:cNvPr>
            <p:cNvSpPr/>
            <p:nvPr/>
          </p:nvSpPr>
          <p:spPr>
            <a:xfrm>
              <a:off x="5065360" y="2209666"/>
              <a:ext cx="712109" cy="312774"/>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0910D6F0-702B-4B92-ADD2-18FEF564A12F}"/>
                </a:ext>
              </a:extLst>
            </p:cNvPr>
            <p:cNvSpPr/>
            <p:nvPr/>
          </p:nvSpPr>
          <p:spPr>
            <a:xfrm>
              <a:off x="5065360" y="2883875"/>
              <a:ext cx="882461"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68DB41D0-CD4F-4BC2-818B-80294E597929}"/>
                </a:ext>
              </a:extLst>
            </p:cNvPr>
            <p:cNvSpPr/>
            <p:nvPr/>
          </p:nvSpPr>
          <p:spPr>
            <a:xfrm>
              <a:off x="9419520" y="2472651"/>
              <a:ext cx="65293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 name="直接连接符 25">
              <a:extLst>
                <a:ext uri="{FF2B5EF4-FFF2-40B4-BE49-F238E27FC236}">
                  <a16:creationId xmlns:a16="http://schemas.microsoft.com/office/drawing/2014/main" id="{7089DE98-FC37-4C1F-9209-35555F31F6C6}"/>
                </a:ext>
              </a:extLst>
            </p:cNvPr>
            <p:cNvCxnSpPr>
              <a:cxnSpLocks/>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E3E86E4D-6506-4B6C-819B-7E93777F8C98}"/>
                </a:ext>
              </a:extLst>
            </p:cNvPr>
            <p:cNvSpPr/>
            <p:nvPr/>
          </p:nvSpPr>
          <p:spPr>
            <a:xfrm>
              <a:off x="1870381" y="426690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0F435E62-1B17-4BA9-998E-C68E27B7159C}"/>
                </a:ext>
              </a:extLst>
            </p:cNvPr>
            <p:cNvCxnSpPr>
              <a:cxnSpLocks/>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FA0641A-9AF0-469B-9506-621DE6150E4C}"/>
                </a:ext>
              </a:extLst>
            </p:cNvPr>
            <p:cNvCxnSpPr>
              <a:cxnSpLocks/>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6DDA379-1226-4826-8B6B-FF530A6E4CF8}"/>
                </a:ext>
              </a:extLst>
            </p:cNvPr>
            <p:cNvSpPr/>
            <p:nvPr/>
          </p:nvSpPr>
          <p:spPr>
            <a:xfrm>
              <a:off x="1908246" y="3424994"/>
              <a:ext cx="458508"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1" name="组合 30">
              <a:extLst>
                <a:ext uri="{FF2B5EF4-FFF2-40B4-BE49-F238E27FC236}">
                  <a16:creationId xmlns:a16="http://schemas.microsoft.com/office/drawing/2014/main" id="{C93F85A8-96F3-452E-9BCC-000492316DCE}"/>
                </a:ext>
              </a:extLst>
            </p:cNvPr>
            <p:cNvGrpSpPr/>
            <p:nvPr/>
          </p:nvGrpSpPr>
          <p:grpSpPr>
            <a:xfrm>
              <a:off x="2584594" y="3667322"/>
              <a:ext cx="944542" cy="1445348"/>
              <a:chOff x="2153669" y="3581315"/>
              <a:chExt cx="981236" cy="1387999"/>
            </a:xfrm>
          </p:grpSpPr>
          <p:sp>
            <p:nvSpPr>
              <p:cNvPr id="155" name="矩形 154">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6" name="矩形 155">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58" name="矩形 157">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sp>
          <p:nvSpPr>
            <p:cNvPr id="32" name="矩形 31">
              <a:extLst>
                <a:ext uri="{FF2B5EF4-FFF2-40B4-BE49-F238E27FC236}">
                  <a16:creationId xmlns:a16="http://schemas.microsoft.com/office/drawing/2014/main" id="{857128C0-652A-4E30-91F0-107AF02ABF89}"/>
                </a:ext>
              </a:extLst>
            </p:cNvPr>
            <p:cNvSpPr/>
            <p:nvPr/>
          </p:nvSpPr>
          <p:spPr>
            <a:xfrm>
              <a:off x="3435980" y="3732115"/>
              <a:ext cx="656317" cy="282072"/>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33" name="矩形 32">
              <a:extLst>
                <a:ext uri="{FF2B5EF4-FFF2-40B4-BE49-F238E27FC236}">
                  <a16:creationId xmlns:a16="http://schemas.microsoft.com/office/drawing/2014/main" id="{2E0BAF77-EE4C-4CC4-992D-1B29386BB56A}"/>
                </a:ext>
              </a:extLst>
            </p:cNvPr>
            <p:cNvSpPr/>
            <p:nvPr/>
          </p:nvSpPr>
          <p:spPr>
            <a:xfrm>
              <a:off x="2069337" y="5786044"/>
              <a:ext cx="216340" cy="312774"/>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34" name="直接连接符 33">
              <a:extLst>
                <a:ext uri="{FF2B5EF4-FFF2-40B4-BE49-F238E27FC236}">
                  <a16:creationId xmlns:a16="http://schemas.microsoft.com/office/drawing/2014/main" id="{3D92635F-1C2D-4162-9A13-170EB37639E1}"/>
                </a:ext>
              </a:extLst>
            </p:cNvPr>
            <p:cNvCxnSpPr>
              <a:cxnSpLocks/>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a:extLst>
                <a:ext uri="{FF2B5EF4-FFF2-40B4-BE49-F238E27FC236}">
                  <a16:creationId xmlns:a16="http://schemas.microsoft.com/office/drawing/2014/main" id="{4FD8867C-45CB-4B42-AAD1-E6810A21F51C}"/>
                </a:ext>
              </a:extLst>
            </p:cNvPr>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CF5246AF-7F37-4B15-BE19-3F53A543C723}"/>
                </a:ext>
              </a:extLst>
            </p:cNvPr>
            <p:cNvSpPr/>
            <p:nvPr/>
          </p:nvSpPr>
          <p:spPr>
            <a:xfrm>
              <a:off x="3233226" y="5423935"/>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4B8CC304-517A-4F0A-885D-1B767FFA2CE7}"/>
                </a:ext>
              </a:extLst>
            </p:cNvPr>
            <p:cNvSpPr/>
            <p:nvPr/>
          </p:nvSpPr>
          <p:spPr>
            <a:xfrm>
              <a:off x="3977560" y="2915317"/>
              <a:ext cx="375667"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ADE1577-D099-48C5-A765-0576FAF32FDA}"/>
                </a:ext>
              </a:extLst>
            </p:cNvPr>
            <p:cNvSpPr/>
            <p:nvPr/>
          </p:nvSpPr>
          <p:spPr>
            <a:xfrm>
              <a:off x="3993227" y="40417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E7EABD73-17EC-4DE6-9461-54B9F3D31B84}"/>
                </a:ext>
              </a:extLst>
            </p:cNvPr>
            <p:cNvSpPr/>
            <p:nvPr/>
          </p:nvSpPr>
          <p:spPr>
            <a:xfrm>
              <a:off x="3995056" y="37742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2D8564FE-64CF-469A-8B28-1E018EFC2C23}"/>
                </a:ext>
              </a:extLst>
            </p:cNvPr>
            <p:cNvSpPr/>
            <p:nvPr/>
          </p:nvSpPr>
          <p:spPr>
            <a:xfrm>
              <a:off x="3966955" y="4545075"/>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4BE19091-5D99-41B6-A7EA-D8533F28A0B2}"/>
                </a:ext>
              </a:extLst>
            </p:cNvPr>
            <p:cNvSpPr/>
            <p:nvPr/>
          </p:nvSpPr>
          <p:spPr>
            <a:xfrm>
              <a:off x="3978687" y="5823198"/>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2600B14C-13AA-43E5-91D1-E1A7CF7504B4}"/>
                </a:ext>
              </a:extLst>
            </p:cNvPr>
            <p:cNvSpPr/>
            <p:nvPr/>
          </p:nvSpPr>
          <p:spPr>
            <a:xfrm>
              <a:off x="5260768" y="5840486"/>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2D4376B0-1190-45C0-A8F0-85641E224139}"/>
                </a:ext>
              </a:extLst>
            </p:cNvPr>
            <p:cNvSpPr/>
            <p:nvPr/>
          </p:nvSpPr>
          <p:spPr>
            <a:xfrm>
              <a:off x="6377380" y="5937733"/>
              <a:ext cx="86257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a:extLst>
                <a:ext uri="{FF2B5EF4-FFF2-40B4-BE49-F238E27FC236}">
                  <a16:creationId xmlns:a16="http://schemas.microsoft.com/office/drawing/2014/main" id="{35F5988D-9868-4683-92E1-7DD10CC02284}"/>
                </a:ext>
              </a:extLst>
            </p:cNvPr>
            <p:cNvSpPr/>
            <p:nvPr/>
          </p:nvSpPr>
          <p:spPr>
            <a:xfrm>
              <a:off x="5087028" y="3846399"/>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32DF3147-11BF-4F5C-8978-CAF054A4CCDD}"/>
                </a:ext>
              </a:extLst>
            </p:cNvPr>
            <p:cNvSpPr/>
            <p:nvPr/>
          </p:nvSpPr>
          <p:spPr>
            <a:xfrm>
              <a:off x="5088159" y="4167250"/>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6EC311AC-23AA-44AC-815A-8889216F2B8B}"/>
                </a:ext>
              </a:extLst>
            </p:cNvPr>
            <p:cNvSpPr/>
            <p:nvPr/>
          </p:nvSpPr>
          <p:spPr>
            <a:xfrm>
              <a:off x="5087028" y="4869877"/>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51" name="矩形 50">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4" name="矩形 15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54" name="流程图: 手动操作 53">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5" name="矩形 54">
              <a:extLst>
                <a:ext uri="{FF2B5EF4-FFF2-40B4-BE49-F238E27FC236}">
                  <a16:creationId xmlns:a16="http://schemas.microsoft.com/office/drawing/2014/main" id="{DB6FEBF0-D3C1-4E44-A076-F8543F45AA45}"/>
                </a:ext>
              </a:extLst>
            </p:cNvPr>
            <p:cNvSpPr/>
            <p:nvPr/>
          </p:nvSpPr>
          <p:spPr>
            <a:xfrm>
              <a:off x="1429026" y="3715552"/>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6" name="流程图: 手动操作 55">
              <a:extLst>
                <a:ext uri="{FF2B5EF4-FFF2-40B4-BE49-F238E27FC236}">
                  <a16:creationId xmlns:a16="http://schemas.microsoft.com/office/drawing/2014/main" id="{6C2FCBC5-1898-4C55-8A7D-7DB4F2A02A90}"/>
                </a:ext>
              </a:extLst>
            </p:cNvPr>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DB6FEBF0-D3C1-4E44-A076-F8543F45AA45}"/>
                </a:ext>
              </a:extLst>
            </p:cNvPr>
            <p:cNvSpPr/>
            <p:nvPr/>
          </p:nvSpPr>
          <p:spPr>
            <a:xfrm>
              <a:off x="7346314" y="4283009"/>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8" name="流程图: 手动操作 57">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9" name="矩形 58">
              <a:extLst>
                <a:ext uri="{FF2B5EF4-FFF2-40B4-BE49-F238E27FC236}">
                  <a16:creationId xmlns:a16="http://schemas.microsoft.com/office/drawing/2014/main" id="{DB6FEBF0-D3C1-4E44-A076-F8543F45AA45}"/>
                </a:ext>
              </a:extLst>
            </p:cNvPr>
            <p:cNvSpPr/>
            <p:nvPr/>
          </p:nvSpPr>
          <p:spPr>
            <a:xfrm>
              <a:off x="11263840" y="3936437"/>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60" name="直接连接符 59">
              <a:extLst>
                <a:ext uri="{FF2B5EF4-FFF2-40B4-BE49-F238E27FC236}">
                  <a16:creationId xmlns:a16="http://schemas.microsoft.com/office/drawing/2014/main" id="{1562766D-06B6-4E68-A522-842479D25B05}"/>
                </a:ext>
              </a:extLst>
            </p:cNvPr>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9F5C077-6E48-40BF-9EAD-AB04B11E759A}"/>
                </a:ext>
              </a:extLst>
            </p:cNvPr>
            <p:cNvCxnSpPr>
              <a:cxnSpLocks/>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9E2B02A3-1EF5-494A-B123-C8EFBFD1D59A}"/>
                </a:ext>
              </a:extLst>
            </p:cNvPr>
            <p:cNvGrpSpPr/>
            <p:nvPr/>
          </p:nvGrpSpPr>
          <p:grpSpPr>
            <a:xfrm>
              <a:off x="7386084" y="5653030"/>
              <a:ext cx="487251" cy="552651"/>
              <a:chOff x="7239187" y="4876233"/>
              <a:chExt cx="506180" cy="574121"/>
            </a:xfrm>
          </p:grpSpPr>
          <p:sp>
            <p:nvSpPr>
              <p:cNvPr id="151" name="平行四边形 15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2" name="矩形 15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63" name="矩形 62">
              <a:extLst>
                <a:ext uri="{FF2B5EF4-FFF2-40B4-BE49-F238E27FC236}">
                  <a16:creationId xmlns:a16="http://schemas.microsoft.com/office/drawing/2014/main" id="{CE5AD69C-70F6-4268-9A7F-B34FAA43B86E}"/>
                </a:ext>
              </a:extLst>
            </p:cNvPr>
            <p:cNvSpPr/>
            <p:nvPr/>
          </p:nvSpPr>
          <p:spPr>
            <a:xfrm>
              <a:off x="8408569" y="6034851"/>
              <a:ext cx="296205"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124BF171-B642-4C46-8695-751F051F5AEA}"/>
                </a:ext>
              </a:extLst>
            </p:cNvPr>
            <p:cNvSpPr/>
            <p:nvPr/>
          </p:nvSpPr>
          <p:spPr>
            <a:xfrm>
              <a:off x="8600045" y="5800998"/>
              <a:ext cx="93189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54A70878-C0AF-46C4-ADAB-63FF9A5AE702}"/>
                </a:ext>
              </a:extLst>
            </p:cNvPr>
            <p:cNvCxnSpPr>
              <a:cxnSpLocks/>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8C4A7878-3EB6-4E68-83D1-828EE5148B79}"/>
                </a:ext>
              </a:extLst>
            </p:cNvPr>
            <p:cNvSpPr/>
            <p:nvPr/>
          </p:nvSpPr>
          <p:spPr>
            <a:xfrm>
              <a:off x="7583805" y="4322624"/>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7CEB788-15D4-4ECC-8713-81027F2BB7C0}"/>
                </a:ext>
              </a:extLst>
            </p:cNvPr>
            <p:cNvSpPr/>
            <p:nvPr/>
          </p:nvSpPr>
          <p:spPr>
            <a:xfrm>
              <a:off x="7573803" y="3763083"/>
              <a:ext cx="56333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D2D74409-68D2-4244-B78F-9E2FFF53EC15}"/>
                </a:ext>
              </a:extLst>
            </p:cNvPr>
            <p:cNvSpPr/>
            <p:nvPr/>
          </p:nvSpPr>
          <p:spPr>
            <a:xfrm>
              <a:off x="8466912" y="3750272"/>
              <a:ext cx="612360"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6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71" name="矩形 70">
              <a:extLst>
                <a:ext uri="{FF2B5EF4-FFF2-40B4-BE49-F238E27FC236}">
                  <a16:creationId xmlns:a16="http://schemas.microsoft.com/office/drawing/2014/main" id="{00E3412D-D0A6-4535-BA79-0322A384456A}"/>
                </a:ext>
              </a:extLst>
            </p:cNvPr>
            <p:cNvSpPr/>
            <p:nvPr/>
          </p:nvSpPr>
          <p:spPr>
            <a:xfrm>
              <a:off x="8517269" y="4016596"/>
              <a:ext cx="1021502"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D31E64C1-9E68-43BA-B0A7-071878060BF4}"/>
                </a:ext>
              </a:extLst>
            </p:cNvPr>
            <p:cNvSpPr/>
            <p:nvPr/>
          </p:nvSpPr>
          <p:spPr>
            <a:xfrm>
              <a:off x="8498897" y="4614480"/>
              <a:ext cx="93148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39594D74-9156-42D5-BE79-B03E01A52C51}"/>
                </a:ext>
              </a:extLst>
            </p:cNvPr>
            <p:cNvCxnSpPr>
              <a:cxnSpLocks/>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9EE8828-45B8-4391-A6ED-E383B6E5A369}"/>
                </a:ext>
              </a:extLst>
            </p:cNvPr>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145" name="矩形 14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46" name="矩形 14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48" name="矩形 14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49" name="矩形 14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150" name="矩形 14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9210B47C-AC7B-4D2E-A9EB-31EDB0D01421}"/>
                </a:ext>
              </a:extLst>
            </p:cNvPr>
            <p:cNvSpPr/>
            <p:nvPr/>
          </p:nvSpPr>
          <p:spPr>
            <a:xfrm>
              <a:off x="10484405" y="4026377"/>
              <a:ext cx="901464"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E4AA697-BE3F-45BD-83CA-239EA0FD2888}"/>
                </a:ext>
              </a:extLst>
            </p:cNvPr>
            <p:cNvSpPr/>
            <p:nvPr/>
          </p:nvSpPr>
          <p:spPr>
            <a:xfrm>
              <a:off x="10506410" y="6662499"/>
              <a:ext cx="130005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7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9"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0" name="矩形 79">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1" name="矩形 80">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2" name="矩形 81">
              <a:extLst>
                <a:ext uri="{FF2B5EF4-FFF2-40B4-BE49-F238E27FC236}">
                  <a16:creationId xmlns:a16="http://schemas.microsoft.com/office/drawing/2014/main" id="{124BF171-B642-4C46-8695-751F051F5AEA}"/>
                </a:ext>
              </a:extLst>
            </p:cNvPr>
            <p:cNvSpPr/>
            <p:nvPr/>
          </p:nvSpPr>
          <p:spPr>
            <a:xfrm>
              <a:off x="933293" y="6724905"/>
              <a:ext cx="129877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a:extLst>
                <a:ext uri="{FF2B5EF4-FFF2-40B4-BE49-F238E27FC236}">
                  <a16:creationId xmlns:a16="http://schemas.microsoft.com/office/drawing/2014/main" id="{1843CBDC-CFEC-4BD2-AD0B-815B0D453B1B}"/>
                </a:ext>
              </a:extLst>
            </p:cNvPr>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85" name="直接连接符 84">
              <a:extLst>
                <a:ext uri="{FF2B5EF4-FFF2-40B4-BE49-F238E27FC236}">
                  <a16:creationId xmlns:a16="http://schemas.microsoft.com/office/drawing/2014/main" id="{2EF7FF38-547F-4842-883B-B8ED6547CE15}"/>
                </a:ext>
              </a:extLst>
            </p:cNvPr>
            <p:cNvCxnSpPr>
              <a:cxnSpLocks/>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a:extLst>
                <a:ext uri="{FF2B5EF4-FFF2-40B4-BE49-F238E27FC236}">
                  <a16:creationId xmlns:a16="http://schemas.microsoft.com/office/drawing/2014/main" id="{E7EABD73-17EC-4DE6-9461-54B9F3D31B84}"/>
                </a:ext>
              </a:extLst>
            </p:cNvPr>
            <p:cNvSpPr/>
            <p:nvPr/>
          </p:nvSpPr>
          <p:spPr>
            <a:xfrm>
              <a:off x="3984471" y="2661978"/>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a:extLst>
                <a:ext uri="{FF2B5EF4-FFF2-40B4-BE49-F238E27FC236}">
                  <a16:creationId xmlns:a16="http://schemas.microsoft.com/office/drawing/2014/main" id="{2EF7FF38-547F-4842-883B-B8ED6547CE15}"/>
                </a:ext>
              </a:extLst>
            </p:cNvPr>
            <p:cNvCxnSpPr>
              <a:cxnSpLocks/>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a:extLst>
                <a:ext uri="{FF2B5EF4-FFF2-40B4-BE49-F238E27FC236}">
                  <a16:creationId xmlns:a16="http://schemas.microsoft.com/office/drawing/2014/main" id="{2EF7FF38-547F-4842-883B-B8ED6547CE15}"/>
                </a:ext>
              </a:extLst>
            </p:cNvPr>
            <p:cNvCxnSpPr>
              <a:cxnSpLocks/>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a:extLst>
                <a:ext uri="{FF2B5EF4-FFF2-40B4-BE49-F238E27FC236}">
                  <a16:creationId xmlns:a16="http://schemas.microsoft.com/office/drawing/2014/main" id="{2EF7FF38-547F-4842-883B-B8ED6547CE15}"/>
                </a:ext>
              </a:extLst>
            </p:cNvPr>
            <p:cNvCxnSpPr>
              <a:cxnSpLocks/>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a:extLst>
                <a:ext uri="{FF2B5EF4-FFF2-40B4-BE49-F238E27FC236}">
                  <a16:creationId xmlns:a16="http://schemas.microsoft.com/office/drawing/2014/main" id="{B9F5C077-6E48-40BF-9EAD-AB04B11E759A}"/>
                </a:ext>
              </a:extLst>
            </p:cNvPr>
            <p:cNvCxnSpPr>
              <a:cxnSpLocks/>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EF7FF38-547F-4842-883B-B8ED6547CE15}"/>
                </a:ext>
              </a:extLst>
            </p:cNvPr>
            <p:cNvCxnSpPr>
              <a:cxnSpLocks/>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a:extLst>
                <a:ext uri="{FF2B5EF4-FFF2-40B4-BE49-F238E27FC236}">
                  <a16:creationId xmlns:a16="http://schemas.microsoft.com/office/drawing/2014/main" id="{1562766D-06B6-4E68-A522-842479D25B05}"/>
                </a:ext>
              </a:extLst>
            </p:cNvPr>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a:extLst>
                <a:ext uri="{FF2B5EF4-FFF2-40B4-BE49-F238E27FC236}">
                  <a16:creationId xmlns:a16="http://schemas.microsoft.com/office/drawing/2014/main" id="{1562766D-06B6-4E68-A522-842479D25B05}"/>
                </a:ext>
              </a:extLst>
            </p:cNvPr>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a:extLst>
                <a:ext uri="{FF2B5EF4-FFF2-40B4-BE49-F238E27FC236}">
                  <a16:creationId xmlns:a16="http://schemas.microsoft.com/office/drawing/2014/main" id="{B49379FC-0560-4124-BAB2-AC987AA270C4}"/>
                </a:ext>
              </a:extLst>
            </p:cNvPr>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a:extLst>
                <a:ext uri="{FF2B5EF4-FFF2-40B4-BE49-F238E27FC236}">
                  <a16:creationId xmlns:a16="http://schemas.microsoft.com/office/drawing/2014/main" id="{CF5246AF-7F37-4B15-BE19-3F53A543C723}"/>
                </a:ext>
              </a:extLst>
            </p:cNvPr>
            <p:cNvSpPr/>
            <p:nvPr/>
          </p:nvSpPr>
          <p:spPr>
            <a:xfrm>
              <a:off x="697004" y="3693304"/>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134" name="矩形 133">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135" name="矩形 134">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a:extLst>
                <a:ext uri="{FF2B5EF4-FFF2-40B4-BE49-F238E27FC236}">
                  <a16:creationId xmlns:a16="http://schemas.microsoft.com/office/drawing/2014/main" id="{B9B4DC4B-516F-4CAD-BA37-5C3F0A1092F4}"/>
                </a:ext>
              </a:extLst>
            </p:cNvPr>
            <p:cNvSpPr/>
            <p:nvPr/>
          </p:nvSpPr>
          <p:spPr>
            <a:xfrm>
              <a:off x="4339315" y="3700545"/>
              <a:ext cx="358760"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30" name="矩形 129">
              <a:extLst>
                <a:ext uri="{FF2B5EF4-FFF2-40B4-BE49-F238E27FC236}">
                  <a16:creationId xmlns:a16="http://schemas.microsoft.com/office/drawing/2014/main" id="{B9B4DC4B-516F-4CAD-BA37-5C3F0A1092F4}"/>
                </a:ext>
              </a:extLst>
            </p:cNvPr>
            <p:cNvSpPr/>
            <p:nvPr/>
          </p:nvSpPr>
          <p:spPr>
            <a:xfrm>
              <a:off x="4346940" y="3982725"/>
              <a:ext cx="346925"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31" name="矩形 130">
              <a:extLst>
                <a:ext uri="{FF2B5EF4-FFF2-40B4-BE49-F238E27FC236}">
                  <a16:creationId xmlns:a16="http://schemas.microsoft.com/office/drawing/2014/main" id="{B9B4DC4B-516F-4CAD-BA37-5C3F0A1092F4}"/>
                </a:ext>
              </a:extLst>
            </p:cNvPr>
            <p:cNvSpPr/>
            <p:nvPr/>
          </p:nvSpPr>
          <p:spPr>
            <a:xfrm>
              <a:off x="4331006" y="4502526"/>
              <a:ext cx="387501"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sp>
          <p:nvSpPr>
            <p:cNvPr id="132" name="矩形 131">
              <a:extLst>
                <a:ext uri="{FF2B5EF4-FFF2-40B4-BE49-F238E27FC236}">
                  <a16:creationId xmlns:a16="http://schemas.microsoft.com/office/drawing/2014/main" id="{CF5246AF-7F37-4B15-BE19-3F53A543C723}"/>
                </a:ext>
              </a:extLst>
            </p:cNvPr>
            <p:cNvSpPr/>
            <p:nvPr/>
          </p:nvSpPr>
          <p:spPr>
            <a:xfrm>
              <a:off x="7554908" y="6170561"/>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grpSp>
      <p:grpSp>
        <p:nvGrpSpPr>
          <p:cNvPr id="168" name="组合 167">
            <a:extLst>
              <a:ext uri="{FF2B5EF4-FFF2-40B4-BE49-F238E27FC236}">
                <a16:creationId xmlns:a16="http://schemas.microsoft.com/office/drawing/2014/main" id="{6B23225B-7851-4AD6-BA3A-01543D83E22A}"/>
              </a:ext>
            </a:extLst>
          </p:cNvPr>
          <p:cNvGrpSpPr/>
          <p:nvPr/>
        </p:nvGrpSpPr>
        <p:grpSpPr>
          <a:xfrm>
            <a:off x="8582406" y="5367165"/>
            <a:ext cx="3488911" cy="1315675"/>
            <a:chOff x="6976912" y="4138537"/>
            <a:chExt cx="4396795" cy="1658040"/>
          </a:xfrm>
        </p:grpSpPr>
        <p:pic>
          <p:nvPicPr>
            <p:cNvPr id="169" name="图片 168">
              <a:extLst>
                <a:ext uri="{FF2B5EF4-FFF2-40B4-BE49-F238E27FC236}">
                  <a16:creationId xmlns:a16="http://schemas.microsoft.com/office/drawing/2014/main" id="{55FA6255-FB1E-4776-B1F8-112D85F60C2D}"/>
                </a:ext>
              </a:extLst>
            </p:cNvPr>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70" name="图片 169">
              <a:extLst>
                <a:ext uri="{FF2B5EF4-FFF2-40B4-BE49-F238E27FC236}">
                  <a16:creationId xmlns:a16="http://schemas.microsoft.com/office/drawing/2014/main" id="{60724696-330F-4293-86D0-E48629203B3F}"/>
                </a:ext>
              </a:extLst>
            </p:cNvPr>
            <p:cNvPicPr>
              <a:picLocks noChangeAspect="1"/>
            </p:cNvPicPr>
            <p:nvPr/>
          </p:nvPicPr>
          <p:blipFill>
            <a:blip r:embed="rId3"/>
            <a:stretch>
              <a:fillRect/>
            </a:stretch>
          </p:blipFill>
          <p:spPr>
            <a:xfrm>
              <a:off x="6976912" y="4138537"/>
              <a:ext cx="2993395" cy="816935"/>
            </a:xfrm>
            <a:prstGeom prst="rect">
              <a:avLst/>
            </a:prstGeom>
          </p:spPr>
        </p:pic>
      </p:grpSp>
    </p:spTree>
    <p:extLst>
      <p:ext uri="{BB962C8B-B14F-4D97-AF65-F5344CB8AC3E}">
        <p14:creationId xmlns:p14="http://schemas.microsoft.com/office/powerpoint/2010/main" val="91041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a:extLst>
              <a:ext uri="{FF2B5EF4-FFF2-40B4-BE49-F238E27FC236}">
                <a16:creationId xmlns:a16="http://schemas.microsoft.com/office/drawing/2014/main" id="{E36DE31D-6224-4A79-A586-E90E1B755F76}"/>
              </a:ext>
            </a:extLst>
          </p:cNvPr>
          <p:cNvCxnSpPr>
            <a:cxnSpLocks/>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a:extLst>
              <a:ext uri="{FF2B5EF4-FFF2-40B4-BE49-F238E27FC236}">
                <a16:creationId xmlns:a16="http://schemas.microsoft.com/office/drawing/2014/main" id="{1843CBDC-CFEC-4BD2-AD0B-815B0D453B1B}"/>
              </a:ext>
            </a:extLst>
          </p:cNvPr>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a:extLst>
              <a:ext uri="{FF2B5EF4-FFF2-40B4-BE49-F238E27FC236}">
                <a16:creationId xmlns:a16="http://schemas.microsoft.com/office/drawing/2014/main" id="{4B467A89-956C-4BAB-9032-2771C6ABAEC2}"/>
              </a:ext>
            </a:extLst>
          </p:cNvPr>
          <p:cNvSpPr/>
          <p:nvPr/>
        </p:nvSpPr>
        <p:spPr>
          <a:xfrm>
            <a:off x="4802711" y="1618329"/>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34A0C001-8C64-42B0-81B4-975CE8AEB916}"/>
              </a:ext>
            </a:extLst>
          </p:cNvPr>
          <p:cNvSpPr/>
          <p:nvPr/>
        </p:nvSpPr>
        <p:spPr>
          <a:xfrm>
            <a:off x="4802712" y="1827774"/>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8C7A746E-DE96-4DA5-9865-44268EFBE48E}"/>
              </a:ext>
            </a:extLst>
          </p:cNvPr>
          <p:cNvSpPr/>
          <p:nvPr/>
        </p:nvSpPr>
        <p:spPr>
          <a:xfrm>
            <a:off x="4802712" y="2037220"/>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F5677AA-D17F-454E-9BE4-70FFC67826EF}"/>
              </a:ext>
            </a:extLst>
          </p:cNvPr>
          <p:cNvSpPr/>
          <p:nvPr/>
        </p:nvSpPr>
        <p:spPr>
          <a:xfrm>
            <a:off x="4802712" y="2246666"/>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76CC0552-8F36-4B88-8FF1-55AAFE537DAF}"/>
              </a:ext>
            </a:extLst>
          </p:cNvPr>
          <p:cNvSpPr/>
          <p:nvPr/>
        </p:nvSpPr>
        <p:spPr>
          <a:xfrm>
            <a:off x="4802712" y="2467025"/>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F2AA4CC-57B4-4A83-8DF2-92A33E45455F}"/>
              </a:ext>
            </a:extLst>
          </p:cNvPr>
          <p:cNvSpPr/>
          <p:nvPr/>
        </p:nvSpPr>
        <p:spPr>
          <a:xfrm>
            <a:off x="4507855" y="3033661"/>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910D6F0-702B-4B92-ADD2-18FEF564A12F}"/>
              </a:ext>
            </a:extLst>
          </p:cNvPr>
          <p:cNvSpPr/>
          <p:nvPr/>
        </p:nvSpPr>
        <p:spPr>
          <a:xfrm>
            <a:off x="4802712" y="2676470"/>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68DB41D0-CD4F-4BC2-818B-80294E597929}"/>
              </a:ext>
            </a:extLst>
          </p:cNvPr>
          <p:cNvSpPr/>
          <p:nvPr/>
        </p:nvSpPr>
        <p:spPr>
          <a:xfrm>
            <a:off x="8931100" y="2286569"/>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9EC13A88-E991-4549-A4E9-1AB624E29D45}"/>
              </a:ext>
            </a:extLst>
          </p:cNvPr>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3" name="直接连接符 42">
            <a:extLst>
              <a:ext uri="{FF2B5EF4-FFF2-40B4-BE49-F238E27FC236}">
                <a16:creationId xmlns:a16="http://schemas.microsoft.com/office/drawing/2014/main" id="{7089DE98-FC37-4C1F-9209-35555F31F6C6}"/>
              </a:ext>
            </a:extLst>
          </p:cNvPr>
          <p:cNvCxnSpPr>
            <a:cxnSpLocks/>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E3E86E4D-6506-4B6C-819B-7E93777F8C98}"/>
              </a:ext>
            </a:extLst>
          </p:cNvPr>
          <p:cNvSpPr/>
          <p:nvPr/>
        </p:nvSpPr>
        <p:spPr>
          <a:xfrm>
            <a:off x="1773399" y="3987790"/>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0F435E62-1B17-4BA9-998E-C68E27B7159C}"/>
              </a:ext>
            </a:extLst>
          </p:cNvPr>
          <p:cNvCxnSpPr>
            <a:cxnSpLocks/>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A0641A-9AF0-469B-9506-621DE6150E4C}"/>
              </a:ext>
            </a:extLst>
          </p:cNvPr>
          <p:cNvCxnSpPr>
            <a:cxnSpLocks/>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46DDA379-1226-4826-8B6B-FF530A6E4CF8}"/>
              </a:ext>
            </a:extLst>
          </p:cNvPr>
          <p:cNvSpPr/>
          <p:nvPr/>
        </p:nvSpPr>
        <p:spPr>
          <a:xfrm>
            <a:off x="1809300" y="31895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8" name="组合 47">
            <a:extLst>
              <a:ext uri="{FF2B5EF4-FFF2-40B4-BE49-F238E27FC236}">
                <a16:creationId xmlns:a16="http://schemas.microsoft.com/office/drawing/2014/main" id="{C93F85A8-96F3-452E-9BCC-000492316DCE}"/>
              </a:ext>
            </a:extLst>
          </p:cNvPr>
          <p:cNvGrpSpPr/>
          <p:nvPr/>
        </p:nvGrpSpPr>
        <p:grpSpPr>
          <a:xfrm>
            <a:off x="2450577" y="3419294"/>
            <a:ext cx="895565" cy="1370404"/>
            <a:chOff x="2153669" y="3581315"/>
            <a:chExt cx="981236" cy="1387999"/>
          </a:xfrm>
        </p:grpSpPr>
        <p:sp>
          <p:nvSpPr>
            <p:cNvPr id="49" name="矩形 4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 name="矩形 4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3" name="矩形 52">
            <a:extLst>
              <a:ext uri="{FF2B5EF4-FFF2-40B4-BE49-F238E27FC236}">
                <a16:creationId xmlns:a16="http://schemas.microsoft.com/office/drawing/2014/main" id="{857128C0-652A-4E30-91F0-107AF02ABF89}"/>
              </a:ext>
            </a:extLst>
          </p:cNvPr>
          <p:cNvSpPr/>
          <p:nvPr/>
        </p:nvSpPr>
        <p:spPr>
          <a:xfrm>
            <a:off x="3257818" y="348072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a:extLst>
              <a:ext uri="{FF2B5EF4-FFF2-40B4-BE49-F238E27FC236}">
                <a16:creationId xmlns:a16="http://schemas.microsoft.com/office/drawing/2014/main" id="{2E0BAF77-EE4C-4CC4-992D-1B29386BB56A}"/>
              </a:ext>
            </a:extLst>
          </p:cNvPr>
          <p:cNvSpPr/>
          <p:nvPr/>
        </p:nvSpPr>
        <p:spPr>
          <a:xfrm>
            <a:off x="1962038" y="5428156"/>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3D92635F-1C2D-4162-9A13-170EB37639E1}"/>
              </a:ext>
            </a:extLst>
          </p:cNvPr>
          <p:cNvCxnSpPr>
            <a:cxnSpLocks/>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a:extLst>
              <a:ext uri="{FF2B5EF4-FFF2-40B4-BE49-F238E27FC236}">
                <a16:creationId xmlns:a16="http://schemas.microsoft.com/office/drawing/2014/main" id="{4FD8867C-45CB-4B42-AAD1-E6810A21F51C}"/>
              </a:ext>
            </a:extLst>
          </p:cNvPr>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CF5246AF-7F37-4B15-BE19-3F53A543C723}"/>
              </a:ext>
            </a:extLst>
          </p:cNvPr>
          <p:cNvSpPr/>
          <p:nvPr/>
        </p:nvSpPr>
        <p:spPr>
          <a:xfrm>
            <a:off x="3065578" y="5084824"/>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4B8CC304-517A-4F0A-885D-1B767FFA2CE7}"/>
              </a:ext>
            </a:extLst>
          </p:cNvPr>
          <p:cNvSpPr/>
          <p:nvPr/>
        </p:nvSpPr>
        <p:spPr>
          <a:xfrm>
            <a:off x="3771316" y="2706281"/>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6ADE1577-D099-48C5-A765-0576FAF32FDA}"/>
              </a:ext>
            </a:extLst>
          </p:cNvPr>
          <p:cNvSpPr/>
          <p:nvPr/>
        </p:nvSpPr>
        <p:spPr>
          <a:xfrm>
            <a:off x="3786171" y="37743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E7EABD73-17EC-4DE6-9461-54B9F3D31B84}"/>
              </a:ext>
            </a:extLst>
          </p:cNvPr>
          <p:cNvSpPr/>
          <p:nvPr/>
        </p:nvSpPr>
        <p:spPr>
          <a:xfrm>
            <a:off x="3787905" y="352071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600B14C-13AA-43E5-91D1-E1A7CF7504B4}"/>
              </a:ext>
            </a:extLst>
          </p:cNvPr>
          <p:cNvSpPr/>
          <p:nvPr/>
        </p:nvSpPr>
        <p:spPr>
          <a:xfrm>
            <a:off x="4987988" y="5479776"/>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2D4376B0-1190-45C0-A8F0-85641E224139}"/>
              </a:ext>
            </a:extLst>
          </p:cNvPr>
          <p:cNvSpPr/>
          <p:nvPr/>
        </p:nvSpPr>
        <p:spPr>
          <a:xfrm>
            <a:off x="6046701" y="5571980"/>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06D13955-8991-4AB9-8AE6-E6D52BF4E822}"/>
              </a:ext>
            </a:extLst>
          </p:cNvPr>
          <p:cNvSpPr>
            <a:spLocks/>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35F5988D-9868-4683-92E1-7DD10CC02284}"/>
              </a:ext>
            </a:extLst>
          </p:cNvPr>
          <p:cNvSpPr/>
          <p:nvPr/>
        </p:nvSpPr>
        <p:spPr>
          <a:xfrm>
            <a:off x="4823256" y="3589086"/>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32DF3147-11BF-4F5C-8978-CAF054A4CCDD}"/>
              </a:ext>
            </a:extLst>
          </p:cNvPr>
          <p:cNvSpPr/>
          <p:nvPr/>
        </p:nvSpPr>
        <p:spPr>
          <a:xfrm>
            <a:off x="4824328" y="3893300"/>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BD38C2BD-176A-44EC-BE75-198DF8F2BDE6}"/>
              </a:ext>
            </a:extLst>
          </p:cNvPr>
          <p:cNvSpPr/>
          <p:nvPr/>
        </p:nvSpPr>
        <p:spPr>
          <a:xfrm>
            <a:off x="4818000" y="4223222"/>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EC311AC-23AA-44AC-815A-8889216F2B8B}"/>
              </a:ext>
            </a:extLst>
          </p:cNvPr>
          <p:cNvSpPr/>
          <p:nvPr/>
        </p:nvSpPr>
        <p:spPr>
          <a:xfrm>
            <a:off x="4823256" y="4559495"/>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CAC34120-E9F4-49D1-AD8A-A3BD3D3C8D26}"/>
              </a:ext>
            </a:extLst>
          </p:cNvPr>
          <p:cNvSpPr/>
          <p:nvPr/>
        </p:nvSpPr>
        <p:spPr>
          <a:xfrm>
            <a:off x="5316892" y="3343656"/>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45926BBC-26ED-4FD0-B8B6-D5969ED71709}"/>
              </a:ext>
            </a:extLst>
          </p:cNvPr>
          <p:cNvSpPr/>
          <p:nvPr/>
        </p:nvSpPr>
        <p:spPr>
          <a:xfrm>
            <a:off x="5178608" y="4326171"/>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70" name="矩形 69">
            <a:extLst>
              <a:ext uri="{FF2B5EF4-FFF2-40B4-BE49-F238E27FC236}">
                <a16:creationId xmlns:a16="http://schemas.microsoft.com/office/drawing/2014/main" id="{4C593A01-858B-4B68-AF47-71D6F26A6E5F}"/>
              </a:ext>
            </a:extLst>
          </p:cNvPr>
          <p:cNvSpPr/>
          <p:nvPr/>
        </p:nvSpPr>
        <p:spPr>
          <a:xfrm>
            <a:off x="5866794" y="3598823"/>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073FB5D5-5546-4A1A-B00C-0B340A318ADD}"/>
              </a:ext>
            </a:extLst>
          </p:cNvPr>
          <p:cNvSpPr/>
          <p:nvPr/>
        </p:nvSpPr>
        <p:spPr>
          <a:xfrm>
            <a:off x="5859075" y="3996529"/>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5" name="流程图: 手动操作 74">
            <a:extLst>
              <a:ext uri="{FF2B5EF4-FFF2-40B4-BE49-F238E27FC236}">
                <a16:creationId xmlns:a16="http://schemas.microsoft.com/office/drawing/2014/main" id="{6C2FCBC5-1898-4C55-8A7D-7DB4F2A02A90}"/>
              </a:ext>
            </a:extLst>
          </p:cNvPr>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 name="矩形 75">
            <a:extLst>
              <a:ext uri="{FF2B5EF4-FFF2-40B4-BE49-F238E27FC236}">
                <a16:creationId xmlns:a16="http://schemas.microsoft.com/office/drawing/2014/main" id="{DB6FEBF0-D3C1-4E44-A076-F8543F45AA45}"/>
              </a:ext>
            </a:extLst>
          </p:cNvPr>
          <p:cNvSpPr/>
          <p:nvPr/>
        </p:nvSpPr>
        <p:spPr>
          <a:xfrm>
            <a:off x="1354929" y="3465023"/>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DB6FEBF0-D3C1-4E44-A076-F8543F45AA45}"/>
              </a:ext>
            </a:extLst>
          </p:cNvPr>
          <p:cNvSpPr/>
          <p:nvPr/>
        </p:nvSpPr>
        <p:spPr>
          <a:xfrm>
            <a:off x="10686765" y="3642852"/>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1562766D-06B6-4E68-A522-842479D25B05}"/>
              </a:ext>
            </a:extLst>
          </p:cNvPr>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9F5C077-6E48-40BF-9EAD-AB04B11E759A}"/>
              </a:ext>
            </a:extLst>
          </p:cNvPr>
          <p:cNvCxnSpPr>
            <a:cxnSpLocks/>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E2B02A3-1EF5-494A-B123-C8EFBFD1D59A}"/>
              </a:ext>
            </a:extLst>
          </p:cNvPr>
          <p:cNvGrpSpPr/>
          <p:nvPr/>
        </p:nvGrpSpPr>
        <p:grpSpPr>
          <a:xfrm>
            <a:off x="7003106" y="5302040"/>
            <a:ext cx="461986" cy="523995"/>
            <a:chOff x="7239187" y="4876233"/>
            <a:chExt cx="506180" cy="574121"/>
          </a:xfrm>
        </p:grpSpPr>
        <p:sp>
          <p:nvSpPr>
            <p:cNvPr id="81" name="平行四边形 8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2" name="矩形 8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3" name="矩形 82">
            <a:extLst>
              <a:ext uri="{FF2B5EF4-FFF2-40B4-BE49-F238E27FC236}">
                <a16:creationId xmlns:a16="http://schemas.microsoft.com/office/drawing/2014/main" id="{CE5AD69C-70F6-4268-9A7F-B34FAA43B86E}"/>
              </a:ext>
            </a:extLst>
          </p:cNvPr>
          <p:cNvSpPr/>
          <p:nvPr/>
        </p:nvSpPr>
        <p:spPr>
          <a:xfrm>
            <a:off x="7972569" y="5664062"/>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124BF171-B642-4C46-8695-751F051F5AEA}"/>
              </a:ext>
            </a:extLst>
          </p:cNvPr>
          <p:cNvSpPr/>
          <p:nvPr/>
        </p:nvSpPr>
        <p:spPr>
          <a:xfrm>
            <a:off x="8154117" y="5442335"/>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5" name="直接连接符 84">
            <a:extLst>
              <a:ext uri="{FF2B5EF4-FFF2-40B4-BE49-F238E27FC236}">
                <a16:creationId xmlns:a16="http://schemas.microsoft.com/office/drawing/2014/main" id="{54A70878-C0AF-46C4-ADAB-63FF9A5AE702}"/>
              </a:ext>
            </a:extLst>
          </p:cNvPr>
          <p:cNvCxnSpPr>
            <a:cxnSpLocks/>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8C4A7878-3EB6-4E68-83D1-828EE5148B79}"/>
              </a:ext>
            </a:extLst>
          </p:cNvPr>
          <p:cNvSpPr/>
          <p:nvPr/>
        </p:nvSpPr>
        <p:spPr>
          <a:xfrm>
            <a:off x="7184428" y="3952315"/>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67CEB788-15D4-4ECC-8713-81027F2BB7C0}"/>
              </a:ext>
            </a:extLst>
          </p:cNvPr>
          <p:cNvSpPr/>
          <p:nvPr/>
        </p:nvSpPr>
        <p:spPr>
          <a:xfrm>
            <a:off x="7181088" y="3510090"/>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D2D74409-68D2-4244-B78F-9E2FFF53EC15}"/>
              </a:ext>
            </a:extLst>
          </p:cNvPr>
          <p:cNvSpPr/>
          <p:nvPr/>
        </p:nvSpPr>
        <p:spPr>
          <a:xfrm>
            <a:off x="8027887" y="3497943"/>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00E3412D-D0A6-4535-BA79-0322A384456A}"/>
              </a:ext>
            </a:extLst>
          </p:cNvPr>
          <p:cNvSpPr/>
          <p:nvPr/>
        </p:nvSpPr>
        <p:spPr>
          <a:xfrm>
            <a:off x="8075634" y="3750458"/>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D31E64C1-9E68-43BA-B0A7-071878060BF4}"/>
              </a:ext>
            </a:extLst>
          </p:cNvPr>
          <p:cNvSpPr/>
          <p:nvPr/>
        </p:nvSpPr>
        <p:spPr>
          <a:xfrm>
            <a:off x="8058214" y="4317340"/>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1" name="直接连接符 90">
            <a:extLst>
              <a:ext uri="{FF2B5EF4-FFF2-40B4-BE49-F238E27FC236}">
                <a16:creationId xmlns:a16="http://schemas.microsoft.com/office/drawing/2014/main" id="{39594D74-9156-42D5-BE79-B03E01A52C51}"/>
              </a:ext>
            </a:extLst>
          </p:cNvPr>
          <p:cNvCxnSpPr>
            <a:cxnSpLocks/>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9EE8828-45B8-4391-A6ED-E383B6E5A369}"/>
              </a:ext>
            </a:extLst>
          </p:cNvPr>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91EBB0BF-A1AD-4483-B27E-7F6874560B67}"/>
              </a:ext>
            </a:extLst>
          </p:cNvPr>
          <p:cNvGrpSpPr/>
          <p:nvPr/>
        </p:nvGrpSpPr>
        <p:grpSpPr>
          <a:xfrm>
            <a:off x="9188340" y="3446358"/>
            <a:ext cx="869365" cy="1361582"/>
            <a:chOff x="2106940" y="3477998"/>
            <a:chExt cx="952529" cy="1491834"/>
          </a:xfrm>
        </p:grpSpPr>
        <p:sp>
          <p:nvSpPr>
            <p:cNvPr id="94" name="矩形 93">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5" name="矩形 94">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9" name="矩形 98">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00" name="矩形 99">
            <a:extLst>
              <a:ext uri="{FF2B5EF4-FFF2-40B4-BE49-F238E27FC236}">
                <a16:creationId xmlns:a16="http://schemas.microsoft.com/office/drawing/2014/main" id="{9210B47C-AC7B-4D2E-A9EB-31EDB0D01421}"/>
              </a:ext>
            </a:extLst>
          </p:cNvPr>
          <p:cNvSpPr/>
          <p:nvPr/>
        </p:nvSpPr>
        <p:spPr>
          <a:xfrm>
            <a:off x="9940770" y="3759732"/>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1E4AA697-BE3F-45BD-83CA-239EA0FD2888}"/>
              </a:ext>
            </a:extLst>
          </p:cNvPr>
          <p:cNvSpPr/>
          <p:nvPr/>
        </p:nvSpPr>
        <p:spPr>
          <a:xfrm>
            <a:off x="9961634" y="6259165"/>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2797871" y="5169677"/>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D3A2499C-02EC-4853-B80E-364C09F71C0F}"/>
              </a:ext>
            </a:extLst>
          </p:cNvPr>
          <p:cNvSpPr/>
          <p:nvPr/>
        </p:nvSpPr>
        <p:spPr>
          <a:xfrm>
            <a:off x="7917148" y="5564037"/>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4" name="矩形 103">
            <a:extLst>
              <a:ext uri="{FF2B5EF4-FFF2-40B4-BE49-F238E27FC236}">
                <a16:creationId xmlns:a16="http://schemas.microsoft.com/office/drawing/2014/main" id="{124BF171-B642-4C46-8695-751F051F5AEA}"/>
              </a:ext>
            </a:extLst>
          </p:cNvPr>
          <p:cNvSpPr/>
          <p:nvPr/>
        </p:nvSpPr>
        <p:spPr>
          <a:xfrm>
            <a:off x="884901" y="6318335"/>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5" name="直接连接符 104">
            <a:extLst>
              <a:ext uri="{FF2B5EF4-FFF2-40B4-BE49-F238E27FC236}">
                <a16:creationId xmlns:a16="http://schemas.microsoft.com/office/drawing/2014/main" id="{2EF7FF38-547F-4842-883B-B8ED6547CE15}"/>
              </a:ext>
            </a:extLst>
          </p:cNvPr>
          <p:cNvCxnSpPr>
            <a:cxnSpLocks/>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a:extLst>
              <a:ext uri="{FF2B5EF4-FFF2-40B4-BE49-F238E27FC236}">
                <a16:creationId xmlns:a16="http://schemas.microsoft.com/office/drawing/2014/main" id="{1843CBDC-CFEC-4BD2-AD0B-815B0D453B1B}"/>
              </a:ext>
            </a:extLst>
          </p:cNvPr>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7" name="直接连接符 106">
            <a:extLst>
              <a:ext uri="{FF2B5EF4-FFF2-40B4-BE49-F238E27FC236}">
                <a16:creationId xmlns:a16="http://schemas.microsoft.com/office/drawing/2014/main" id="{2EF7FF38-547F-4842-883B-B8ED6547CE15}"/>
              </a:ext>
            </a:extLst>
          </p:cNvPr>
          <p:cNvCxnSpPr>
            <a:cxnSpLocks/>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a:extLst>
              <a:ext uri="{FF2B5EF4-FFF2-40B4-BE49-F238E27FC236}">
                <a16:creationId xmlns:a16="http://schemas.microsoft.com/office/drawing/2014/main" id="{E7EABD73-17EC-4DE6-9461-54B9F3D31B84}"/>
              </a:ext>
            </a:extLst>
          </p:cNvPr>
          <p:cNvSpPr/>
          <p:nvPr/>
        </p:nvSpPr>
        <p:spPr>
          <a:xfrm>
            <a:off x="3777869" y="246607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2EF7FF38-547F-4842-883B-B8ED6547CE15}"/>
              </a:ext>
            </a:extLst>
          </p:cNvPr>
          <p:cNvCxnSpPr>
            <a:cxnSpLocks/>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a:extLst>
              <a:ext uri="{FF2B5EF4-FFF2-40B4-BE49-F238E27FC236}">
                <a16:creationId xmlns:a16="http://schemas.microsoft.com/office/drawing/2014/main" id="{B9F5C077-6E48-40BF-9EAD-AB04B11E759A}"/>
              </a:ext>
            </a:extLst>
          </p:cNvPr>
          <p:cNvCxnSpPr>
            <a:cxnSpLocks/>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EF7FF38-547F-4842-883B-B8ED6547CE15}"/>
              </a:ext>
            </a:extLst>
          </p:cNvPr>
          <p:cNvCxnSpPr>
            <a:cxnSpLocks/>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a:extLst>
              <a:ext uri="{FF2B5EF4-FFF2-40B4-BE49-F238E27FC236}">
                <a16:creationId xmlns:a16="http://schemas.microsoft.com/office/drawing/2014/main" id="{1562766D-06B6-4E68-A522-842479D25B05}"/>
              </a:ext>
            </a:extLst>
          </p:cNvPr>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a:extLst>
              <a:ext uri="{FF2B5EF4-FFF2-40B4-BE49-F238E27FC236}">
                <a16:creationId xmlns:a16="http://schemas.microsoft.com/office/drawing/2014/main" id="{B49379FC-0560-4124-BAB2-AC987AA270C4}"/>
              </a:ext>
            </a:extLst>
          </p:cNvPr>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CF5246AF-7F37-4B15-BE19-3F53A543C723}"/>
              </a:ext>
            </a:extLst>
          </p:cNvPr>
          <p:cNvSpPr/>
          <p:nvPr/>
        </p:nvSpPr>
        <p:spPr>
          <a:xfrm>
            <a:off x="660864" y="3443929"/>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14313" y="3450795"/>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21543" y="3718343"/>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6" name="矩形 155">
            <a:extLst>
              <a:ext uri="{FF2B5EF4-FFF2-40B4-BE49-F238E27FC236}">
                <a16:creationId xmlns:a16="http://schemas.microsoft.com/office/drawing/2014/main" id="{B9B4DC4B-516F-4CAD-BA37-5C3F0A1092F4}"/>
              </a:ext>
            </a:extLst>
          </p:cNvPr>
          <p:cNvSpPr/>
          <p:nvPr/>
        </p:nvSpPr>
        <p:spPr>
          <a:xfrm>
            <a:off x="4114093" y="4212899"/>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a:cxnSpLocks/>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MemtoReg</a:t>
              </a:r>
              <a:endParaRPr lang="zh-CN" altLang="en-US" sz="1327"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a:extLst>
              <a:ext uri="{FF2B5EF4-FFF2-40B4-BE49-F238E27FC236}">
                <a16:creationId xmlns:a16="http://schemas.microsoft.com/office/drawing/2014/main" id="{34A0C001-8C64-42B0-81B4-975CE8AEB916}"/>
              </a:ext>
            </a:extLst>
          </p:cNvPr>
          <p:cNvSpPr/>
          <p:nvPr/>
        </p:nvSpPr>
        <p:spPr>
          <a:xfrm>
            <a:off x="4802712" y="1827774"/>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8C7A746E-DE96-4DA5-9865-44268EFBE48E}"/>
              </a:ext>
            </a:extLst>
          </p:cNvPr>
          <p:cNvSpPr/>
          <p:nvPr/>
        </p:nvSpPr>
        <p:spPr>
          <a:xfrm>
            <a:off x="4802712" y="2037220"/>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a:noFill/>
            <a:ln>
              <a:noFill/>
            </a:ln>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ALUSrc</a:t>
              </a:r>
              <a:endParaRPr lang="zh-CN" altLang="en-US" sz="1327"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RegDst</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a:extLst>
                <a:ext uri="{FF2B5EF4-FFF2-40B4-BE49-F238E27FC236}">
                  <a16:creationId xmlns:a16="http://schemas.microsoft.com/office/drawing/2014/main" id="{0910D6F0-702B-4B92-ADD2-18FEF564A12F}"/>
                </a:ext>
              </a:extLst>
            </p:cNvPr>
            <p:cNvSpPr/>
            <p:nvPr/>
          </p:nvSpPr>
          <p:spPr>
            <a:xfrm>
              <a:off x="5065360" y="2883875"/>
              <a:ext cx="88246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RegWrite</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a:extLst>
              <a:ext uri="{FF2B5EF4-FFF2-40B4-BE49-F238E27FC236}">
                <a16:creationId xmlns:a16="http://schemas.microsoft.com/office/drawing/2014/main" id="{68DB41D0-CD4F-4BC2-818B-80294E597929}"/>
              </a:ext>
            </a:extLst>
          </p:cNvPr>
          <p:cNvSpPr/>
          <p:nvPr/>
        </p:nvSpPr>
        <p:spPr>
          <a:xfrm>
            <a:off x="8931100" y="2286569"/>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7089DE98-FC37-4C1F-9209-35555F31F6C6}"/>
              </a:ext>
            </a:extLst>
          </p:cNvPr>
          <p:cNvCxnSpPr>
            <a:cxnSpLocks/>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E3E86E4D-6506-4B6C-819B-7E93777F8C98}"/>
              </a:ext>
            </a:extLst>
          </p:cNvPr>
          <p:cNvSpPr/>
          <p:nvPr/>
        </p:nvSpPr>
        <p:spPr>
          <a:xfrm>
            <a:off x="1773399" y="3987790"/>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0F435E62-1B17-4BA9-998E-C68E27B7159C}"/>
              </a:ext>
            </a:extLst>
          </p:cNvPr>
          <p:cNvCxnSpPr>
            <a:cxnSpLocks/>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6DDA379-1226-4826-8B6B-FF530A6E4CF8}"/>
              </a:ext>
            </a:extLst>
          </p:cNvPr>
          <p:cNvSpPr/>
          <p:nvPr/>
        </p:nvSpPr>
        <p:spPr>
          <a:xfrm>
            <a:off x="1809300" y="31895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2" name="矩形 181">
            <a:extLst>
              <a:ext uri="{FF2B5EF4-FFF2-40B4-BE49-F238E27FC236}">
                <a16:creationId xmlns:a16="http://schemas.microsoft.com/office/drawing/2014/main" id="{857128C0-652A-4E30-91F0-107AF02ABF89}"/>
              </a:ext>
            </a:extLst>
          </p:cNvPr>
          <p:cNvSpPr/>
          <p:nvPr/>
        </p:nvSpPr>
        <p:spPr>
          <a:xfrm>
            <a:off x="3257818" y="348072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a:extLst>
              <a:ext uri="{FF2B5EF4-FFF2-40B4-BE49-F238E27FC236}">
                <a16:creationId xmlns:a16="http://schemas.microsoft.com/office/drawing/2014/main" id="{2E0BAF77-EE4C-4CC4-992D-1B29386BB56A}"/>
              </a:ext>
            </a:extLst>
          </p:cNvPr>
          <p:cNvSpPr/>
          <p:nvPr/>
        </p:nvSpPr>
        <p:spPr>
          <a:xfrm>
            <a:off x="1962038" y="5428156"/>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4" name="直接连接符 183">
            <a:extLst>
              <a:ext uri="{FF2B5EF4-FFF2-40B4-BE49-F238E27FC236}">
                <a16:creationId xmlns:a16="http://schemas.microsoft.com/office/drawing/2014/main" id="{3D92635F-1C2D-4162-9A13-170EB37639E1}"/>
              </a:ext>
            </a:extLst>
          </p:cNvPr>
          <p:cNvCxnSpPr>
            <a:cxnSpLocks/>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a:extLst>
              <a:ext uri="{FF2B5EF4-FFF2-40B4-BE49-F238E27FC236}">
                <a16:creationId xmlns:a16="http://schemas.microsoft.com/office/drawing/2014/main" id="{4FD8867C-45CB-4B42-AAD1-E6810A21F51C}"/>
              </a:ext>
            </a:extLst>
          </p:cNvPr>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CF5246AF-7F37-4B15-BE19-3F53A543C723}"/>
              </a:ext>
            </a:extLst>
          </p:cNvPr>
          <p:cNvSpPr/>
          <p:nvPr/>
        </p:nvSpPr>
        <p:spPr>
          <a:xfrm>
            <a:off x="3065578" y="5084824"/>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4B8CC304-517A-4F0A-885D-1B767FFA2CE7}"/>
              </a:ext>
            </a:extLst>
          </p:cNvPr>
          <p:cNvSpPr/>
          <p:nvPr/>
        </p:nvSpPr>
        <p:spPr>
          <a:xfrm>
            <a:off x="3771316" y="2706281"/>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6ADE1577-D099-48C5-A765-0576FAF32FDA}"/>
              </a:ext>
            </a:extLst>
          </p:cNvPr>
          <p:cNvSpPr/>
          <p:nvPr/>
        </p:nvSpPr>
        <p:spPr>
          <a:xfrm>
            <a:off x="3786171" y="37743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E7EABD73-17EC-4DE6-9461-54B9F3D31B84}"/>
              </a:ext>
            </a:extLst>
          </p:cNvPr>
          <p:cNvSpPr/>
          <p:nvPr/>
        </p:nvSpPr>
        <p:spPr>
          <a:xfrm>
            <a:off x="3787905" y="352071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2D8564FE-64CF-469A-8B28-1E018EFC2C23}"/>
              </a:ext>
            </a:extLst>
          </p:cNvPr>
          <p:cNvSpPr/>
          <p:nvPr/>
        </p:nvSpPr>
        <p:spPr>
          <a:xfrm>
            <a:off x="3771135" y="426537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BE19091-5D99-41B6-A7EA-D8533F28A0B2}"/>
              </a:ext>
            </a:extLst>
          </p:cNvPr>
          <p:cNvSpPr/>
          <p:nvPr/>
        </p:nvSpPr>
        <p:spPr>
          <a:xfrm>
            <a:off x="3771188" y="5441947"/>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2600B14C-13AA-43E5-91D1-E1A7CF7504B4}"/>
              </a:ext>
            </a:extLst>
          </p:cNvPr>
          <p:cNvSpPr/>
          <p:nvPr/>
        </p:nvSpPr>
        <p:spPr>
          <a:xfrm>
            <a:off x="4987988" y="5479776"/>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2D4376B0-1190-45C0-A8F0-85641E224139}"/>
              </a:ext>
            </a:extLst>
          </p:cNvPr>
          <p:cNvSpPr/>
          <p:nvPr/>
        </p:nvSpPr>
        <p:spPr>
          <a:xfrm>
            <a:off x="6046701" y="5571980"/>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94" name="直接连接符 193">
            <a:extLst>
              <a:ext uri="{FF2B5EF4-FFF2-40B4-BE49-F238E27FC236}">
                <a16:creationId xmlns:a16="http://schemas.microsoft.com/office/drawing/2014/main" id="{1562766D-06B6-4E68-A522-842479D25B05}"/>
              </a:ext>
            </a:extLst>
          </p:cNvPr>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a:extLst>
              <a:ext uri="{FF2B5EF4-FFF2-40B4-BE49-F238E27FC236}">
                <a16:creationId xmlns:a16="http://schemas.microsoft.com/office/drawing/2014/main" id="{CE5AD69C-70F6-4268-9A7F-B34FAA43B86E}"/>
              </a:ext>
            </a:extLst>
          </p:cNvPr>
          <p:cNvSpPr/>
          <p:nvPr/>
        </p:nvSpPr>
        <p:spPr>
          <a:xfrm>
            <a:off x="7972569" y="5664062"/>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6" name="矩形 195">
            <a:extLst>
              <a:ext uri="{FF2B5EF4-FFF2-40B4-BE49-F238E27FC236}">
                <a16:creationId xmlns:a16="http://schemas.microsoft.com/office/drawing/2014/main" id="{124BF171-B642-4C46-8695-751F051F5AEA}"/>
              </a:ext>
            </a:extLst>
          </p:cNvPr>
          <p:cNvSpPr/>
          <p:nvPr/>
        </p:nvSpPr>
        <p:spPr>
          <a:xfrm>
            <a:off x="8154117" y="5442335"/>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7" name="直接连接符 196">
            <a:extLst>
              <a:ext uri="{FF2B5EF4-FFF2-40B4-BE49-F238E27FC236}">
                <a16:creationId xmlns:a16="http://schemas.microsoft.com/office/drawing/2014/main" id="{54A70878-C0AF-46C4-ADAB-63FF9A5AE702}"/>
              </a:ext>
            </a:extLst>
          </p:cNvPr>
          <p:cNvCxnSpPr>
            <a:cxnSpLocks/>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67CEB788-15D4-4ECC-8713-81027F2BB7C0}"/>
              </a:ext>
            </a:extLst>
          </p:cNvPr>
          <p:cNvSpPr/>
          <p:nvPr/>
        </p:nvSpPr>
        <p:spPr>
          <a:xfrm>
            <a:off x="7181088" y="3510090"/>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D2D74409-68D2-4244-B78F-9E2FFF53EC15}"/>
              </a:ext>
            </a:extLst>
          </p:cNvPr>
          <p:cNvSpPr/>
          <p:nvPr/>
        </p:nvSpPr>
        <p:spPr>
          <a:xfrm>
            <a:off x="8027887" y="3497943"/>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00E3412D-D0A6-4535-BA79-0322A384456A}"/>
              </a:ext>
            </a:extLst>
          </p:cNvPr>
          <p:cNvSpPr/>
          <p:nvPr/>
        </p:nvSpPr>
        <p:spPr>
          <a:xfrm>
            <a:off x="8075634" y="3750458"/>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D31E64C1-9E68-43BA-B0A7-071878060BF4}"/>
              </a:ext>
            </a:extLst>
          </p:cNvPr>
          <p:cNvSpPr/>
          <p:nvPr/>
        </p:nvSpPr>
        <p:spPr>
          <a:xfrm>
            <a:off x="8058214" y="4317340"/>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02" name="直接连接符 201">
            <a:extLst>
              <a:ext uri="{FF2B5EF4-FFF2-40B4-BE49-F238E27FC236}">
                <a16:creationId xmlns:a16="http://schemas.microsoft.com/office/drawing/2014/main" id="{39594D74-9156-42D5-BE79-B03E01A52C51}"/>
              </a:ext>
            </a:extLst>
          </p:cNvPr>
          <p:cNvCxnSpPr>
            <a:cxnSpLocks/>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19EE8828-45B8-4391-A6ED-E383B6E5A369}"/>
              </a:ext>
            </a:extLst>
          </p:cNvPr>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91EBB0BF-A1AD-4483-B27E-7F6874560B67}"/>
              </a:ext>
            </a:extLst>
          </p:cNvPr>
          <p:cNvGrpSpPr/>
          <p:nvPr/>
        </p:nvGrpSpPr>
        <p:grpSpPr>
          <a:xfrm>
            <a:off x="9188340" y="3446358"/>
            <a:ext cx="869365" cy="1361582"/>
            <a:chOff x="2106940" y="3477998"/>
            <a:chExt cx="952529" cy="1491834"/>
          </a:xfrm>
        </p:grpSpPr>
        <p:sp>
          <p:nvSpPr>
            <p:cNvPr id="205" name="矩形 20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06" name="矩形 20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08" name="矩形 20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09" name="矩形 20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10" name="矩形 20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211" name="矩形 210">
            <a:extLst>
              <a:ext uri="{FF2B5EF4-FFF2-40B4-BE49-F238E27FC236}">
                <a16:creationId xmlns:a16="http://schemas.microsoft.com/office/drawing/2014/main" id="{9210B47C-AC7B-4D2E-A9EB-31EDB0D01421}"/>
              </a:ext>
            </a:extLst>
          </p:cNvPr>
          <p:cNvSpPr/>
          <p:nvPr/>
        </p:nvSpPr>
        <p:spPr>
          <a:xfrm>
            <a:off x="9940770" y="3759732"/>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1E4AA697-BE3F-45BD-83CA-239EA0FD2888}"/>
              </a:ext>
            </a:extLst>
          </p:cNvPr>
          <p:cNvSpPr/>
          <p:nvPr/>
        </p:nvSpPr>
        <p:spPr>
          <a:xfrm>
            <a:off x="9961634" y="6259165"/>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5" name="矩形 214">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8" name="矩形 217">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19" name="矩形 218">
            <a:extLst>
              <a:ext uri="{FF2B5EF4-FFF2-40B4-BE49-F238E27FC236}">
                <a16:creationId xmlns:a16="http://schemas.microsoft.com/office/drawing/2014/main" id="{124BF171-B642-4C46-8695-751F051F5AEA}"/>
              </a:ext>
            </a:extLst>
          </p:cNvPr>
          <p:cNvSpPr/>
          <p:nvPr/>
        </p:nvSpPr>
        <p:spPr>
          <a:xfrm>
            <a:off x="884901" y="6318335"/>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20" name="直接连接符 219">
            <a:extLst>
              <a:ext uri="{FF2B5EF4-FFF2-40B4-BE49-F238E27FC236}">
                <a16:creationId xmlns:a16="http://schemas.microsoft.com/office/drawing/2014/main" id="{2EF7FF38-547F-4842-883B-B8ED6547CE15}"/>
              </a:ext>
            </a:extLst>
          </p:cNvPr>
          <p:cNvCxnSpPr>
            <a:cxnSpLocks/>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a:extLst>
              <a:ext uri="{FF2B5EF4-FFF2-40B4-BE49-F238E27FC236}">
                <a16:creationId xmlns:a16="http://schemas.microsoft.com/office/drawing/2014/main" id="{1843CBDC-CFEC-4BD2-AD0B-815B0D453B1B}"/>
              </a:ext>
            </a:extLst>
          </p:cNvPr>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22" name="直接连接符 221">
            <a:extLst>
              <a:ext uri="{FF2B5EF4-FFF2-40B4-BE49-F238E27FC236}">
                <a16:creationId xmlns:a16="http://schemas.microsoft.com/office/drawing/2014/main" id="{2EF7FF38-547F-4842-883B-B8ED6547CE15}"/>
              </a:ext>
            </a:extLst>
          </p:cNvPr>
          <p:cNvCxnSpPr>
            <a:cxnSpLocks/>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a:cxnSpLocks/>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a:extLst>
              <a:ext uri="{FF2B5EF4-FFF2-40B4-BE49-F238E27FC236}">
                <a16:creationId xmlns:a16="http://schemas.microsoft.com/office/drawing/2014/main" id="{E7EABD73-17EC-4DE6-9461-54B9F3D31B84}"/>
              </a:ext>
            </a:extLst>
          </p:cNvPr>
          <p:cNvSpPr/>
          <p:nvPr/>
        </p:nvSpPr>
        <p:spPr>
          <a:xfrm>
            <a:off x="3777869" y="246607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a:extLst>
              <a:ext uri="{FF2B5EF4-FFF2-40B4-BE49-F238E27FC236}">
                <a16:creationId xmlns:a16="http://schemas.microsoft.com/office/drawing/2014/main" id="{2EF7FF38-547F-4842-883B-B8ED6547CE15}"/>
              </a:ext>
            </a:extLst>
          </p:cNvPr>
          <p:cNvCxnSpPr>
            <a:cxnSpLocks/>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a:extLst>
              <a:ext uri="{FF2B5EF4-FFF2-40B4-BE49-F238E27FC236}">
                <a16:creationId xmlns:a16="http://schemas.microsoft.com/office/drawing/2014/main" id="{2EF7FF38-547F-4842-883B-B8ED6547CE15}"/>
              </a:ext>
            </a:extLst>
          </p:cNvPr>
          <p:cNvCxnSpPr>
            <a:cxnSpLocks/>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a:extLst>
              <a:ext uri="{FF2B5EF4-FFF2-40B4-BE49-F238E27FC236}">
                <a16:creationId xmlns:a16="http://schemas.microsoft.com/office/drawing/2014/main" id="{1562766D-06B6-4E68-A522-842479D25B05}"/>
              </a:ext>
            </a:extLst>
          </p:cNvPr>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a:extLst>
              <a:ext uri="{FF2B5EF4-FFF2-40B4-BE49-F238E27FC236}">
                <a16:creationId xmlns:a16="http://schemas.microsoft.com/office/drawing/2014/main" id="{1562766D-06B6-4E68-A522-842479D25B05}"/>
              </a:ext>
            </a:extLst>
          </p:cNvPr>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a:extLst>
              <a:ext uri="{FF2B5EF4-FFF2-40B4-BE49-F238E27FC236}">
                <a16:creationId xmlns:a16="http://schemas.microsoft.com/office/drawing/2014/main" id="{B49379FC-0560-4124-BAB2-AC987AA270C4}"/>
              </a:ext>
            </a:extLst>
          </p:cNvPr>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a:extLst>
              <a:ext uri="{FF2B5EF4-FFF2-40B4-BE49-F238E27FC236}">
                <a16:creationId xmlns:a16="http://schemas.microsoft.com/office/drawing/2014/main" id="{CF5246AF-7F37-4B15-BE19-3F53A543C723}"/>
              </a:ext>
            </a:extLst>
          </p:cNvPr>
          <p:cNvSpPr/>
          <p:nvPr/>
        </p:nvSpPr>
        <p:spPr>
          <a:xfrm>
            <a:off x="660864" y="3443929"/>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58" name="矩形 257">
            <a:extLst>
              <a:ext uri="{FF2B5EF4-FFF2-40B4-BE49-F238E27FC236}">
                <a16:creationId xmlns:a16="http://schemas.microsoft.com/office/drawing/2014/main" id="{B9B4DC4B-516F-4CAD-BA37-5C3F0A1092F4}"/>
              </a:ext>
            </a:extLst>
          </p:cNvPr>
          <p:cNvSpPr/>
          <p:nvPr/>
        </p:nvSpPr>
        <p:spPr>
          <a:xfrm>
            <a:off x="4114313" y="3450795"/>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59" name="矩形 258">
            <a:extLst>
              <a:ext uri="{FF2B5EF4-FFF2-40B4-BE49-F238E27FC236}">
                <a16:creationId xmlns:a16="http://schemas.microsoft.com/office/drawing/2014/main" id="{B9B4DC4B-516F-4CAD-BA37-5C3F0A1092F4}"/>
              </a:ext>
            </a:extLst>
          </p:cNvPr>
          <p:cNvSpPr/>
          <p:nvPr/>
        </p:nvSpPr>
        <p:spPr>
          <a:xfrm>
            <a:off x="4121543" y="3718343"/>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60" name="组合 259">
            <a:extLst>
              <a:ext uri="{FF2B5EF4-FFF2-40B4-BE49-F238E27FC236}">
                <a16:creationId xmlns:a16="http://schemas.microsoft.com/office/drawing/2014/main" id="{C93F85A8-96F3-452E-9BCC-000492316DCE}"/>
              </a:ext>
            </a:extLst>
          </p:cNvPr>
          <p:cNvGrpSpPr/>
          <p:nvPr/>
        </p:nvGrpSpPr>
        <p:grpSpPr>
          <a:xfrm>
            <a:off x="2450577" y="3419294"/>
            <a:ext cx="895565" cy="1370404"/>
            <a:chOff x="2153669" y="3581315"/>
            <a:chExt cx="981236" cy="1387999"/>
          </a:xfrm>
        </p:grpSpPr>
        <p:sp>
          <p:nvSpPr>
            <p:cNvPr id="261" name="矩形 260">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2" name="矩形 261">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65" name="直接连接符 264">
            <a:extLst>
              <a:ext uri="{FF2B5EF4-FFF2-40B4-BE49-F238E27FC236}">
                <a16:creationId xmlns:a16="http://schemas.microsoft.com/office/drawing/2014/main" id="{AFA0641A-9AF0-469B-9506-621DE6150E4C}"/>
              </a:ext>
            </a:extLst>
          </p:cNvPr>
          <p:cNvCxnSpPr>
            <a:cxnSpLocks/>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cxnSpLocks/>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0" name="矩形 269">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3" name="矩形 272">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7" name="矩形 276">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8" name="矩形 277">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79" name="矩形 278">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80" name="矩形 279">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7" name="矩形 286">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0" name="矩形 289">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3" name="矩形 292">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4" name="矩形 293">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95" name="矩形 294">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8" name="矩形 297">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9" name="矩形 298">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300" name="矩形 299">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OP</a:t>
              </a:r>
              <a:endParaRPr lang="zh-CN" altLang="en-US" sz="1517" kern="0" dirty="0">
                <a:solidFill>
                  <a:sysClr val="window" lastClr="FFFFFF"/>
                </a:solidFill>
                <a:latin typeface="Calibri"/>
                <a:ea typeface="宋体"/>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S</a:t>
              </a:r>
              <a:endParaRPr lang="zh-CN" altLang="en-US" sz="1517" kern="0" baseline="-25000" dirty="0">
                <a:solidFill>
                  <a:sysClr val="window" lastClr="FFFFFF"/>
                </a:solidFill>
                <a:latin typeface="Calibri"/>
                <a:ea typeface="宋体"/>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R</a:t>
              </a:r>
              <a:r>
                <a:rPr lang="en-US" altLang="zh-CN" sz="1517" kern="0" baseline="-25000" dirty="0" err="1">
                  <a:solidFill>
                    <a:sysClr val="window" lastClr="FFFFFF"/>
                  </a:solidFill>
                  <a:latin typeface="Calibri"/>
                  <a:ea typeface="宋体"/>
                </a:rPr>
                <a:t>t</a:t>
              </a:r>
              <a:endParaRPr lang="zh-CN" altLang="en-US" sz="1517" kern="0" baseline="-25000" dirty="0">
                <a:solidFill>
                  <a:sysClr val="window" lastClr="FFFFFF"/>
                </a:solidFill>
                <a:latin typeface="Calibri"/>
                <a:ea typeface="宋体"/>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r>
                <a:rPr lang="en-US" altLang="zh-CN" sz="1517" kern="0" dirty="0" err="1">
                  <a:solidFill>
                    <a:sysClr val="window" lastClr="FFFFFF"/>
                  </a:solidFill>
                  <a:latin typeface="Calibri"/>
                  <a:ea typeface="宋体"/>
                </a:rPr>
                <a:t>shamt</a:t>
              </a:r>
              <a:endParaRPr lang="zh-CN" altLang="en-US" sz="1517" kern="0" dirty="0">
                <a:solidFill>
                  <a:sysClr val="window" lastClr="FFFFFF"/>
                </a:solidFill>
                <a:latin typeface="Calibri"/>
                <a:ea typeface="宋体"/>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rgbClr val="0000FF"/>
                  </a:solidFill>
                  <a:latin typeface="Calibri"/>
                  <a:ea typeface="宋体"/>
                </a:rPr>
                <a:t>R</a:t>
              </a:r>
              <a:r>
                <a:rPr lang="en-US" altLang="zh-CN" sz="1517" kern="0" baseline="-25000" dirty="0">
                  <a:solidFill>
                    <a:srgbClr val="0000FF"/>
                  </a:solidFill>
                  <a:latin typeface="Calibri"/>
                  <a:ea typeface="宋体"/>
                </a:rPr>
                <a:t>d</a:t>
              </a:r>
              <a:endParaRPr lang="zh-CN" altLang="en-US" sz="1517" kern="0" baseline="-25000" dirty="0">
                <a:solidFill>
                  <a:srgbClr val="0000FF"/>
                </a:solidFill>
                <a:latin typeface="Calibri"/>
                <a:ea typeface="宋体"/>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funct</a:t>
              </a:r>
              <a:endParaRPr lang="zh-CN" altLang="en-US" sz="1517" kern="0" dirty="0">
                <a:solidFill>
                  <a:sysClr val="window" lastClr="FFFFFF"/>
                </a:solidFill>
                <a:latin typeface="Calibri"/>
                <a:ea typeface="宋体"/>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277"/>
              <a:r>
                <a:rPr lang="en-US" altLang="zh-CN" sz="1517" kern="0" dirty="0">
                  <a:solidFill>
                    <a:srgbClr val="000000"/>
                  </a:solidFill>
                  <a:latin typeface="微软雅黑"/>
                  <a:ea typeface="微软雅黑"/>
                </a:rPr>
                <a:t>R </a:t>
              </a:r>
              <a:r>
                <a:rPr lang="zh-CN" altLang="en-US" sz="1517" kern="0" dirty="0">
                  <a:solidFill>
                    <a:srgbClr val="000000"/>
                  </a:solidFill>
                  <a:latin typeface="微软雅黑"/>
                  <a:ea typeface="微软雅黑"/>
                </a:rPr>
                <a:t>型指令</a:t>
              </a:r>
            </a:p>
          </p:txBody>
        </p:sp>
      </p:grpSp>
      <p:sp>
        <p:nvSpPr>
          <p:cNvPr id="315" name="矩形 314"/>
          <p:cNvSpPr/>
          <p:nvPr/>
        </p:nvSpPr>
        <p:spPr>
          <a:xfrm>
            <a:off x="4856430" y="4967762"/>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16" name="矩形 315"/>
          <p:cNvSpPr/>
          <p:nvPr/>
        </p:nvSpPr>
        <p:spPr>
          <a:xfrm>
            <a:off x="1304903" y="4004892"/>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317" name="直接连接符 316">
            <a:extLst>
              <a:ext uri="{FF2B5EF4-FFF2-40B4-BE49-F238E27FC236}">
                <a16:creationId xmlns:a16="http://schemas.microsoft.com/office/drawing/2014/main" id="{E36DE31D-6224-4A79-A586-E90E1B755F76}"/>
              </a:ext>
            </a:extLst>
          </p:cNvPr>
          <p:cNvCxnSpPr>
            <a:cxnSpLocks/>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a:extLst>
              <a:ext uri="{FF2B5EF4-FFF2-40B4-BE49-F238E27FC236}">
                <a16:creationId xmlns:a16="http://schemas.microsoft.com/office/drawing/2014/main" id="{3B04B997-499F-4890-B68B-471A8EBFDD67}"/>
              </a:ext>
            </a:extLst>
          </p:cNvPr>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9" name="矩形 318">
            <a:extLst>
              <a:ext uri="{FF2B5EF4-FFF2-40B4-BE49-F238E27FC236}">
                <a16:creationId xmlns:a16="http://schemas.microsoft.com/office/drawing/2014/main" id="{CF41F216-AFB6-4A00-9021-A79FAADE4749}"/>
              </a:ext>
            </a:extLst>
          </p:cNvPr>
          <p:cNvSpPr/>
          <p:nvPr/>
        </p:nvSpPr>
        <p:spPr>
          <a:xfrm rot="16200000">
            <a:off x="7702130" y="3868274"/>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2" name="矩形 321">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23" name="流程图: 手动操作 322">
            <a:extLst>
              <a:ext uri="{FF2B5EF4-FFF2-40B4-BE49-F238E27FC236}">
                <a16:creationId xmlns:a16="http://schemas.microsoft.com/office/drawing/2014/main" id="{6C2FCBC5-1898-4C55-8A7D-7DB4F2A02A90}"/>
              </a:ext>
            </a:extLst>
          </p:cNvPr>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4" name="矩形 323">
            <a:extLst>
              <a:ext uri="{FF2B5EF4-FFF2-40B4-BE49-F238E27FC236}">
                <a16:creationId xmlns:a16="http://schemas.microsoft.com/office/drawing/2014/main" id="{DB6FEBF0-D3C1-4E44-A076-F8543F45AA45}"/>
              </a:ext>
            </a:extLst>
          </p:cNvPr>
          <p:cNvSpPr/>
          <p:nvPr/>
        </p:nvSpPr>
        <p:spPr>
          <a:xfrm>
            <a:off x="6965394" y="400305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7" name="矩形 326">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0" name="矩形 329">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3" name="矩形 332">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6" name="矩形 335">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37" name="矩形 336">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38" name="矩形 337">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39" name="矩形 338">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40" name="矩形 339">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41" name="矩形 340">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42" name="矩形 341">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71" name="组合 370">
            <a:extLst>
              <a:ext uri="{FF2B5EF4-FFF2-40B4-BE49-F238E27FC236}">
                <a16:creationId xmlns:a16="http://schemas.microsoft.com/office/drawing/2014/main" id="{A2939C6F-698D-4C54-9B6C-2AF8715FC9F1}"/>
              </a:ext>
            </a:extLst>
          </p:cNvPr>
          <p:cNvGrpSpPr/>
          <p:nvPr/>
        </p:nvGrpSpPr>
        <p:grpSpPr>
          <a:xfrm>
            <a:off x="1829562" y="1858671"/>
            <a:ext cx="1558469" cy="1422439"/>
            <a:chOff x="371537" y="4732301"/>
            <a:chExt cx="2678518" cy="797809"/>
          </a:xfrm>
        </p:grpSpPr>
        <p:sp>
          <p:nvSpPr>
            <p:cNvPr id="372" name="矩形 371">
              <a:extLst>
                <a:ext uri="{FF2B5EF4-FFF2-40B4-BE49-F238E27FC236}">
                  <a16:creationId xmlns:a16="http://schemas.microsoft.com/office/drawing/2014/main" id="{B57EB48E-AAE8-455E-BE61-734DE7F26E2E}"/>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a:extLst>
                <a:ext uri="{FF2B5EF4-FFF2-40B4-BE49-F238E27FC236}">
                  <a16:creationId xmlns:a16="http://schemas.microsoft.com/office/drawing/2014/main" id="{D5752A2A-DBC1-4073-872A-A20D59176FC7}"/>
                </a:ext>
              </a:extLst>
            </p:cNvPr>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A9A955E6-63BE-4D78-9956-4659C4CBE24F}"/>
              </a:ext>
            </a:extLst>
          </p:cNvPr>
          <p:cNvPicPr>
            <a:picLocks noChangeAspect="1"/>
          </p:cNvPicPr>
          <p:nvPr/>
        </p:nvPicPr>
        <p:blipFill>
          <a:blip r:embed="rId3"/>
          <a:stretch>
            <a:fillRect/>
          </a:stretch>
        </p:blipFill>
        <p:spPr>
          <a:xfrm>
            <a:off x="12796698" y="5073129"/>
            <a:ext cx="6067425" cy="4476750"/>
          </a:xfrm>
          <a:prstGeom prst="rect">
            <a:avLst/>
          </a:prstGeom>
        </p:spPr>
      </p:pic>
    </p:spTree>
    <p:extLst>
      <p:ext uri="{BB962C8B-B14F-4D97-AF65-F5344CB8AC3E}">
        <p14:creationId xmlns:p14="http://schemas.microsoft.com/office/powerpoint/2010/main" val="26428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1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a:extLst>
              <a:ext uri="{FF2B5EF4-FFF2-40B4-BE49-F238E27FC236}">
                <a16:creationId xmlns:a16="http://schemas.microsoft.com/office/drawing/2014/main" id="{E36DE31D-6224-4A79-A586-E90E1B755F76}"/>
              </a:ext>
            </a:extLst>
          </p:cNvPr>
          <p:cNvCxnSpPr>
            <a:cxnSpLocks/>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a:extLst>
              <a:ext uri="{FF2B5EF4-FFF2-40B4-BE49-F238E27FC236}">
                <a16:creationId xmlns:a16="http://schemas.microsoft.com/office/drawing/2014/main" id="{1843CBDC-CFEC-4BD2-AD0B-815B0D453B1B}"/>
              </a:ext>
            </a:extLst>
          </p:cNvPr>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a:extLst>
              <a:ext uri="{FF2B5EF4-FFF2-40B4-BE49-F238E27FC236}">
                <a16:creationId xmlns:a16="http://schemas.microsoft.com/office/drawing/2014/main" id="{4B467A89-956C-4BAB-9032-2771C6ABAEC2}"/>
              </a:ext>
            </a:extLst>
          </p:cNvPr>
          <p:cNvSpPr/>
          <p:nvPr/>
        </p:nvSpPr>
        <p:spPr>
          <a:xfrm>
            <a:off x="4802711" y="1603817"/>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34A0C001-8C64-42B0-81B4-975CE8AEB916}"/>
              </a:ext>
            </a:extLst>
          </p:cNvPr>
          <p:cNvSpPr/>
          <p:nvPr/>
        </p:nvSpPr>
        <p:spPr>
          <a:xfrm>
            <a:off x="4802712" y="1813262"/>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8C7A746E-DE96-4DA5-9865-44268EFBE48E}"/>
              </a:ext>
            </a:extLst>
          </p:cNvPr>
          <p:cNvSpPr/>
          <p:nvPr/>
        </p:nvSpPr>
        <p:spPr>
          <a:xfrm>
            <a:off x="4802712" y="2022708"/>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F5677AA-D17F-454E-9BE4-70FFC67826EF}"/>
              </a:ext>
            </a:extLst>
          </p:cNvPr>
          <p:cNvSpPr/>
          <p:nvPr/>
        </p:nvSpPr>
        <p:spPr>
          <a:xfrm>
            <a:off x="4802712" y="2232154"/>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76CC0552-8F36-4B88-8FF1-55AAFE537DAF}"/>
              </a:ext>
            </a:extLst>
          </p:cNvPr>
          <p:cNvSpPr/>
          <p:nvPr/>
        </p:nvSpPr>
        <p:spPr>
          <a:xfrm>
            <a:off x="4802712" y="2452513"/>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F2AA4CC-57B4-4A83-8DF2-92A33E45455F}"/>
              </a:ext>
            </a:extLst>
          </p:cNvPr>
          <p:cNvSpPr/>
          <p:nvPr/>
        </p:nvSpPr>
        <p:spPr>
          <a:xfrm>
            <a:off x="4507855" y="3019149"/>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910D6F0-702B-4B92-ADD2-18FEF564A12F}"/>
              </a:ext>
            </a:extLst>
          </p:cNvPr>
          <p:cNvSpPr/>
          <p:nvPr/>
        </p:nvSpPr>
        <p:spPr>
          <a:xfrm>
            <a:off x="4802712" y="2661958"/>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68DB41D0-CD4F-4BC2-818B-80294E597929}"/>
              </a:ext>
            </a:extLst>
          </p:cNvPr>
          <p:cNvSpPr/>
          <p:nvPr/>
        </p:nvSpPr>
        <p:spPr>
          <a:xfrm>
            <a:off x="8931100" y="2272057"/>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9EC13A88-E991-4549-A4E9-1AB624E29D45}"/>
              </a:ext>
            </a:extLst>
          </p:cNvPr>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3" name="直接连接符 42">
            <a:extLst>
              <a:ext uri="{FF2B5EF4-FFF2-40B4-BE49-F238E27FC236}">
                <a16:creationId xmlns:a16="http://schemas.microsoft.com/office/drawing/2014/main" id="{7089DE98-FC37-4C1F-9209-35555F31F6C6}"/>
              </a:ext>
            </a:extLst>
          </p:cNvPr>
          <p:cNvCxnSpPr>
            <a:cxnSpLocks/>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E3E86E4D-6506-4B6C-819B-7E93777F8C98}"/>
              </a:ext>
            </a:extLst>
          </p:cNvPr>
          <p:cNvSpPr/>
          <p:nvPr/>
        </p:nvSpPr>
        <p:spPr>
          <a:xfrm>
            <a:off x="1773399" y="3973278"/>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0F435E62-1B17-4BA9-998E-C68E27B7159C}"/>
              </a:ext>
            </a:extLst>
          </p:cNvPr>
          <p:cNvCxnSpPr>
            <a:cxnSpLocks/>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FA0641A-9AF0-469B-9506-621DE6150E4C}"/>
              </a:ext>
            </a:extLst>
          </p:cNvPr>
          <p:cNvCxnSpPr>
            <a:cxnSpLocks/>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46DDA379-1226-4826-8B6B-FF530A6E4CF8}"/>
              </a:ext>
            </a:extLst>
          </p:cNvPr>
          <p:cNvSpPr/>
          <p:nvPr/>
        </p:nvSpPr>
        <p:spPr>
          <a:xfrm>
            <a:off x="1809300" y="3175019"/>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8" name="组合 47">
            <a:extLst>
              <a:ext uri="{FF2B5EF4-FFF2-40B4-BE49-F238E27FC236}">
                <a16:creationId xmlns:a16="http://schemas.microsoft.com/office/drawing/2014/main" id="{C93F85A8-96F3-452E-9BCC-000492316DCE}"/>
              </a:ext>
            </a:extLst>
          </p:cNvPr>
          <p:cNvGrpSpPr/>
          <p:nvPr/>
        </p:nvGrpSpPr>
        <p:grpSpPr>
          <a:xfrm>
            <a:off x="2450577" y="3404782"/>
            <a:ext cx="895565" cy="1370404"/>
            <a:chOff x="2153669" y="3581315"/>
            <a:chExt cx="981236" cy="1387999"/>
          </a:xfrm>
        </p:grpSpPr>
        <p:sp>
          <p:nvSpPr>
            <p:cNvPr id="49" name="矩形 4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 name="矩形 4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3" name="矩形 52">
            <a:extLst>
              <a:ext uri="{FF2B5EF4-FFF2-40B4-BE49-F238E27FC236}">
                <a16:creationId xmlns:a16="http://schemas.microsoft.com/office/drawing/2014/main" id="{857128C0-652A-4E30-91F0-107AF02ABF89}"/>
              </a:ext>
            </a:extLst>
          </p:cNvPr>
          <p:cNvSpPr/>
          <p:nvPr/>
        </p:nvSpPr>
        <p:spPr>
          <a:xfrm>
            <a:off x="3257818" y="3466216"/>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a:extLst>
              <a:ext uri="{FF2B5EF4-FFF2-40B4-BE49-F238E27FC236}">
                <a16:creationId xmlns:a16="http://schemas.microsoft.com/office/drawing/2014/main" id="{2E0BAF77-EE4C-4CC4-992D-1B29386BB56A}"/>
              </a:ext>
            </a:extLst>
          </p:cNvPr>
          <p:cNvSpPr/>
          <p:nvPr/>
        </p:nvSpPr>
        <p:spPr>
          <a:xfrm>
            <a:off x="1962038" y="5413644"/>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5" name="直接连接符 54">
            <a:extLst>
              <a:ext uri="{FF2B5EF4-FFF2-40B4-BE49-F238E27FC236}">
                <a16:creationId xmlns:a16="http://schemas.microsoft.com/office/drawing/2014/main" id="{3D92635F-1C2D-4162-9A13-170EB37639E1}"/>
              </a:ext>
            </a:extLst>
          </p:cNvPr>
          <p:cNvCxnSpPr>
            <a:cxnSpLocks/>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a:extLst>
              <a:ext uri="{FF2B5EF4-FFF2-40B4-BE49-F238E27FC236}">
                <a16:creationId xmlns:a16="http://schemas.microsoft.com/office/drawing/2014/main" id="{4FD8867C-45CB-4B42-AAD1-E6810A21F51C}"/>
              </a:ext>
            </a:extLst>
          </p:cNvPr>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矩形 56">
            <a:extLst>
              <a:ext uri="{FF2B5EF4-FFF2-40B4-BE49-F238E27FC236}">
                <a16:creationId xmlns:a16="http://schemas.microsoft.com/office/drawing/2014/main" id="{CF5246AF-7F37-4B15-BE19-3F53A543C723}"/>
              </a:ext>
            </a:extLst>
          </p:cNvPr>
          <p:cNvSpPr/>
          <p:nvPr/>
        </p:nvSpPr>
        <p:spPr>
          <a:xfrm>
            <a:off x="3065578" y="507031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4B8CC304-517A-4F0A-885D-1B767FFA2CE7}"/>
              </a:ext>
            </a:extLst>
          </p:cNvPr>
          <p:cNvSpPr/>
          <p:nvPr/>
        </p:nvSpPr>
        <p:spPr>
          <a:xfrm>
            <a:off x="3771316" y="2691769"/>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6ADE1577-D099-48C5-A765-0576FAF32FDA}"/>
              </a:ext>
            </a:extLst>
          </p:cNvPr>
          <p:cNvSpPr/>
          <p:nvPr/>
        </p:nvSpPr>
        <p:spPr>
          <a:xfrm>
            <a:off x="3786171" y="37598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E7EABD73-17EC-4DE6-9461-54B9F3D31B84}"/>
              </a:ext>
            </a:extLst>
          </p:cNvPr>
          <p:cNvSpPr/>
          <p:nvPr/>
        </p:nvSpPr>
        <p:spPr>
          <a:xfrm>
            <a:off x="3787905" y="350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600B14C-13AA-43E5-91D1-E1A7CF7504B4}"/>
              </a:ext>
            </a:extLst>
          </p:cNvPr>
          <p:cNvSpPr/>
          <p:nvPr/>
        </p:nvSpPr>
        <p:spPr>
          <a:xfrm>
            <a:off x="4987988" y="5465264"/>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2D4376B0-1190-45C0-A8F0-85641E224139}"/>
              </a:ext>
            </a:extLst>
          </p:cNvPr>
          <p:cNvSpPr/>
          <p:nvPr/>
        </p:nvSpPr>
        <p:spPr>
          <a:xfrm>
            <a:off x="6046701" y="555746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06D13955-8991-4AB9-8AE6-E6D52BF4E822}"/>
              </a:ext>
            </a:extLst>
          </p:cNvPr>
          <p:cNvSpPr>
            <a:spLocks/>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35F5988D-9868-4683-92E1-7DD10CC02284}"/>
              </a:ext>
            </a:extLst>
          </p:cNvPr>
          <p:cNvSpPr/>
          <p:nvPr/>
        </p:nvSpPr>
        <p:spPr>
          <a:xfrm>
            <a:off x="4823256" y="357457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32DF3147-11BF-4F5C-8978-CAF054A4CCDD}"/>
              </a:ext>
            </a:extLst>
          </p:cNvPr>
          <p:cNvSpPr/>
          <p:nvPr/>
        </p:nvSpPr>
        <p:spPr>
          <a:xfrm>
            <a:off x="4824328" y="3878788"/>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BD38C2BD-176A-44EC-BE75-198DF8F2BDE6}"/>
              </a:ext>
            </a:extLst>
          </p:cNvPr>
          <p:cNvSpPr/>
          <p:nvPr/>
        </p:nvSpPr>
        <p:spPr>
          <a:xfrm>
            <a:off x="4818000" y="4208710"/>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6EC311AC-23AA-44AC-815A-8889216F2B8B}"/>
              </a:ext>
            </a:extLst>
          </p:cNvPr>
          <p:cNvSpPr/>
          <p:nvPr/>
        </p:nvSpPr>
        <p:spPr>
          <a:xfrm>
            <a:off x="4823256" y="4544983"/>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CAC34120-E9F4-49D1-AD8A-A3BD3D3C8D26}"/>
              </a:ext>
            </a:extLst>
          </p:cNvPr>
          <p:cNvSpPr/>
          <p:nvPr/>
        </p:nvSpPr>
        <p:spPr>
          <a:xfrm>
            <a:off x="5316892" y="3329144"/>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45926BBC-26ED-4FD0-B8B6-D5969ED71709}"/>
              </a:ext>
            </a:extLst>
          </p:cNvPr>
          <p:cNvSpPr/>
          <p:nvPr/>
        </p:nvSpPr>
        <p:spPr>
          <a:xfrm>
            <a:off x="5178608" y="4311659"/>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70" name="矩形 69">
            <a:extLst>
              <a:ext uri="{FF2B5EF4-FFF2-40B4-BE49-F238E27FC236}">
                <a16:creationId xmlns:a16="http://schemas.microsoft.com/office/drawing/2014/main" id="{4C593A01-858B-4B68-AF47-71D6F26A6E5F}"/>
              </a:ext>
            </a:extLst>
          </p:cNvPr>
          <p:cNvSpPr/>
          <p:nvPr/>
        </p:nvSpPr>
        <p:spPr>
          <a:xfrm>
            <a:off x="5866794" y="3584311"/>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073FB5D5-5546-4A1A-B00C-0B340A318ADD}"/>
              </a:ext>
            </a:extLst>
          </p:cNvPr>
          <p:cNvSpPr/>
          <p:nvPr/>
        </p:nvSpPr>
        <p:spPr>
          <a:xfrm>
            <a:off x="5859075" y="3982017"/>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5" name="流程图: 手动操作 74">
            <a:extLst>
              <a:ext uri="{FF2B5EF4-FFF2-40B4-BE49-F238E27FC236}">
                <a16:creationId xmlns:a16="http://schemas.microsoft.com/office/drawing/2014/main" id="{6C2FCBC5-1898-4C55-8A7D-7DB4F2A02A90}"/>
              </a:ext>
            </a:extLst>
          </p:cNvPr>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 name="矩形 75">
            <a:extLst>
              <a:ext uri="{FF2B5EF4-FFF2-40B4-BE49-F238E27FC236}">
                <a16:creationId xmlns:a16="http://schemas.microsoft.com/office/drawing/2014/main" id="{DB6FEBF0-D3C1-4E44-A076-F8543F45AA45}"/>
              </a:ext>
            </a:extLst>
          </p:cNvPr>
          <p:cNvSpPr/>
          <p:nvPr/>
        </p:nvSpPr>
        <p:spPr>
          <a:xfrm>
            <a:off x="1354929" y="345051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DB6FEBF0-D3C1-4E44-A076-F8543F45AA45}"/>
              </a:ext>
            </a:extLst>
          </p:cNvPr>
          <p:cNvSpPr/>
          <p:nvPr/>
        </p:nvSpPr>
        <p:spPr>
          <a:xfrm>
            <a:off x="10686765" y="362834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1562766D-06B6-4E68-A522-842479D25B05}"/>
              </a:ext>
            </a:extLst>
          </p:cNvPr>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9F5C077-6E48-40BF-9EAD-AB04B11E759A}"/>
              </a:ext>
            </a:extLst>
          </p:cNvPr>
          <p:cNvCxnSpPr>
            <a:cxnSpLocks/>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E2B02A3-1EF5-494A-B123-C8EFBFD1D59A}"/>
              </a:ext>
            </a:extLst>
          </p:cNvPr>
          <p:cNvGrpSpPr/>
          <p:nvPr/>
        </p:nvGrpSpPr>
        <p:grpSpPr>
          <a:xfrm>
            <a:off x="7003106" y="5287528"/>
            <a:ext cx="461986" cy="523995"/>
            <a:chOff x="7239187" y="4876233"/>
            <a:chExt cx="506180" cy="574121"/>
          </a:xfrm>
        </p:grpSpPr>
        <p:sp>
          <p:nvSpPr>
            <p:cNvPr id="81" name="平行四边形 8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2" name="矩形 8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3" name="矩形 82">
            <a:extLst>
              <a:ext uri="{FF2B5EF4-FFF2-40B4-BE49-F238E27FC236}">
                <a16:creationId xmlns:a16="http://schemas.microsoft.com/office/drawing/2014/main" id="{CE5AD69C-70F6-4268-9A7F-B34FAA43B86E}"/>
              </a:ext>
            </a:extLst>
          </p:cNvPr>
          <p:cNvSpPr/>
          <p:nvPr/>
        </p:nvSpPr>
        <p:spPr>
          <a:xfrm>
            <a:off x="7972569" y="5649550"/>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124BF171-B642-4C46-8695-751F051F5AEA}"/>
              </a:ext>
            </a:extLst>
          </p:cNvPr>
          <p:cNvSpPr/>
          <p:nvPr/>
        </p:nvSpPr>
        <p:spPr>
          <a:xfrm>
            <a:off x="8154117" y="5427823"/>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5" name="直接连接符 84">
            <a:extLst>
              <a:ext uri="{FF2B5EF4-FFF2-40B4-BE49-F238E27FC236}">
                <a16:creationId xmlns:a16="http://schemas.microsoft.com/office/drawing/2014/main" id="{54A70878-C0AF-46C4-ADAB-63FF9A5AE702}"/>
              </a:ext>
            </a:extLst>
          </p:cNvPr>
          <p:cNvCxnSpPr>
            <a:cxnSpLocks/>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8C4A7878-3EB6-4E68-83D1-828EE5148B79}"/>
              </a:ext>
            </a:extLst>
          </p:cNvPr>
          <p:cNvSpPr/>
          <p:nvPr/>
        </p:nvSpPr>
        <p:spPr>
          <a:xfrm>
            <a:off x="7184428" y="3937803"/>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67CEB788-15D4-4ECC-8713-81027F2BB7C0}"/>
              </a:ext>
            </a:extLst>
          </p:cNvPr>
          <p:cNvSpPr/>
          <p:nvPr/>
        </p:nvSpPr>
        <p:spPr>
          <a:xfrm>
            <a:off x="7181088" y="3495578"/>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D2D74409-68D2-4244-B78F-9E2FFF53EC15}"/>
              </a:ext>
            </a:extLst>
          </p:cNvPr>
          <p:cNvSpPr/>
          <p:nvPr/>
        </p:nvSpPr>
        <p:spPr>
          <a:xfrm>
            <a:off x="8027887" y="3483431"/>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00E3412D-D0A6-4535-BA79-0322A384456A}"/>
              </a:ext>
            </a:extLst>
          </p:cNvPr>
          <p:cNvSpPr/>
          <p:nvPr/>
        </p:nvSpPr>
        <p:spPr>
          <a:xfrm>
            <a:off x="8075634" y="3735946"/>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D31E64C1-9E68-43BA-B0A7-071878060BF4}"/>
              </a:ext>
            </a:extLst>
          </p:cNvPr>
          <p:cNvSpPr/>
          <p:nvPr/>
        </p:nvSpPr>
        <p:spPr>
          <a:xfrm>
            <a:off x="8058214" y="4302828"/>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1" name="直接连接符 90">
            <a:extLst>
              <a:ext uri="{FF2B5EF4-FFF2-40B4-BE49-F238E27FC236}">
                <a16:creationId xmlns:a16="http://schemas.microsoft.com/office/drawing/2014/main" id="{39594D74-9156-42D5-BE79-B03E01A52C51}"/>
              </a:ext>
            </a:extLst>
          </p:cNvPr>
          <p:cNvCxnSpPr>
            <a:cxnSpLocks/>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19EE8828-45B8-4391-A6ED-E383B6E5A369}"/>
              </a:ext>
            </a:extLst>
          </p:cNvPr>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91EBB0BF-A1AD-4483-B27E-7F6874560B67}"/>
              </a:ext>
            </a:extLst>
          </p:cNvPr>
          <p:cNvGrpSpPr/>
          <p:nvPr/>
        </p:nvGrpSpPr>
        <p:grpSpPr>
          <a:xfrm>
            <a:off x="9188340" y="3431846"/>
            <a:ext cx="869365" cy="1361582"/>
            <a:chOff x="2106940" y="3477998"/>
            <a:chExt cx="952529" cy="1491834"/>
          </a:xfrm>
        </p:grpSpPr>
        <p:sp>
          <p:nvSpPr>
            <p:cNvPr id="94" name="矩形 93">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5" name="矩形 94">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9" name="矩形 98">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00" name="矩形 99">
            <a:extLst>
              <a:ext uri="{FF2B5EF4-FFF2-40B4-BE49-F238E27FC236}">
                <a16:creationId xmlns:a16="http://schemas.microsoft.com/office/drawing/2014/main" id="{9210B47C-AC7B-4D2E-A9EB-31EDB0D01421}"/>
              </a:ext>
            </a:extLst>
          </p:cNvPr>
          <p:cNvSpPr/>
          <p:nvPr/>
        </p:nvSpPr>
        <p:spPr>
          <a:xfrm>
            <a:off x="9940770" y="3745220"/>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1E4AA697-BE3F-45BD-83CA-239EA0FD2888}"/>
              </a:ext>
            </a:extLst>
          </p:cNvPr>
          <p:cNvSpPr/>
          <p:nvPr/>
        </p:nvSpPr>
        <p:spPr>
          <a:xfrm>
            <a:off x="9961634" y="6244653"/>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2797871" y="5155165"/>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D3A2499C-02EC-4853-B80E-364C09F71C0F}"/>
              </a:ext>
            </a:extLst>
          </p:cNvPr>
          <p:cNvSpPr/>
          <p:nvPr/>
        </p:nvSpPr>
        <p:spPr>
          <a:xfrm>
            <a:off x="7917148" y="5549525"/>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4" name="矩形 103">
            <a:extLst>
              <a:ext uri="{FF2B5EF4-FFF2-40B4-BE49-F238E27FC236}">
                <a16:creationId xmlns:a16="http://schemas.microsoft.com/office/drawing/2014/main" id="{124BF171-B642-4C46-8695-751F051F5AEA}"/>
              </a:ext>
            </a:extLst>
          </p:cNvPr>
          <p:cNvSpPr/>
          <p:nvPr/>
        </p:nvSpPr>
        <p:spPr>
          <a:xfrm>
            <a:off x="884901" y="6303823"/>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5" name="直接连接符 104">
            <a:extLst>
              <a:ext uri="{FF2B5EF4-FFF2-40B4-BE49-F238E27FC236}">
                <a16:creationId xmlns:a16="http://schemas.microsoft.com/office/drawing/2014/main" id="{2EF7FF38-547F-4842-883B-B8ED6547CE15}"/>
              </a:ext>
            </a:extLst>
          </p:cNvPr>
          <p:cNvCxnSpPr>
            <a:cxnSpLocks/>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a:extLst>
              <a:ext uri="{FF2B5EF4-FFF2-40B4-BE49-F238E27FC236}">
                <a16:creationId xmlns:a16="http://schemas.microsoft.com/office/drawing/2014/main" id="{1843CBDC-CFEC-4BD2-AD0B-815B0D453B1B}"/>
              </a:ext>
            </a:extLst>
          </p:cNvPr>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7" name="直接连接符 106">
            <a:extLst>
              <a:ext uri="{FF2B5EF4-FFF2-40B4-BE49-F238E27FC236}">
                <a16:creationId xmlns:a16="http://schemas.microsoft.com/office/drawing/2014/main" id="{2EF7FF38-547F-4842-883B-B8ED6547CE15}"/>
              </a:ext>
            </a:extLst>
          </p:cNvPr>
          <p:cNvCxnSpPr>
            <a:cxnSpLocks/>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a:extLst>
              <a:ext uri="{FF2B5EF4-FFF2-40B4-BE49-F238E27FC236}">
                <a16:creationId xmlns:a16="http://schemas.microsoft.com/office/drawing/2014/main" id="{E7EABD73-17EC-4DE6-9461-54B9F3D31B84}"/>
              </a:ext>
            </a:extLst>
          </p:cNvPr>
          <p:cNvSpPr/>
          <p:nvPr/>
        </p:nvSpPr>
        <p:spPr>
          <a:xfrm>
            <a:off x="3777869" y="2451567"/>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a:extLst>
              <a:ext uri="{FF2B5EF4-FFF2-40B4-BE49-F238E27FC236}">
                <a16:creationId xmlns:a16="http://schemas.microsoft.com/office/drawing/2014/main" id="{2EF7FF38-547F-4842-883B-B8ED6547CE15}"/>
              </a:ext>
            </a:extLst>
          </p:cNvPr>
          <p:cNvCxnSpPr>
            <a:cxnSpLocks/>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a:extLst>
              <a:ext uri="{FF2B5EF4-FFF2-40B4-BE49-F238E27FC236}">
                <a16:creationId xmlns:a16="http://schemas.microsoft.com/office/drawing/2014/main" id="{B9F5C077-6E48-40BF-9EAD-AB04B11E759A}"/>
              </a:ext>
            </a:extLst>
          </p:cNvPr>
          <p:cNvCxnSpPr>
            <a:cxnSpLocks/>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EF7FF38-547F-4842-883B-B8ED6547CE15}"/>
              </a:ext>
            </a:extLst>
          </p:cNvPr>
          <p:cNvCxnSpPr>
            <a:cxnSpLocks/>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a:extLst>
              <a:ext uri="{FF2B5EF4-FFF2-40B4-BE49-F238E27FC236}">
                <a16:creationId xmlns:a16="http://schemas.microsoft.com/office/drawing/2014/main" id="{1562766D-06B6-4E68-A522-842479D25B05}"/>
              </a:ext>
            </a:extLst>
          </p:cNvPr>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a:extLst>
              <a:ext uri="{FF2B5EF4-FFF2-40B4-BE49-F238E27FC236}">
                <a16:creationId xmlns:a16="http://schemas.microsoft.com/office/drawing/2014/main" id="{B49379FC-0560-4124-BAB2-AC987AA270C4}"/>
              </a:ext>
            </a:extLst>
          </p:cNvPr>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a:extLst>
              <a:ext uri="{FF2B5EF4-FFF2-40B4-BE49-F238E27FC236}">
                <a16:creationId xmlns:a16="http://schemas.microsoft.com/office/drawing/2014/main" id="{CF5246AF-7F37-4B15-BE19-3F53A543C723}"/>
              </a:ext>
            </a:extLst>
          </p:cNvPr>
          <p:cNvSpPr/>
          <p:nvPr/>
        </p:nvSpPr>
        <p:spPr>
          <a:xfrm>
            <a:off x="660864" y="342941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14313" y="3436283"/>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21543" y="3703831"/>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6" name="矩形 155">
            <a:extLst>
              <a:ext uri="{FF2B5EF4-FFF2-40B4-BE49-F238E27FC236}">
                <a16:creationId xmlns:a16="http://schemas.microsoft.com/office/drawing/2014/main" id="{B9B4DC4B-516F-4CAD-BA37-5C3F0A1092F4}"/>
              </a:ext>
            </a:extLst>
          </p:cNvPr>
          <p:cNvSpPr/>
          <p:nvPr/>
        </p:nvSpPr>
        <p:spPr>
          <a:xfrm>
            <a:off x="4114093" y="4198387"/>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MemtoReg</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a:extLst>
              <a:ext uri="{FF2B5EF4-FFF2-40B4-BE49-F238E27FC236}">
                <a16:creationId xmlns:a16="http://schemas.microsoft.com/office/drawing/2014/main" id="{34A0C001-8C64-42B0-81B4-975CE8AEB916}"/>
              </a:ext>
            </a:extLst>
          </p:cNvPr>
          <p:cNvSpPr/>
          <p:nvPr/>
        </p:nvSpPr>
        <p:spPr>
          <a:xfrm>
            <a:off x="4802712" y="1813262"/>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8C7A746E-DE96-4DA5-9865-44268EFBE48E}"/>
              </a:ext>
            </a:extLst>
          </p:cNvPr>
          <p:cNvSpPr/>
          <p:nvPr/>
        </p:nvSpPr>
        <p:spPr>
          <a:xfrm>
            <a:off x="4802712" y="2022708"/>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ALUSrc</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7030A0"/>
                  </a:solidFill>
                  <a:latin typeface="Times New Roman" panose="02020603050405020304" pitchFamily="18" charset="0"/>
                  <a:cs typeface="Times New Roman" panose="02020603050405020304" pitchFamily="18" charset="0"/>
                </a:rPr>
                <a:t>RegDst</a:t>
              </a:r>
              <a:endParaRPr lang="zh-CN" altLang="en-US" sz="1327"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a:extLst>
                <a:ext uri="{FF2B5EF4-FFF2-40B4-BE49-F238E27FC236}">
                  <a16:creationId xmlns:a16="http://schemas.microsoft.com/office/drawing/2014/main" id="{0910D6F0-702B-4B92-ADD2-18FEF564A12F}"/>
                </a:ext>
              </a:extLst>
            </p:cNvPr>
            <p:cNvSpPr/>
            <p:nvPr/>
          </p:nvSpPr>
          <p:spPr>
            <a:xfrm>
              <a:off x="5065360" y="2883875"/>
              <a:ext cx="88246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RegWrite</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a:extLst>
              <a:ext uri="{FF2B5EF4-FFF2-40B4-BE49-F238E27FC236}">
                <a16:creationId xmlns:a16="http://schemas.microsoft.com/office/drawing/2014/main" id="{68DB41D0-CD4F-4BC2-818B-80294E597929}"/>
              </a:ext>
            </a:extLst>
          </p:cNvPr>
          <p:cNvSpPr/>
          <p:nvPr/>
        </p:nvSpPr>
        <p:spPr>
          <a:xfrm>
            <a:off x="8931100" y="2272057"/>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7089DE98-FC37-4C1F-9209-35555F31F6C6}"/>
              </a:ext>
            </a:extLst>
          </p:cNvPr>
          <p:cNvCxnSpPr>
            <a:cxnSpLocks/>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E3E86E4D-6506-4B6C-819B-7E93777F8C98}"/>
              </a:ext>
            </a:extLst>
          </p:cNvPr>
          <p:cNvSpPr/>
          <p:nvPr/>
        </p:nvSpPr>
        <p:spPr>
          <a:xfrm>
            <a:off x="1773399" y="3973278"/>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0F435E62-1B17-4BA9-998E-C68E27B7159C}"/>
              </a:ext>
            </a:extLst>
          </p:cNvPr>
          <p:cNvCxnSpPr>
            <a:cxnSpLocks/>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46DDA379-1226-4826-8B6B-FF530A6E4CF8}"/>
              </a:ext>
            </a:extLst>
          </p:cNvPr>
          <p:cNvSpPr/>
          <p:nvPr/>
        </p:nvSpPr>
        <p:spPr>
          <a:xfrm>
            <a:off x="1809300" y="3175019"/>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2" name="矩形 181">
            <a:extLst>
              <a:ext uri="{FF2B5EF4-FFF2-40B4-BE49-F238E27FC236}">
                <a16:creationId xmlns:a16="http://schemas.microsoft.com/office/drawing/2014/main" id="{857128C0-652A-4E30-91F0-107AF02ABF89}"/>
              </a:ext>
            </a:extLst>
          </p:cNvPr>
          <p:cNvSpPr/>
          <p:nvPr/>
        </p:nvSpPr>
        <p:spPr>
          <a:xfrm>
            <a:off x="3257818" y="3466216"/>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a:extLst>
              <a:ext uri="{FF2B5EF4-FFF2-40B4-BE49-F238E27FC236}">
                <a16:creationId xmlns:a16="http://schemas.microsoft.com/office/drawing/2014/main" id="{2E0BAF77-EE4C-4CC4-992D-1B29386BB56A}"/>
              </a:ext>
            </a:extLst>
          </p:cNvPr>
          <p:cNvSpPr/>
          <p:nvPr/>
        </p:nvSpPr>
        <p:spPr>
          <a:xfrm>
            <a:off x="1962038" y="5413644"/>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4" name="直接连接符 183">
            <a:extLst>
              <a:ext uri="{FF2B5EF4-FFF2-40B4-BE49-F238E27FC236}">
                <a16:creationId xmlns:a16="http://schemas.microsoft.com/office/drawing/2014/main" id="{3D92635F-1C2D-4162-9A13-170EB37639E1}"/>
              </a:ext>
            </a:extLst>
          </p:cNvPr>
          <p:cNvCxnSpPr>
            <a:cxnSpLocks/>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a:extLst>
              <a:ext uri="{FF2B5EF4-FFF2-40B4-BE49-F238E27FC236}">
                <a16:creationId xmlns:a16="http://schemas.microsoft.com/office/drawing/2014/main" id="{4FD8867C-45CB-4B42-AAD1-E6810A21F51C}"/>
              </a:ext>
            </a:extLst>
          </p:cNvPr>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CF5246AF-7F37-4B15-BE19-3F53A543C723}"/>
              </a:ext>
            </a:extLst>
          </p:cNvPr>
          <p:cNvSpPr/>
          <p:nvPr/>
        </p:nvSpPr>
        <p:spPr>
          <a:xfrm>
            <a:off x="3065578" y="507031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4B8CC304-517A-4F0A-885D-1B767FFA2CE7}"/>
              </a:ext>
            </a:extLst>
          </p:cNvPr>
          <p:cNvSpPr/>
          <p:nvPr/>
        </p:nvSpPr>
        <p:spPr>
          <a:xfrm>
            <a:off x="3771316" y="2691769"/>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6ADE1577-D099-48C5-A765-0576FAF32FDA}"/>
              </a:ext>
            </a:extLst>
          </p:cNvPr>
          <p:cNvSpPr/>
          <p:nvPr/>
        </p:nvSpPr>
        <p:spPr>
          <a:xfrm>
            <a:off x="3786171" y="37598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E7EABD73-17EC-4DE6-9461-54B9F3D31B84}"/>
              </a:ext>
            </a:extLst>
          </p:cNvPr>
          <p:cNvSpPr/>
          <p:nvPr/>
        </p:nvSpPr>
        <p:spPr>
          <a:xfrm>
            <a:off x="3787905" y="350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2D8564FE-64CF-469A-8B28-1E018EFC2C23}"/>
              </a:ext>
            </a:extLst>
          </p:cNvPr>
          <p:cNvSpPr/>
          <p:nvPr/>
        </p:nvSpPr>
        <p:spPr>
          <a:xfrm>
            <a:off x="3771135" y="425086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BE19091-5D99-41B6-A7EA-D8533F28A0B2}"/>
              </a:ext>
            </a:extLst>
          </p:cNvPr>
          <p:cNvSpPr/>
          <p:nvPr/>
        </p:nvSpPr>
        <p:spPr>
          <a:xfrm>
            <a:off x="3771188" y="5427435"/>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4" name="矩形 193">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sp>
        <p:nvSpPr>
          <p:cNvPr id="195" name="矩形 194">
            <a:extLst>
              <a:ext uri="{FF2B5EF4-FFF2-40B4-BE49-F238E27FC236}">
                <a16:creationId xmlns:a16="http://schemas.microsoft.com/office/drawing/2014/main" id="{2D4376B0-1190-45C0-A8F0-85641E224139}"/>
              </a:ext>
            </a:extLst>
          </p:cNvPr>
          <p:cNvSpPr/>
          <p:nvPr/>
        </p:nvSpPr>
        <p:spPr>
          <a:xfrm>
            <a:off x="6046701" y="5557468"/>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96" name="直接连接符 195">
            <a:extLst>
              <a:ext uri="{FF2B5EF4-FFF2-40B4-BE49-F238E27FC236}">
                <a16:creationId xmlns:a16="http://schemas.microsoft.com/office/drawing/2014/main" id="{1562766D-06B6-4E68-A522-842479D25B05}"/>
              </a:ext>
            </a:extLst>
          </p:cNvPr>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a:extLst>
              <a:ext uri="{FF2B5EF4-FFF2-40B4-BE49-F238E27FC236}">
                <a16:creationId xmlns:a16="http://schemas.microsoft.com/office/drawing/2014/main" id="{CE5AD69C-70F6-4268-9A7F-B34FAA43B86E}"/>
              </a:ext>
            </a:extLst>
          </p:cNvPr>
          <p:cNvSpPr/>
          <p:nvPr/>
        </p:nvSpPr>
        <p:spPr>
          <a:xfrm>
            <a:off x="7972569" y="5649550"/>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124BF171-B642-4C46-8695-751F051F5AEA}"/>
              </a:ext>
            </a:extLst>
          </p:cNvPr>
          <p:cNvSpPr/>
          <p:nvPr/>
        </p:nvSpPr>
        <p:spPr>
          <a:xfrm>
            <a:off x="8154117" y="5427823"/>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9" name="直接连接符 198">
            <a:extLst>
              <a:ext uri="{FF2B5EF4-FFF2-40B4-BE49-F238E27FC236}">
                <a16:creationId xmlns:a16="http://schemas.microsoft.com/office/drawing/2014/main" id="{54A70878-C0AF-46C4-ADAB-63FF9A5AE702}"/>
              </a:ext>
            </a:extLst>
          </p:cNvPr>
          <p:cNvCxnSpPr>
            <a:cxnSpLocks/>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a:extLst>
              <a:ext uri="{FF2B5EF4-FFF2-40B4-BE49-F238E27FC236}">
                <a16:creationId xmlns:a16="http://schemas.microsoft.com/office/drawing/2014/main" id="{67CEB788-15D4-4ECC-8713-81027F2BB7C0}"/>
              </a:ext>
            </a:extLst>
          </p:cNvPr>
          <p:cNvSpPr/>
          <p:nvPr/>
        </p:nvSpPr>
        <p:spPr>
          <a:xfrm>
            <a:off x="7181088" y="3495578"/>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D2D74409-68D2-4244-B78F-9E2FFF53EC15}"/>
              </a:ext>
            </a:extLst>
          </p:cNvPr>
          <p:cNvSpPr/>
          <p:nvPr/>
        </p:nvSpPr>
        <p:spPr>
          <a:xfrm>
            <a:off x="8027887" y="3483431"/>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202" name="矩形 201">
            <a:extLst>
              <a:ext uri="{FF2B5EF4-FFF2-40B4-BE49-F238E27FC236}">
                <a16:creationId xmlns:a16="http://schemas.microsoft.com/office/drawing/2014/main" id="{00E3412D-D0A6-4535-BA79-0322A384456A}"/>
              </a:ext>
            </a:extLst>
          </p:cNvPr>
          <p:cNvSpPr/>
          <p:nvPr/>
        </p:nvSpPr>
        <p:spPr>
          <a:xfrm>
            <a:off x="8075634" y="3735946"/>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D31E64C1-9E68-43BA-B0A7-071878060BF4}"/>
              </a:ext>
            </a:extLst>
          </p:cNvPr>
          <p:cNvSpPr/>
          <p:nvPr/>
        </p:nvSpPr>
        <p:spPr>
          <a:xfrm>
            <a:off x="8058214" y="4302828"/>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04" name="直接连接符 203">
            <a:extLst>
              <a:ext uri="{FF2B5EF4-FFF2-40B4-BE49-F238E27FC236}">
                <a16:creationId xmlns:a16="http://schemas.microsoft.com/office/drawing/2014/main" id="{39594D74-9156-42D5-BE79-B03E01A52C51}"/>
              </a:ext>
            </a:extLst>
          </p:cNvPr>
          <p:cNvCxnSpPr>
            <a:cxnSpLocks/>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19EE8828-45B8-4391-A6ED-E383B6E5A369}"/>
              </a:ext>
            </a:extLst>
          </p:cNvPr>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9210B47C-AC7B-4D2E-A9EB-31EDB0D01421}"/>
              </a:ext>
            </a:extLst>
          </p:cNvPr>
          <p:cNvSpPr/>
          <p:nvPr/>
        </p:nvSpPr>
        <p:spPr>
          <a:xfrm>
            <a:off x="9940770" y="3745220"/>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1E4AA697-BE3F-45BD-83CA-239EA0FD2888}"/>
              </a:ext>
            </a:extLst>
          </p:cNvPr>
          <p:cNvSpPr/>
          <p:nvPr/>
        </p:nvSpPr>
        <p:spPr>
          <a:xfrm>
            <a:off x="9961634" y="6244653"/>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3" name="矩形 212">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14" name="矩形 213">
            <a:extLst>
              <a:ext uri="{FF2B5EF4-FFF2-40B4-BE49-F238E27FC236}">
                <a16:creationId xmlns:a16="http://schemas.microsoft.com/office/drawing/2014/main" id="{124BF171-B642-4C46-8695-751F051F5AEA}"/>
              </a:ext>
            </a:extLst>
          </p:cNvPr>
          <p:cNvSpPr/>
          <p:nvPr/>
        </p:nvSpPr>
        <p:spPr>
          <a:xfrm>
            <a:off x="884901" y="6303823"/>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15" name="直接连接符 214">
            <a:extLst>
              <a:ext uri="{FF2B5EF4-FFF2-40B4-BE49-F238E27FC236}">
                <a16:creationId xmlns:a16="http://schemas.microsoft.com/office/drawing/2014/main" id="{2EF7FF38-547F-4842-883B-B8ED6547CE15}"/>
              </a:ext>
            </a:extLst>
          </p:cNvPr>
          <p:cNvCxnSpPr>
            <a:cxnSpLocks/>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a:extLst>
              <a:ext uri="{FF2B5EF4-FFF2-40B4-BE49-F238E27FC236}">
                <a16:creationId xmlns:a16="http://schemas.microsoft.com/office/drawing/2014/main" id="{1843CBDC-CFEC-4BD2-AD0B-815B0D453B1B}"/>
              </a:ext>
            </a:extLst>
          </p:cNvPr>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17" name="直接连接符 216">
            <a:extLst>
              <a:ext uri="{FF2B5EF4-FFF2-40B4-BE49-F238E27FC236}">
                <a16:creationId xmlns:a16="http://schemas.microsoft.com/office/drawing/2014/main" id="{2EF7FF38-547F-4842-883B-B8ED6547CE15}"/>
              </a:ext>
            </a:extLst>
          </p:cNvPr>
          <p:cNvCxnSpPr>
            <a:cxnSpLocks/>
          </p:cNvCxnSpPr>
          <p:nvPr/>
        </p:nvCxnSpPr>
        <p:spPr>
          <a:xfrm>
            <a:off x="11161838" y="3873952"/>
            <a:ext cx="0" cy="2642435"/>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a:extLst>
              <a:ext uri="{FF2B5EF4-FFF2-40B4-BE49-F238E27FC236}">
                <a16:creationId xmlns:a16="http://schemas.microsoft.com/office/drawing/2014/main" id="{E7EABD73-17EC-4DE6-9461-54B9F3D31B84}"/>
              </a:ext>
            </a:extLst>
          </p:cNvPr>
          <p:cNvSpPr/>
          <p:nvPr/>
        </p:nvSpPr>
        <p:spPr>
          <a:xfrm>
            <a:off x="3777869" y="2451567"/>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32" name="组合 231"/>
          <p:cNvGrpSpPr/>
          <p:nvPr/>
        </p:nvGrpSpPr>
        <p:grpSpPr>
          <a:xfrm>
            <a:off x="9188343" y="3431846"/>
            <a:ext cx="869365" cy="1701908"/>
            <a:chOff x="9690826" y="3695866"/>
            <a:chExt cx="916908" cy="1794981"/>
          </a:xfrm>
        </p:grpSpPr>
        <p:grpSp>
          <p:nvGrpSpPr>
            <p:cNvPr id="233" name="组合 232">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238" name="矩形 237">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9" name="矩形 238">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43" name="矩形 242">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44" name="直接连接符 243"/>
          <p:cNvCxnSpPr>
            <a:cxnSpLocks/>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a:extLst>
              <a:ext uri="{FF2B5EF4-FFF2-40B4-BE49-F238E27FC236}">
                <a16:creationId xmlns:a16="http://schemas.microsoft.com/office/drawing/2014/main" id="{2EF7FF38-547F-4842-883B-B8ED6547CE15}"/>
              </a:ext>
            </a:extLst>
          </p:cNvPr>
          <p:cNvCxnSpPr>
            <a:cxnSpLocks/>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a:extLst>
              <a:ext uri="{FF2B5EF4-FFF2-40B4-BE49-F238E27FC236}">
                <a16:creationId xmlns:a16="http://schemas.microsoft.com/office/drawing/2014/main" id="{2EF7FF38-547F-4842-883B-B8ED6547CE15}"/>
              </a:ext>
            </a:extLst>
          </p:cNvPr>
          <p:cNvCxnSpPr>
            <a:cxnSpLocks/>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a:extLst>
              <a:ext uri="{FF2B5EF4-FFF2-40B4-BE49-F238E27FC236}">
                <a16:creationId xmlns:a16="http://schemas.microsoft.com/office/drawing/2014/main" id="{1562766D-06B6-4E68-A522-842479D25B05}"/>
              </a:ext>
            </a:extLst>
          </p:cNvPr>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a:extLst>
              <a:ext uri="{FF2B5EF4-FFF2-40B4-BE49-F238E27FC236}">
                <a16:creationId xmlns:a16="http://schemas.microsoft.com/office/drawing/2014/main" id="{1562766D-06B6-4E68-A522-842479D25B05}"/>
              </a:ext>
            </a:extLst>
          </p:cNvPr>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a:extLst>
              <a:ext uri="{FF2B5EF4-FFF2-40B4-BE49-F238E27FC236}">
                <a16:creationId xmlns:a16="http://schemas.microsoft.com/office/drawing/2014/main" id="{B49379FC-0560-4124-BAB2-AC987AA270C4}"/>
              </a:ext>
            </a:extLst>
          </p:cNvPr>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a:extLst>
              <a:ext uri="{FF2B5EF4-FFF2-40B4-BE49-F238E27FC236}">
                <a16:creationId xmlns:a16="http://schemas.microsoft.com/office/drawing/2014/main" id="{CF5246AF-7F37-4B15-BE19-3F53A543C723}"/>
              </a:ext>
            </a:extLst>
          </p:cNvPr>
          <p:cNvSpPr/>
          <p:nvPr/>
        </p:nvSpPr>
        <p:spPr>
          <a:xfrm>
            <a:off x="660864" y="342941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57" name="矩形 256">
            <a:extLst>
              <a:ext uri="{FF2B5EF4-FFF2-40B4-BE49-F238E27FC236}">
                <a16:creationId xmlns:a16="http://schemas.microsoft.com/office/drawing/2014/main" id="{B9B4DC4B-516F-4CAD-BA37-5C3F0A1092F4}"/>
              </a:ext>
            </a:extLst>
          </p:cNvPr>
          <p:cNvSpPr/>
          <p:nvPr/>
        </p:nvSpPr>
        <p:spPr>
          <a:xfrm>
            <a:off x="4114313" y="3436283"/>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58" name="矩形 257">
            <a:extLst>
              <a:ext uri="{FF2B5EF4-FFF2-40B4-BE49-F238E27FC236}">
                <a16:creationId xmlns:a16="http://schemas.microsoft.com/office/drawing/2014/main" id="{B9B4DC4B-516F-4CAD-BA37-5C3F0A1092F4}"/>
              </a:ext>
            </a:extLst>
          </p:cNvPr>
          <p:cNvSpPr/>
          <p:nvPr/>
        </p:nvSpPr>
        <p:spPr>
          <a:xfrm>
            <a:off x="4121543" y="3703831"/>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59" name="组合 258">
            <a:extLst>
              <a:ext uri="{FF2B5EF4-FFF2-40B4-BE49-F238E27FC236}">
                <a16:creationId xmlns:a16="http://schemas.microsoft.com/office/drawing/2014/main" id="{C93F85A8-96F3-452E-9BCC-000492316DCE}"/>
              </a:ext>
            </a:extLst>
          </p:cNvPr>
          <p:cNvGrpSpPr/>
          <p:nvPr/>
        </p:nvGrpSpPr>
        <p:grpSpPr>
          <a:xfrm>
            <a:off x="2450577" y="3404782"/>
            <a:ext cx="895565" cy="1370404"/>
            <a:chOff x="2153669" y="3581315"/>
            <a:chExt cx="981236" cy="1387999"/>
          </a:xfrm>
        </p:grpSpPr>
        <p:sp>
          <p:nvSpPr>
            <p:cNvPr id="260" name="矩形 25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1" name="矩形 260">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64" name="直接连接符 263">
            <a:extLst>
              <a:ext uri="{FF2B5EF4-FFF2-40B4-BE49-F238E27FC236}">
                <a16:creationId xmlns:a16="http://schemas.microsoft.com/office/drawing/2014/main" id="{AFA0641A-9AF0-469B-9506-621DE6150E4C}"/>
              </a:ext>
            </a:extLst>
          </p:cNvPr>
          <p:cNvCxnSpPr>
            <a:cxnSpLocks/>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9" name="矩形 268">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2" name="矩形 27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7" name="矩形 27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78" name="矩形 27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79" name="矩形 27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6" name="矩形 28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9" name="矩形 288">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2" name="矩形 291">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3" name="矩形 292">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94" name="矩形 293">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97" name="矩形 296">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8" name="矩形 297">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99" name="矩形 298">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1" name="矩形 300"/>
          <p:cNvSpPr/>
          <p:nvPr/>
        </p:nvSpPr>
        <p:spPr>
          <a:xfrm>
            <a:off x="1304903" y="3990380"/>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2" name="任意多边形: 形状 323">
            <a:extLst>
              <a:ext uri="{FF2B5EF4-FFF2-40B4-BE49-F238E27FC236}">
                <a16:creationId xmlns:a16="http://schemas.microsoft.com/office/drawing/2014/main" id="{3B04B997-499F-4890-B68B-471A8EBFDD67}"/>
              </a:ext>
            </a:extLst>
          </p:cNvPr>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3" name="矩形 302">
            <a:extLst>
              <a:ext uri="{FF2B5EF4-FFF2-40B4-BE49-F238E27FC236}">
                <a16:creationId xmlns:a16="http://schemas.microsoft.com/office/drawing/2014/main" id="{CF41F216-AFB6-4A00-9021-A79FAADE4749}"/>
              </a:ext>
            </a:extLst>
          </p:cNvPr>
          <p:cNvSpPr/>
          <p:nvPr/>
        </p:nvSpPr>
        <p:spPr>
          <a:xfrm rot="16200000">
            <a:off x="7702130" y="3853762"/>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6" name="矩形 305">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07" name="流程图: 手动操作 306">
            <a:extLst>
              <a:ext uri="{FF2B5EF4-FFF2-40B4-BE49-F238E27FC236}">
                <a16:creationId xmlns:a16="http://schemas.microsoft.com/office/drawing/2014/main" id="{6C2FCBC5-1898-4C55-8A7D-7DB4F2A02A90}"/>
              </a:ext>
            </a:extLst>
          </p:cNvPr>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8" name="矩形 307">
            <a:extLst>
              <a:ext uri="{FF2B5EF4-FFF2-40B4-BE49-F238E27FC236}">
                <a16:creationId xmlns:a16="http://schemas.microsoft.com/office/drawing/2014/main" id="{DB6FEBF0-D3C1-4E44-A076-F8543F45AA45}"/>
              </a:ext>
            </a:extLst>
          </p:cNvPr>
          <p:cNvSpPr/>
          <p:nvPr/>
        </p:nvSpPr>
        <p:spPr>
          <a:xfrm>
            <a:off x="6965394" y="3988544"/>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1" name="矩形 310">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4" name="矩形 313">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7" name="矩形 316">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矩形 319">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23" name="矩形 322">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24" name="矩形 323">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25" name="矩形 324">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26" name="矩形 325">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27" name="矩形 326">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9" name="矩形 338">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349" name="组合 348">
            <a:extLst>
              <a:ext uri="{FF2B5EF4-FFF2-40B4-BE49-F238E27FC236}">
                <a16:creationId xmlns:a16="http://schemas.microsoft.com/office/drawing/2014/main" id="{32C71F1C-7FA6-4CF8-9121-5FBBA4BD7BA2}"/>
              </a:ext>
            </a:extLst>
          </p:cNvPr>
          <p:cNvGrpSpPr/>
          <p:nvPr/>
        </p:nvGrpSpPr>
        <p:grpSpPr>
          <a:xfrm>
            <a:off x="6476400" y="716673"/>
            <a:ext cx="5007233" cy="766364"/>
            <a:chOff x="1721420" y="5617211"/>
            <a:chExt cx="5754688" cy="760694"/>
          </a:xfrm>
        </p:grpSpPr>
        <p:sp>
          <p:nvSpPr>
            <p:cNvPr id="350" name="矩形 349">
              <a:extLst>
                <a:ext uri="{FF2B5EF4-FFF2-40B4-BE49-F238E27FC236}">
                  <a16:creationId xmlns:a16="http://schemas.microsoft.com/office/drawing/2014/main" id="{52804632-6871-43EA-809E-98DB88FF04DB}"/>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51" name="矩形 24">
              <a:extLst>
                <a:ext uri="{FF2B5EF4-FFF2-40B4-BE49-F238E27FC236}">
                  <a16:creationId xmlns:a16="http://schemas.microsoft.com/office/drawing/2014/main" id="{5D150414-DB2D-412F-904F-760316E5F9E2}"/>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err="1">
                  <a:solidFill>
                    <a:sysClr val="window" lastClr="FFFFFF"/>
                  </a:solidFill>
                  <a:latin typeface="Calibri"/>
                  <a:ea typeface="宋体"/>
                </a:rPr>
                <a:t>R</a:t>
              </a:r>
              <a:r>
                <a:rPr lang="en-US" altLang="zh-CN" sz="1600" kern="0" baseline="-25000" dirty="0" err="1">
                  <a:solidFill>
                    <a:sysClr val="window" lastClr="FFFFFF"/>
                  </a:solidFill>
                  <a:latin typeface="Calibri"/>
                  <a:ea typeface="宋体"/>
                </a:rPr>
                <a:t>s</a:t>
              </a:r>
              <a:r>
                <a:rPr lang="en-US" altLang="zh-CN" sz="1600" kern="0" baseline="-25000" dirty="0">
                  <a:solidFill>
                    <a:sysClr val="window" lastClr="FFFFFF"/>
                  </a:solidFill>
                  <a:latin typeface="Calibri"/>
                  <a:ea typeface="宋体"/>
                </a:rPr>
                <a:t> </a:t>
              </a:r>
              <a:endParaRPr lang="zh-CN" altLang="en-US" sz="1600" kern="0" dirty="0">
                <a:solidFill>
                  <a:sysClr val="window" lastClr="FFFFFF"/>
                </a:solidFill>
                <a:latin typeface="Calibri"/>
                <a:ea typeface="宋体"/>
              </a:endParaRPr>
            </a:p>
          </p:txBody>
        </p:sp>
        <p:sp>
          <p:nvSpPr>
            <p:cNvPr id="352" name="矩形 25">
              <a:extLst>
                <a:ext uri="{FF2B5EF4-FFF2-40B4-BE49-F238E27FC236}">
                  <a16:creationId xmlns:a16="http://schemas.microsoft.com/office/drawing/2014/main" id="{49E577D1-C007-46DE-915A-AEA2C09A9E15}"/>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err="1">
                  <a:solidFill>
                    <a:srgbClr val="0000FF"/>
                  </a:solidFill>
                  <a:latin typeface="Calibri"/>
                  <a:ea typeface="宋体"/>
                </a:rPr>
                <a:t>R</a:t>
              </a:r>
              <a:r>
                <a:rPr lang="en-US" altLang="zh-CN" sz="1600" kern="0" baseline="-25000" dirty="0" err="1">
                  <a:solidFill>
                    <a:srgbClr val="0000FF"/>
                  </a:solidFill>
                  <a:latin typeface="Calibri"/>
                  <a:ea typeface="宋体"/>
                </a:rPr>
                <a:t>t</a:t>
              </a:r>
              <a:r>
                <a:rPr lang="en-US" altLang="zh-CN" sz="1600" kern="0" dirty="0">
                  <a:solidFill>
                    <a:srgbClr val="0000FF"/>
                  </a:solidFill>
                  <a:latin typeface="Calibri"/>
                  <a:ea typeface="宋体"/>
                </a:rPr>
                <a:t> </a:t>
              </a:r>
              <a:endParaRPr lang="zh-CN" altLang="en-US" sz="1600" kern="0" baseline="-25000" dirty="0">
                <a:solidFill>
                  <a:srgbClr val="0000FF"/>
                </a:solidFill>
                <a:latin typeface="Calibri"/>
                <a:ea typeface="宋体"/>
              </a:endParaRPr>
            </a:p>
          </p:txBody>
        </p:sp>
        <p:sp>
          <p:nvSpPr>
            <p:cNvPr id="353" name="TextBox 10">
              <a:extLst>
                <a:ext uri="{FF2B5EF4-FFF2-40B4-BE49-F238E27FC236}">
                  <a16:creationId xmlns:a16="http://schemas.microsoft.com/office/drawing/2014/main" id="{1FF76280-6AF5-4DCB-AF74-34EBF4CE04DB}"/>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54" name="矩形 26">
              <a:extLst>
                <a:ext uri="{FF2B5EF4-FFF2-40B4-BE49-F238E27FC236}">
                  <a16:creationId xmlns:a16="http://schemas.microsoft.com/office/drawing/2014/main" id="{D443AFAB-6063-45BD-813F-380D26C54D16}"/>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55" name="TextBox 12">
              <a:extLst>
                <a:ext uri="{FF2B5EF4-FFF2-40B4-BE49-F238E27FC236}">
                  <a16:creationId xmlns:a16="http://schemas.microsoft.com/office/drawing/2014/main" id="{4B1BC612-1B03-440B-933B-5BAB6D03AF85}"/>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56" name="TextBox 13">
              <a:extLst>
                <a:ext uri="{FF2B5EF4-FFF2-40B4-BE49-F238E27FC236}">
                  <a16:creationId xmlns:a16="http://schemas.microsoft.com/office/drawing/2014/main" id="{053C84D9-C73F-4E02-B814-DD73248606CB}"/>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57" name="TextBox 14">
              <a:extLst>
                <a:ext uri="{FF2B5EF4-FFF2-40B4-BE49-F238E27FC236}">
                  <a16:creationId xmlns:a16="http://schemas.microsoft.com/office/drawing/2014/main" id="{8F4FF2AD-4693-4D8F-AB3B-4657FF6F18CF}"/>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228104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a:extLst>
              <a:ext uri="{FF2B5EF4-FFF2-40B4-BE49-F238E27FC236}">
                <a16:creationId xmlns:a16="http://schemas.microsoft.com/office/drawing/2014/main" id="{ED3A89F2-DBF5-4765-954D-9639849D2068}"/>
              </a:ext>
            </a:extLst>
          </p:cNvPr>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a16="http://schemas.microsoft.com/office/drawing/2014/main" id="{E36DE31D-6224-4A79-A586-E90E1B755F76}"/>
              </a:ext>
            </a:extLst>
          </p:cNvPr>
          <p:cNvCxnSpPr>
            <a:cxnSpLocks/>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a:extLst>
              <a:ext uri="{FF2B5EF4-FFF2-40B4-BE49-F238E27FC236}">
                <a16:creationId xmlns:a16="http://schemas.microsoft.com/office/drawing/2014/main" id="{1843CBDC-CFEC-4BD2-AD0B-815B0D453B1B}"/>
              </a:ext>
            </a:extLst>
          </p:cNvPr>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a:extLst>
              <a:ext uri="{FF2B5EF4-FFF2-40B4-BE49-F238E27FC236}">
                <a16:creationId xmlns:a16="http://schemas.microsoft.com/office/drawing/2014/main" id="{4B467A89-956C-4BAB-9032-2771C6ABAEC2}"/>
              </a:ext>
            </a:extLst>
          </p:cNvPr>
          <p:cNvSpPr/>
          <p:nvPr/>
        </p:nvSpPr>
        <p:spPr>
          <a:xfrm>
            <a:off x="4802711" y="1595703"/>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34A0C001-8C64-42B0-81B4-975CE8AEB916}"/>
              </a:ext>
            </a:extLst>
          </p:cNvPr>
          <p:cNvSpPr/>
          <p:nvPr/>
        </p:nvSpPr>
        <p:spPr>
          <a:xfrm>
            <a:off x="4802712" y="1805148"/>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8C7A746E-DE96-4DA5-9865-44268EFBE48E}"/>
              </a:ext>
            </a:extLst>
          </p:cNvPr>
          <p:cNvSpPr/>
          <p:nvPr/>
        </p:nvSpPr>
        <p:spPr>
          <a:xfrm>
            <a:off x="4802712" y="2014594"/>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F5677AA-D17F-454E-9BE4-70FFC67826EF}"/>
              </a:ext>
            </a:extLst>
          </p:cNvPr>
          <p:cNvSpPr/>
          <p:nvPr/>
        </p:nvSpPr>
        <p:spPr>
          <a:xfrm>
            <a:off x="4802712" y="2224040"/>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76CC0552-8F36-4B88-8FF1-55AAFE537DAF}"/>
              </a:ext>
            </a:extLst>
          </p:cNvPr>
          <p:cNvSpPr/>
          <p:nvPr/>
        </p:nvSpPr>
        <p:spPr>
          <a:xfrm>
            <a:off x="4802712" y="2444399"/>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0F2AA4CC-57B4-4A83-8DF2-92A33E45455F}"/>
              </a:ext>
            </a:extLst>
          </p:cNvPr>
          <p:cNvSpPr/>
          <p:nvPr/>
        </p:nvSpPr>
        <p:spPr>
          <a:xfrm>
            <a:off x="4507855" y="3011035"/>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0910D6F0-702B-4B92-ADD2-18FEF564A12F}"/>
              </a:ext>
            </a:extLst>
          </p:cNvPr>
          <p:cNvSpPr/>
          <p:nvPr/>
        </p:nvSpPr>
        <p:spPr>
          <a:xfrm>
            <a:off x="4802712" y="2653844"/>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68DB41D0-CD4F-4BC2-818B-80294E597929}"/>
              </a:ext>
            </a:extLst>
          </p:cNvPr>
          <p:cNvSpPr/>
          <p:nvPr/>
        </p:nvSpPr>
        <p:spPr>
          <a:xfrm>
            <a:off x="8931100" y="2263943"/>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9EC13A88-E991-4549-A4E9-1AB624E29D45}"/>
              </a:ext>
            </a:extLst>
          </p:cNvPr>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2" name="直接连接符 41">
            <a:extLst>
              <a:ext uri="{FF2B5EF4-FFF2-40B4-BE49-F238E27FC236}">
                <a16:creationId xmlns:a16="http://schemas.microsoft.com/office/drawing/2014/main" id="{7089DE98-FC37-4C1F-9209-35555F31F6C6}"/>
              </a:ext>
            </a:extLst>
          </p:cNvPr>
          <p:cNvCxnSpPr>
            <a:cxnSpLocks/>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E3E86E4D-6506-4B6C-819B-7E93777F8C98}"/>
              </a:ext>
            </a:extLst>
          </p:cNvPr>
          <p:cNvSpPr/>
          <p:nvPr/>
        </p:nvSpPr>
        <p:spPr>
          <a:xfrm>
            <a:off x="1773399" y="396516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0F435E62-1B17-4BA9-998E-C68E27B7159C}"/>
              </a:ext>
            </a:extLst>
          </p:cNvPr>
          <p:cNvCxnSpPr>
            <a:cxnSpLocks/>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FA0641A-9AF0-469B-9506-621DE6150E4C}"/>
              </a:ext>
            </a:extLst>
          </p:cNvPr>
          <p:cNvCxnSpPr>
            <a:cxnSpLocks/>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46DDA379-1226-4826-8B6B-FF530A6E4CF8}"/>
              </a:ext>
            </a:extLst>
          </p:cNvPr>
          <p:cNvSpPr/>
          <p:nvPr/>
        </p:nvSpPr>
        <p:spPr>
          <a:xfrm>
            <a:off x="1809300" y="3166905"/>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7" name="组合 46">
            <a:extLst>
              <a:ext uri="{FF2B5EF4-FFF2-40B4-BE49-F238E27FC236}">
                <a16:creationId xmlns:a16="http://schemas.microsoft.com/office/drawing/2014/main" id="{C93F85A8-96F3-452E-9BCC-000492316DCE}"/>
              </a:ext>
            </a:extLst>
          </p:cNvPr>
          <p:cNvGrpSpPr/>
          <p:nvPr/>
        </p:nvGrpSpPr>
        <p:grpSpPr>
          <a:xfrm>
            <a:off x="2450577" y="3396668"/>
            <a:ext cx="895565" cy="1370404"/>
            <a:chOff x="2153669" y="3581315"/>
            <a:chExt cx="981236" cy="1387999"/>
          </a:xfrm>
        </p:grpSpPr>
        <p:sp>
          <p:nvSpPr>
            <p:cNvPr id="48" name="矩形 4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 name="矩形 4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2" name="矩形 51">
            <a:extLst>
              <a:ext uri="{FF2B5EF4-FFF2-40B4-BE49-F238E27FC236}">
                <a16:creationId xmlns:a16="http://schemas.microsoft.com/office/drawing/2014/main" id="{857128C0-652A-4E30-91F0-107AF02ABF89}"/>
              </a:ext>
            </a:extLst>
          </p:cNvPr>
          <p:cNvSpPr/>
          <p:nvPr/>
        </p:nvSpPr>
        <p:spPr>
          <a:xfrm>
            <a:off x="3257818" y="345810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3" name="矩形 52">
            <a:extLst>
              <a:ext uri="{FF2B5EF4-FFF2-40B4-BE49-F238E27FC236}">
                <a16:creationId xmlns:a16="http://schemas.microsoft.com/office/drawing/2014/main" id="{2E0BAF77-EE4C-4CC4-992D-1B29386BB56A}"/>
              </a:ext>
            </a:extLst>
          </p:cNvPr>
          <p:cNvSpPr/>
          <p:nvPr/>
        </p:nvSpPr>
        <p:spPr>
          <a:xfrm>
            <a:off x="1962038" y="5405530"/>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4" name="直接连接符 53">
            <a:extLst>
              <a:ext uri="{FF2B5EF4-FFF2-40B4-BE49-F238E27FC236}">
                <a16:creationId xmlns:a16="http://schemas.microsoft.com/office/drawing/2014/main" id="{3D92635F-1C2D-4162-9A13-170EB37639E1}"/>
              </a:ext>
            </a:extLst>
          </p:cNvPr>
          <p:cNvCxnSpPr>
            <a:cxnSpLocks/>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a:extLst>
              <a:ext uri="{FF2B5EF4-FFF2-40B4-BE49-F238E27FC236}">
                <a16:creationId xmlns:a16="http://schemas.microsoft.com/office/drawing/2014/main" id="{4FD8867C-45CB-4B42-AAD1-E6810A21F51C}"/>
              </a:ext>
            </a:extLst>
          </p:cNvPr>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6" name="矩形 55">
            <a:extLst>
              <a:ext uri="{FF2B5EF4-FFF2-40B4-BE49-F238E27FC236}">
                <a16:creationId xmlns:a16="http://schemas.microsoft.com/office/drawing/2014/main" id="{CF5246AF-7F37-4B15-BE19-3F53A543C723}"/>
              </a:ext>
            </a:extLst>
          </p:cNvPr>
          <p:cNvSpPr/>
          <p:nvPr/>
        </p:nvSpPr>
        <p:spPr>
          <a:xfrm>
            <a:off x="3065578" y="506219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4B8CC304-517A-4F0A-885D-1B767FFA2CE7}"/>
              </a:ext>
            </a:extLst>
          </p:cNvPr>
          <p:cNvSpPr/>
          <p:nvPr/>
        </p:nvSpPr>
        <p:spPr>
          <a:xfrm>
            <a:off x="3771316" y="2683655"/>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6ADE1577-D099-48C5-A765-0576FAF32FDA}"/>
              </a:ext>
            </a:extLst>
          </p:cNvPr>
          <p:cNvSpPr/>
          <p:nvPr/>
        </p:nvSpPr>
        <p:spPr>
          <a:xfrm>
            <a:off x="3786171" y="375171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E7EABD73-17EC-4DE6-9461-54B9F3D31B84}"/>
              </a:ext>
            </a:extLst>
          </p:cNvPr>
          <p:cNvSpPr/>
          <p:nvPr/>
        </p:nvSpPr>
        <p:spPr>
          <a:xfrm>
            <a:off x="3787905" y="349809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2600B14C-13AA-43E5-91D1-E1A7CF7504B4}"/>
              </a:ext>
            </a:extLst>
          </p:cNvPr>
          <p:cNvSpPr/>
          <p:nvPr/>
        </p:nvSpPr>
        <p:spPr>
          <a:xfrm>
            <a:off x="4987988" y="5457150"/>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2D4376B0-1190-45C0-A8F0-85641E224139}"/>
              </a:ext>
            </a:extLst>
          </p:cNvPr>
          <p:cNvSpPr/>
          <p:nvPr/>
        </p:nvSpPr>
        <p:spPr>
          <a:xfrm>
            <a:off x="6028771" y="5585214"/>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06D13955-8991-4AB9-8AE6-E6D52BF4E822}"/>
              </a:ext>
            </a:extLst>
          </p:cNvPr>
          <p:cNvSpPr>
            <a:spLocks/>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3" name="矩形 62">
            <a:extLst>
              <a:ext uri="{FF2B5EF4-FFF2-40B4-BE49-F238E27FC236}">
                <a16:creationId xmlns:a16="http://schemas.microsoft.com/office/drawing/2014/main" id="{35F5988D-9868-4683-92E1-7DD10CC02284}"/>
              </a:ext>
            </a:extLst>
          </p:cNvPr>
          <p:cNvSpPr/>
          <p:nvPr/>
        </p:nvSpPr>
        <p:spPr>
          <a:xfrm>
            <a:off x="4823256" y="3566460"/>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32DF3147-11BF-4F5C-8978-CAF054A4CCDD}"/>
              </a:ext>
            </a:extLst>
          </p:cNvPr>
          <p:cNvSpPr/>
          <p:nvPr/>
        </p:nvSpPr>
        <p:spPr>
          <a:xfrm>
            <a:off x="4824328" y="387067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D38C2BD-176A-44EC-BE75-198DF8F2BDE6}"/>
              </a:ext>
            </a:extLst>
          </p:cNvPr>
          <p:cNvSpPr/>
          <p:nvPr/>
        </p:nvSpPr>
        <p:spPr>
          <a:xfrm>
            <a:off x="4818000" y="4200596"/>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6EC311AC-23AA-44AC-815A-8889216F2B8B}"/>
              </a:ext>
            </a:extLst>
          </p:cNvPr>
          <p:cNvSpPr/>
          <p:nvPr/>
        </p:nvSpPr>
        <p:spPr>
          <a:xfrm>
            <a:off x="4823256" y="453686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CAC34120-E9F4-49D1-AD8A-A3BD3D3C8D26}"/>
              </a:ext>
            </a:extLst>
          </p:cNvPr>
          <p:cNvSpPr/>
          <p:nvPr/>
        </p:nvSpPr>
        <p:spPr>
          <a:xfrm>
            <a:off x="5316892" y="3321030"/>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45926BBC-26ED-4FD0-B8B6-D5969ED71709}"/>
              </a:ext>
            </a:extLst>
          </p:cNvPr>
          <p:cNvSpPr/>
          <p:nvPr/>
        </p:nvSpPr>
        <p:spPr>
          <a:xfrm>
            <a:off x="5178608" y="4303545"/>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9" name="矩形 68">
            <a:extLst>
              <a:ext uri="{FF2B5EF4-FFF2-40B4-BE49-F238E27FC236}">
                <a16:creationId xmlns:a16="http://schemas.microsoft.com/office/drawing/2014/main" id="{4C593A01-858B-4B68-AF47-71D6F26A6E5F}"/>
              </a:ext>
            </a:extLst>
          </p:cNvPr>
          <p:cNvSpPr/>
          <p:nvPr/>
        </p:nvSpPr>
        <p:spPr>
          <a:xfrm>
            <a:off x="5866794" y="3576197"/>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073FB5D5-5546-4A1A-B00C-0B340A318ADD}"/>
              </a:ext>
            </a:extLst>
          </p:cNvPr>
          <p:cNvSpPr/>
          <p:nvPr/>
        </p:nvSpPr>
        <p:spPr>
          <a:xfrm>
            <a:off x="5859075" y="3973903"/>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矩形 72">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74" name="流程图: 手动操作 73">
            <a:extLst>
              <a:ext uri="{FF2B5EF4-FFF2-40B4-BE49-F238E27FC236}">
                <a16:creationId xmlns:a16="http://schemas.microsoft.com/office/drawing/2014/main" id="{6C2FCBC5-1898-4C55-8A7D-7DB4F2A02A90}"/>
              </a:ext>
            </a:extLst>
          </p:cNvPr>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a:extLst>
              <a:ext uri="{FF2B5EF4-FFF2-40B4-BE49-F238E27FC236}">
                <a16:creationId xmlns:a16="http://schemas.microsoft.com/office/drawing/2014/main" id="{DB6FEBF0-D3C1-4E44-A076-F8543F45AA45}"/>
              </a:ext>
            </a:extLst>
          </p:cNvPr>
          <p:cNvSpPr/>
          <p:nvPr/>
        </p:nvSpPr>
        <p:spPr>
          <a:xfrm>
            <a:off x="1354929" y="3442397"/>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DB6FEBF0-D3C1-4E44-A076-F8543F45AA45}"/>
              </a:ext>
            </a:extLst>
          </p:cNvPr>
          <p:cNvSpPr/>
          <p:nvPr/>
        </p:nvSpPr>
        <p:spPr>
          <a:xfrm>
            <a:off x="10686765" y="362022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1562766D-06B6-4E68-A522-842479D25B05}"/>
              </a:ext>
            </a:extLst>
          </p:cNvPr>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9F5C077-6E48-40BF-9EAD-AB04B11E759A}"/>
              </a:ext>
            </a:extLst>
          </p:cNvPr>
          <p:cNvCxnSpPr>
            <a:cxnSpLocks/>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9E2B02A3-1EF5-494A-B123-C8EFBFD1D59A}"/>
              </a:ext>
            </a:extLst>
          </p:cNvPr>
          <p:cNvGrpSpPr/>
          <p:nvPr/>
        </p:nvGrpSpPr>
        <p:grpSpPr>
          <a:xfrm>
            <a:off x="7003106" y="5279414"/>
            <a:ext cx="461986" cy="523995"/>
            <a:chOff x="7239187" y="4876233"/>
            <a:chExt cx="506180" cy="574121"/>
          </a:xfrm>
        </p:grpSpPr>
        <p:sp>
          <p:nvSpPr>
            <p:cNvPr id="80" name="平行四边形 79">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1" name="矩形 80">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2" name="矩形 81">
            <a:extLst>
              <a:ext uri="{FF2B5EF4-FFF2-40B4-BE49-F238E27FC236}">
                <a16:creationId xmlns:a16="http://schemas.microsoft.com/office/drawing/2014/main" id="{CE5AD69C-70F6-4268-9A7F-B34FAA43B86E}"/>
              </a:ext>
            </a:extLst>
          </p:cNvPr>
          <p:cNvSpPr/>
          <p:nvPr/>
        </p:nvSpPr>
        <p:spPr>
          <a:xfrm>
            <a:off x="7972569" y="5641436"/>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124BF171-B642-4C46-8695-751F051F5AEA}"/>
              </a:ext>
            </a:extLst>
          </p:cNvPr>
          <p:cNvSpPr/>
          <p:nvPr/>
        </p:nvSpPr>
        <p:spPr>
          <a:xfrm>
            <a:off x="8154117" y="5419709"/>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4" name="直接连接符 83">
            <a:extLst>
              <a:ext uri="{FF2B5EF4-FFF2-40B4-BE49-F238E27FC236}">
                <a16:creationId xmlns:a16="http://schemas.microsoft.com/office/drawing/2014/main" id="{54A70878-C0AF-46C4-ADAB-63FF9A5AE702}"/>
              </a:ext>
            </a:extLst>
          </p:cNvPr>
          <p:cNvCxnSpPr>
            <a:cxnSpLocks/>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8C4A7878-3EB6-4E68-83D1-828EE5148B79}"/>
              </a:ext>
            </a:extLst>
          </p:cNvPr>
          <p:cNvSpPr/>
          <p:nvPr/>
        </p:nvSpPr>
        <p:spPr>
          <a:xfrm>
            <a:off x="7184428" y="3929689"/>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67CEB788-15D4-4ECC-8713-81027F2BB7C0}"/>
              </a:ext>
            </a:extLst>
          </p:cNvPr>
          <p:cNvSpPr/>
          <p:nvPr/>
        </p:nvSpPr>
        <p:spPr>
          <a:xfrm>
            <a:off x="7181088" y="3487464"/>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D2D74409-68D2-4244-B78F-9E2FFF53EC15}"/>
              </a:ext>
            </a:extLst>
          </p:cNvPr>
          <p:cNvSpPr/>
          <p:nvPr/>
        </p:nvSpPr>
        <p:spPr>
          <a:xfrm>
            <a:off x="8027887" y="3475317"/>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00E3412D-D0A6-4535-BA79-0322A384456A}"/>
              </a:ext>
            </a:extLst>
          </p:cNvPr>
          <p:cNvSpPr/>
          <p:nvPr/>
        </p:nvSpPr>
        <p:spPr>
          <a:xfrm>
            <a:off x="8075634" y="372783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D31E64C1-9E68-43BA-B0A7-071878060BF4}"/>
              </a:ext>
            </a:extLst>
          </p:cNvPr>
          <p:cNvSpPr/>
          <p:nvPr/>
        </p:nvSpPr>
        <p:spPr>
          <a:xfrm>
            <a:off x="8058214" y="4294714"/>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90" name="直接连接符 89">
            <a:extLst>
              <a:ext uri="{FF2B5EF4-FFF2-40B4-BE49-F238E27FC236}">
                <a16:creationId xmlns:a16="http://schemas.microsoft.com/office/drawing/2014/main" id="{39594D74-9156-42D5-BE79-B03E01A52C51}"/>
              </a:ext>
            </a:extLst>
          </p:cNvPr>
          <p:cNvCxnSpPr>
            <a:cxnSpLocks/>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9EE8828-45B8-4391-A6ED-E383B6E5A369}"/>
              </a:ext>
            </a:extLst>
          </p:cNvPr>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91EBB0BF-A1AD-4483-B27E-7F6874560B67}"/>
              </a:ext>
            </a:extLst>
          </p:cNvPr>
          <p:cNvGrpSpPr/>
          <p:nvPr/>
        </p:nvGrpSpPr>
        <p:grpSpPr>
          <a:xfrm>
            <a:off x="9188340" y="3423732"/>
            <a:ext cx="869365" cy="1361582"/>
            <a:chOff x="2106940" y="3477998"/>
            <a:chExt cx="952529" cy="1491834"/>
          </a:xfrm>
        </p:grpSpPr>
        <p:sp>
          <p:nvSpPr>
            <p:cNvPr id="93" name="矩形 92">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4" name="矩形 93">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8" name="矩形 97">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9" name="矩形 98">
            <a:extLst>
              <a:ext uri="{FF2B5EF4-FFF2-40B4-BE49-F238E27FC236}">
                <a16:creationId xmlns:a16="http://schemas.microsoft.com/office/drawing/2014/main" id="{9210B47C-AC7B-4D2E-A9EB-31EDB0D01421}"/>
              </a:ext>
            </a:extLst>
          </p:cNvPr>
          <p:cNvSpPr/>
          <p:nvPr/>
        </p:nvSpPr>
        <p:spPr>
          <a:xfrm>
            <a:off x="9940770" y="3737106"/>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00" name="矩形 99">
            <a:extLst>
              <a:ext uri="{FF2B5EF4-FFF2-40B4-BE49-F238E27FC236}">
                <a16:creationId xmlns:a16="http://schemas.microsoft.com/office/drawing/2014/main" id="{1E4AA697-BE3F-45BD-83CA-239EA0FD2888}"/>
              </a:ext>
            </a:extLst>
          </p:cNvPr>
          <p:cNvSpPr/>
          <p:nvPr/>
        </p:nvSpPr>
        <p:spPr>
          <a:xfrm>
            <a:off x="9961634" y="62365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D3A2499C-02EC-4853-B80E-364C09F71C0F}"/>
              </a:ext>
            </a:extLst>
          </p:cNvPr>
          <p:cNvSpPr/>
          <p:nvPr/>
        </p:nvSpPr>
        <p:spPr>
          <a:xfrm>
            <a:off x="2797871" y="5147051"/>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2" name="矩形 101">
            <a:extLst>
              <a:ext uri="{FF2B5EF4-FFF2-40B4-BE49-F238E27FC236}">
                <a16:creationId xmlns:a16="http://schemas.microsoft.com/office/drawing/2014/main" id="{D3A2499C-02EC-4853-B80E-364C09F71C0F}"/>
              </a:ext>
            </a:extLst>
          </p:cNvPr>
          <p:cNvSpPr/>
          <p:nvPr/>
        </p:nvSpPr>
        <p:spPr>
          <a:xfrm>
            <a:off x="7917148" y="5541411"/>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3" name="矩形 102">
            <a:extLst>
              <a:ext uri="{FF2B5EF4-FFF2-40B4-BE49-F238E27FC236}">
                <a16:creationId xmlns:a16="http://schemas.microsoft.com/office/drawing/2014/main" id="{124BF171-B642-4C46-8695-751F051F5AEA}"/>
              </a:ext>
            </a:extLst>
          </p:cNvPr>
          <p:cNvSpPr/>
          <p:nvPr/>
        </p:nvSpPr>
        <p:spPr>
          <a:xfrm>
            <a:off x="884901" y="6295709"/>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4" name="直接连接符 103">
            <a:extLst>
              <a:ext uri="{FF2B5EF4-FFF2-40B4-BE49-F238E27FC236}">
                <a16:creationId xmlns:a16="http://schemas.microsoft.com/office/drawing/2014/main" id="{2EF7FF38-547F-4842-883B-B8ED6547CE15}"/>
              </a:ext>
            </a:extLst>
          </p:cNvPr>
          <p:cNvCxnSpPr>
            <a:cxnSpLocks/>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a:extLst>
              <a:ext uri="{FF2B5EF4-FFF2-40B4-BE49-F238E27FC236}">
                <a16:creationId xmlns:a16="http://schemas.microsoft.com/office/drawing/2014/main" id="{1843CBDC-CFEC-4BD2-AD0B-815B0D453B1B}"/>
              </a:ext>
            </a:extLst>
          </p:cNvPr>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6" name="直接连接符 105">
            <a:extLst>
              <a:ext uri="{FF2B5EF4-FFF2-40B4-BE49-F238E27FC236}">
                <a16:creationId xmlns:a16="http://schemas.microsoft.com/office/drawing/2014/main" id="{2EF7FF38-547F-4842-883B-B8ED6547CE15}"/>
              </a:ext>
            </a:extLst>
          </p:cNvPr>
          <p:cNvCxnSpPr>
            <a:cxnSpLocks/>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a:extLst>
              <a:ext uri="{FF2B5EF4-FFF2-40B4-BE49-F238E27FC236}">
                <a16:creationId xmlns:a16="http://schemas.microsoft.com/office/drawing/2014/main" id="{E7EABD73-17EC-4DE6-9461-54B9F3D31B84}"/>
              </a:ext>
            </a:extLst>
          </p:cNvPr>
          <p:cNvSpPr/>
          <p:nvPr/>
        </p:nvSpPr>
        <p:spPr>
          <a:xfrm>
            <a:off x="3777869" y="244345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2EF7FF38-547F-4842-883B-B8ED6547CE15}"/>
              </a:ext>
            </a:extLst>
          </p:cNvPr>
          <p:cNvCxnSpPr>
            <a:cxnSpLocks/>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EF7FF38-547F-4842-883B-B8ED6547CE15}"/>
              </a:ext>
            </a:extLst>
          </p:cNvPr>
          <p:cNvCxnSpPr>
            <a:cxnSpLocks/>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2EF7FF38-547F-4842-883B-B8ED6547CE15}"/>
              </a:ext>
            </a:extLst>
          </p:cNvPr>
          <p:cNvCxnSpPr>
            <a:cxnSpLocks/>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a:extLst>
              <a:ext uri="{FF2B5EF4-FFF2-40B4-BE49-F238E27FC236}">
                <a16:creationId xmlns:a16="http://schemas.microsoft.com/office/drawing/2014/main" id="{B9F5C077-6E48-40BF-9EAD-AB04B11E759A}"/>
              </a:ext>
            </a:extLst>
          </p:cNvPr>
          <p:cNvCxnSpPr>
            <a:cxnSpLocks/>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2EF7FF38-547F-4842-883B-B8ED6547CE15}"/>
              </a:ext>
            </a:extLst>
          </p:cNvPr>
          <p:cNvCxnSpPr>
            <a:cxnSpLocks/>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660864" y="342130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313" y="3428169"/>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21543" y="3695717"/>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14093" y="419027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a:extLst>
              <a:ext uri="{FF2B5EF4-FFF2-40B4-BE49-F238E27FC236}">
                <a16:creationId xmlns:a16="http://schemas.microsoft.com/office/drawing/2014/main" id="{34A0C001-8C64-42B0-81B4-975CE8AEB916}"/>
              </a:ext>
            </a:extLst>
          </p:cNvPr>
          <p:cNvSpPr/>
          <p:nvPr/>
        </p:nvSpPr>
        <p:spPr>
          <a:xfrm>
            <a:off x="4802712" y="1805148"/>
            <a:ext cx="921663" cy="296556"/>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MemWrite</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sp>
        <p:nvSpPr>
          <p:cNvPr id="161" name="矩形 160">
            <a:extLst>
              <a:ext uri="{FF2B5EF4-FFF2-40B4-BE49-F238E27FC236}">
                <a16:creationId xmlns:a16="http://schemas.microsoft.com/office/drawing/2014/main" id="{8C7A746E-DE96-4DA5-9865-44268EFBE48E}"/>
              </a:ext>
            </a:extLst>
          </p:cNvPr>
          <p:cNvSpPr/>
          <p:nvPr/>
        </p:nvSpPr>
        <p:spPr>
          <a:xfrm>
            <a:off x="4802712" y="2014594"/>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ALUSrc</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a:extLst>
              <a:ext uri="{FF2B5EF4-FFF2-40B4-BE49-F238E27FC236}">
                <a16:creationId xmlns:a16="http://schemas.microsoft.com/office/drawing/2014/main" id="{68DB41D0-CD4F-4BC2-818B-80294E597929}"/>
              </a:ext>
            </a:extLst>
          </p:cNvPr>
          <p:cNvSpPr/>
          <p:nvPr/>
        </p:nvSpPr>
        <p:spPr>
          <a:xfrm>
            <a:off x="8931100" y="2263943"/>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a:extLst>
              <a:ext uri="{FF2B5EF4-FFF2-40B4-BE49-F238E27FC236}">
                <a16:creationId xmlns:a16="http://schemas.microsoft.com/office/drawing/2014/main" id="{7089DE98-FC37-4C1F-9209-35555F31F6C6}"/>
              </a:ext>
            </a:extLst>
          </p:cNvPr>
          <p:cNvCxnSpPr>
            <a:cxnSpLocks/>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a:extLst>
              <a:ext uri="{FF2B5EF4-FFF2-40B4-BE49-F238E27FC236}">
                <a16:creationId xmlns:a16="http://schemas.microsoft.com/office/drawing/2014/main" id="{E3E86E4D-6506-4B6C-819B-7E93777F8C98}"/>
              </a:ext>
            </a:extLst>
          </p:cNvPr>
          <p:cNvSpPr/>
          <p:nvPr/>
        </p:nvSpPr>
        <p:spPr>
          <a:xfrm>
            <a:off x="1773399" y="3965164"/>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a:extLst>
              <a:ext uri="{FF2B5EF4-FFF2-40B4-BE49-F238E27FC236}">
                <a16:creationId xmlns:a16="http://schemas.microsoft.com/office/drawing/2014/main" id="{0F435E62-1B17-4BA9-998E-C68E27B7159C}"/>
              </a:ext>
            </a:extLst>
          </p:cNvPr>
          <p:cNvCxnSpPr>
            <a:cxnSpLocks/>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a:extLst>
              <a:ext uri="{FF2B5EF4-FFF2-40B4-BE49-F238E27FC236}">
                <a16:creationId xmlns:a16="http://schemas.microsoft.com/office/drawing/2014/main" id="{46DDA379-1226-4826-8B6B-FF530A6E4CF8}"/>
              </a:ext>
            </a:extLst>
          </p:cNvPr>
          <p:cNvSpPr/>
          <p:nvPr/>
        </p:nvSpPr>
        <p:spPr>
          <a:xfrm>
            <a:off x="1809300" y="3166905"/>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76" name="矩形 175">
            <a:extLst>
              <a:ext uri="{FF2B5EF4-FFF2-40B4-BE49-F238E27FC236}">
                <a16:creationId xmlns:a16="http://schemas.microsoft.com/office/drawing/2014/main" id="{857128C0-652A-4E30-91F0-107AF02ABF89}"/>
              </a:ext>
            </a:extLst>
          </p:cNvPr>
          <p:cNvSpPr/>
          <p:nvPr/>
        </p:nvSpPr>
        <p:spPr>
          <a:xfrm>
            <a:off x="3257818" y="3458102"/>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7" name="矩形 176">
            <a:extLst>
              <a:ext uri="{FF2B5EF4-FFF2-40B4-BE49-F238E27FC236}">
                <a16:creationId xmlns:a16="http://schemas.microsoft.com/office/drawing/2014/main" id="{2E0BAF77-EE4C-4CC4-992D-1B29386BB56A}"/>
              </a:ext>
            </a:extLst>
          </p:cNvPr>
          <p:cNvSpPr/>
          <p:nvPr/>
        </p:nvSpPr>
        <p:spPr>
          <a:xfrm>
            <a:off x="1962038" y="5405530"/>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78" name="直接连接符 177">
            <a:extLst>
              <a:ext uri="{FF2B5EF4-FFF2-40B4-BE49-F238E27FC236}">
                <a16:creationId xmlns:a16="http://schemas.microsoft.com/office/drawing/2014/main" id="{3D92635F-1C2D-4162-9A13-170EB37639E1}"/>
              </a:ext>
            </a:extLst>
          </p:cNvPr>
          <p:cNvCxnSpPr>
            <a:cxnSpLocks/>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a:extLst>
              <a:ext uri="{FF2B5EF4-FFF2-40B4-BE49-F238E27FC236}">
                <a16:creationId xmlns:a16="http://schemas.microsoft.com/office/drawing/2014/main" id="{4FD8867C-45CB-4B42-AAD1-E6810A21F51C}"/>
              </a:ext>
            </a:extLst>
          </p:cNvPr>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0" name="矩形 179">
            <a:extLst>
              <a:ext uri="{FF2B5EF4-FFF2-40B4-BE49-F238E27FC236}">
                <a16:creationId xmlns:a16="http://schemas.microsoft.com/office/drawing/2014/main" id="{CF5246AF-7F37-4B15-BE19-3F53A543C723}"/>
              </a:ext>
            </a:extLst>
          </p:cNvPr>
          <p:cNvSpPr/>
          <p:nvPr/>
        </p:nvSpPr>
        <p:spPr>
          <a:xfrm>
            <a:off x="3065578" y="506219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1" name="矩形 180">
            <a:extLst>
              <a:ext uri="{FF2B5EF4-FFF2-40B4-BE49-F238E27FC236}">
                <a16:creationId xmlns:a16="http://schemas.microsoft.com/office/drawing/2014/main" id="{4B8CC304-517A-4F0A-885D-1B767FFA2CE7}"/>
              </a:ext>
            </a:extLst>
          </p:cNvPr>
          <p:cNvSpPr/>
          <p:nvPr/>
        </p:nvSpPr>
        <p:spPr>
          <a:xfrm>
            <a:off x="3771316" y="2683655"/>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6ADE1577-D099-48C5-A765-0576FAF32FDA}"/>
              </a:ext>
            </a:extLst>
          </p:cNvPr>
          <p:cNvSpPr/>
          <p:nvPr/>
        </p:nvSpPr>
        <p:spPr>
          <a:xfrm>
            <a:off x="3786171" y="375171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E7EABD73-17EC-4DE6-9461-54B9F3D31B84}"/>
              </a:ext>
            </a:extLst>
          </p:cNvPr>
          <p:cNvSpPr/>
          <p:nvPr/>
        </p:nvSpPr>
        <p:spPr>
          <a:xfrm>
            <a:off x="3787905" y="349809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2D8564FE-64CF-469A-8B28-1E018EFC2C23}"/>
              </a:ext>
            </a:extLst>
          </p:cNvPr>
          <p:cNvSpPr/>
          <p:nvPr/>
        </p:nvSpPr>
        <p:spPr>
          <a:xfrm>
            <a:off x="3771135" y="4242750"/>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4BE19091-5D99-41B6-A7EA-D8533F28A0B2}"/>
              </a:ext>
            </a:extLst>
          </p:cNvPr>
          <p:cNvSpPr/>
          <p:nvPr/>
        </p:nvSpPr>
        <p:spPr>
          <a:xfrm>
            <a:off x="3771188" y="5419321"/>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8" name="矩形 187">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190" name="直接连接符 189">
            <a:extLst>
              <a:ext uri="{FF2B5EF4-FFF2-40B4-BE49-F238E27FC236}">
                <a16:creationId xmlns:a16="http://schemas.microsoft.com/office/drawing/2014/main" id="{1562766D-06B6-4E68-A522-842479D25B05}"/>
              </a:ext>
            </a:extLst>
          </p:cNvPr>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a:extLst>
              <a:ext uri="{FF2B5EF4-FFF2-40B4-BE49-F238E27FC236}">
                <a16:creationId xmlns:a16="http://schemas.microsoft.com/office/drawing/2014/main" id="{CE5AD69C-70F6-4268-9A7F-B34FAA43B86E}"/>
              </a:ext>
            </a:extLst>
          </p:cNvPr>
          <p:cNvSpPr/>
          <p:nvPr/>
        </p:nvSpPr>
        <p:spPr>
          <a:xfrm>
            <a:off x="7972569" y="5641436"/>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124BF171-B642-4C46-8695-751F051F5AEA}"/>
              </a:ext>
            </a:extLst>
          </p:cNvPr>
          <p:cNvSpPr/>
          <p:nvPr/>
        </p:nvSpPr>
        <p:spPr>
          <a:xfrm>
            <a:off x="8154117" y="5419709"/>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93" name="直接连接符 192">
            <a:extLst>
              <a:ext uri="{FF2B5EF4-FFF2-40B4-BE49-F238E27FC236}">
                <a16:creationId xmlns:a16="http://schemas.microsoft.com/office/drawing/2014/main" id="{54A70878-C0AF-46C4-ADAB-63FF9A5AE702}"/>
              </a:ext>
            </a:extLst>
          </p:cNvPr>
          <p:cNvCxnSpPr>
            <a:cxnSpLocks/>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67CEB788-15D4-4ECC-8713-81027F2BB7C0}"/>
              </a:ext>
            </a:extLst>
          </p:cNvPr>
          <p:cNvSpPr/>
          <p:nvPr/>
        </p:nvSpPr>
        <p:spPr>
          <a:xfrm>
            <a:off x="7181088" y="3487464"/>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D2D74409-68D2-4244-B78F-9E2FFF53EC15}"/>
              </a:ext>
            </a:extLst>
          </p:cNvPr>
          <p:cNvSpPr/>
          <p:nvPr/>
        </p:nvSpPr>
        <p:spPr>
          <a:xfrm>
            <a:off x="8027887" y="3475317"/>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196" name="矩形 195">
            <a:extLst>
              <a:ext uri="{FF2B5EF4-FFF2-40B4-BE49-F238E27FC236}">
                <a16:creationId xmlns:a16="http://schemas.microsoft.com/office/drawing/2014/main" id="{00E3412D-D0A6-4535-BA79-0322A384456A}"/>
              </a:ext>
            </a:extLst>
          </p:cNvPr>
          <p:cNvSpPr/>
          <p:nvPr/>
        </p:nvSpPr>
        <p:spPr>
          <a:xfrm>
            <a:off x="8075634" y="3727832"/>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D31E64C1-9E68-43BA-B0A7-071878060BF4}"/>
              </a:ext>
            </a:extLst>
          </p:cNvPr>
          <p:cNvSpPr/>
          <p:nvPr/>
        </p:nvSpPr>
        <p:spPr>
          <a:xfrm>
            <a:off x="8058214" y="4294714"/>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39594D74-9156-42D5-BE79-B03E01A52C51}"/>
              </a:ext>
            </a:extLst>
          </p:cNvPr>
          <p:cNvCxnSpPr>
            <a:cxnSpLocks/>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19EE8828-45B8-4391-A6ED-E383B6E5A369}"/>
              </a:ext>
            </a:extLst>
          </p:cNvPr>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a:extLst>
              <a:ext uri="{FF2B5EF4-FFF2-40B4-BE49-F238E27FC236}">
                <a16:creationId xmlns:a16="http://schemas.microsoft.com/office/drawing/2014/main" id="{9210B47C-AC7B-4D2E-A9EB-31EDB0D01421}"/>
              </a:ext>
            </a:extLst>
          </p:cNvPr>
          <p:cNvSpPr/>
          <p:nvPr/>
        </p:nvSpPr>
        <p:spPr>
          <a:xfrm>
            <a:off x="9940770" y="3737106"/>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1E4AA697-BE3F-45BD-83CA-239EA0FD2888}"/>
              </a:ext>
            </a:extLst>
          </p:cNvPr>
          <p:cNvSpPr/>
          <p:nvPr/>
        </p:nvSpPr>
        <p:spPr>
          <a:xfrm>
            <a:off x="9961634" y="6236539"/>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4" name="矩形 20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7" name="矩形 206">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08" name="矩形 207">
            <a:extLst>
              <a:ext uri="{FF2B5EF4-FFF2-40B4-BE49-F238E27FC236}">
                <a16:creationId xmlns:a16="http://schemas.microsoft.com/office/drawing/2014/main" id="{124BF171-B642-4C46-8695-751F051F5AEA}"/>
              </a:ext>
            </a:extLst>
          </p:cNvPr>
          <p:cNvSpPr/>
          <p:nvPr/>
        </p:nvSpPr>
        <p:spPr>
          <a:xfrm>
            <a:off x="884901" y="6295709"/>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09" name="直接连接符 208">
            <a:extLst>
              <a:ext uri="{FF2B5EF4-FFF2-40B4-BE49-F238E27FC236}">
                <a16:creationId xmlns:a16="http://schemas.microsoft.com/office/drawing/2014/main" id="{2EF7FF38-547F-4842-883B-B8ED6547CE15}"/>
              </a:ext>
            </a:extLst>
          </p:cNvPr>
          <p:cNvCxnSpPr>
            <a:cxnSpLocks/>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a:extLst>
              <a:ext uri="{FF2B5EF4-FFF2-40B4-BE49-F238E27FC236}">
                <a16:creationId xmlns:a16="http://schemas.microsoft.com/office/drawing/2014/main" id="{E7EABD73-17EC-4DE6-9461-54B9F3D31B84}"/>
              </a:ext>
            </a:extLst>
          </p:cNvPr>
          <p:cNvSpPr/>
          <p:nvPr/>
        </p:nvSpPr>
        <p:spPr>
          <a:xfrm>
            <a:off x="3777869" y="244345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20" name="组合 219"/>
          <p:cNvGrpSpPr/>
          <p:nvPr/>
        </p:nvGrpSpPr>
        <p:grpSpPr>
          <a:xfrm>
            <a:off x="9188343" y="3423732"/>
            <a:ext cx="869365" cy="1701908"/>
            <a:chOff x="9690826" y="3695866"/>
            <a:chExt cx="916908" cy="1794981"/>
          </a:xfrm>
        </p:grpSpPr>
        <p:grpSp>
          <p:nvGrpSpPr>
            <p:cNvPr id="221" name="组合 220">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226" name="矩形 22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27" name="矩形 226">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28" name="矩形 227">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29" name="矩形 228">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31" name="矩形 230">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a:extLst>
              <a:ext uri="{FF2B5EF4-FFF2-40B4-BE49-F238E27FC236}">
                <a16:creationId xmlns:a16="http://schemas.microsoft.com/office/drawing/2014/main" id="{2EF7FF38-547F-4842-883B-B8ED6547CE15}"/>
              </a:ext>
            </a:extLst>
          </p:cNvPr>
          <p:cNvCxnSpPr>
            <a:cxnSpLocks/>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a:extLst>
              <a:ext uri="{FF2B5EF4-FFF2-40B4-BE49-F238E27FC236}">
                <a16:creationId xmlns:a16="http://schemas.microsoft.com/office/drawing/2014/main" id="{2EF7FF38-547F-4842-883B-B8ED6547CE15}"/>
              </a:ext>
            </a:extLst>
          </p:cNvPr>
          <p:cNvCxnSpPr>
            <a:cxnSpLocks/>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a:extLst>
              <a:ext uri="{FF2B5EF4-FFF2-40B4-BE49-F238E27FC236}">
                <a16:creationId xmlns:a16="http://schemas.microsoft.com/office/drawing/2014/main" id="{1562766D-06B6-4E68-A522-842479D25B05}"/>
              </a:ext>
            </a:extLst>
          </p:cNvPr>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a:extLst>
              <a:ext uri="{FF2B5EF4-FFF2-40B4-BE49-F238E27FC236}">
                <a16:creationId xmlns:a16="http://schemas.microsoft.com/office/drawing/2014/main" id="{1562766D-06B6-4E68-A522-842479D25B05}"/>
              </a:ext>
            </a:extLst>
          </p:cNvPr>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a:extLst>
              <a:ext uri="{FF2B5EF4-FFF2-40B4-BE49-F238E27FC236}">
                <a16:creationId xmlns:a16="http://schemas.microsoft.com/office/drawing/2014/main" id="{B49379FC-0560-4124-BAB2-AC987AA270C4}"/>
              </a:ext>
            </a:extLst>
          </p:cNvPr>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a:extLst>
              <a:ext uri="{FF2B5EF4-FFF2-40B4-BE49-F238E27FC236}">
                <a16:creationId xmlns:a16="http://schemas.microsoft.com/office/drawing/2014/main" id="{CF5246AF-7F37-4B15-BE19-3F53A543C723}"/>
              </a:ext>
            </a:extLst>
          </p:cNvPr>
          <p:cNvSpPr/>
          <p:nvPr/>
        </p:nvSpPr>
        <p:spPr>
          <a:xfrm>
            <a:off x="660864" y="342130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B9B4DC4B-516F-4CAD-BA37-5C3F0A1092F4}"/>
              </a:ext>
            </a:extLst>
          </p:cNvPr>
          <p:cNvSpPr/>
          <p:nvPr/>
        </p:nvSpPr>
        <p:spPr>
          <a:xfrm>
            <a:off x="4114313" y="3428169"/>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46" name="矩形 245">
            <a:extLst>
              <a:ext uri="{FF2B5EF4-FFF2-40B4-BE49-F238E27FC236}">
                <a16:creationId xmlns:a16="http://schemas.microsoft.com/office/drawing/2014/main" id="{B9B4DC4B-516F-4CAD-BA37-5C3F0A1092F4}"/>
              </a:ext>
            </a:extLst>
          </p:cNvPr>
          <p:cNvSpPr/>
          <p:nvPr/>
        </p:nvSpPr>
        <p:spPr>
          <a:xfrm>
            <a:off x="4121543" y="3695717"/>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47" name="组合 246">
            <a:extLst>
              <a:ext uri="{FF2B5EF4-FFF2-40B4-BE49-F238E27FC236}">
                <a16:creationId xmlns:a16="http://schemas.microsoft.com/office/drawing/2014/main" id="{C93F85A8-96F3-452E-9BCC-000492316DCE}"/>
              </a:ext>
            </a:extLst>
          </p:cNvPr>
          <p:cNvGrpSpPr/>
          <p:nvPr/>
        </p:nvGrpSpPr>
        <p:grpSpPr>
          <a:xfrm>
            <a:off x="2450577" y="3396668"/>
            <a:ext cx="895565" cy="1370404"/>
            <a:chOff x="2153669" y="3581315"/>
            <a:chExt cx="981236" cy="1387999"/>
          </a:xfrm>
        </p:grpSpPr>
        <p:sp>
          <p:nvSpPr>
            <p:cNvPr id="248" name="矩形 24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9" name="矩形 24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52" name="直接连接符 251">
            <a:extLst>
              <a:ext uri="{FF2B5EF4-FFF2-40B4-BE49-F238E27FC236}">
                <a16:creationId xmlns:a16="http://schemas.microsoft.com/office/drawing/2014/main" id="{AFA0641A-9AF0-469B-9506-621DE6150E4C}"/>
              </a:ext>
            </a:extLst>
          </p:cNvPr>
          <p:cNvCxnSpPr>
            <a:cxnSpLocks/>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7" name="矩形 256">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0" name="矩形 259">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66" name="矩形 265">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4" name="矩形 27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7" name="矩形 276">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80" name="矩形 279">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1" name="矩形 280">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82" name="矩形 281">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85" name="矩形 284">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6" name="矩形 285">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89" name="矩形 288"/>
          <p:cNvSpPr/>
          <p:nvPr/>
        </p:nvSpPr>
        <p:spPr>
          <a:xfrm>
            <a:off x="1304903" y="3982266"/>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90" name="任意多边形: 形状 323">
            <a:extLst>
              <a:ext uri="{FF2B5EF4-FFF2-40B4-BE49-F238E27FC236}">
                <a16:creationId xmlns:a16="http://schemas.microsoft.com/office/drawing/2014/main" id="{3B04B997-499F-4890-B68B-471A8EBFDD67}"/>
              </a:ext>
            </a:extLst>
          </p:cNvPr>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CF41F216-AFB6-4A00-9021-A79FAADE4749}"/>
              </a:ext>
            </a:extLst>
          </p:cNvPr>
          <p:cNvSpPr/>
          <p:nvPr/>
        </p:nvSpPr>
        <p:spPr>
          <a:xfrm rot="16200000">
            <a:off x="7702130" y="3845648"/>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4" name="矩形 293">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95" name="流程图: 手动操作 294">
            <a:extLst>
              <a:ext uri="{FF2B5EF4-FFF2-40B4-BE49-F238E27FC236}">
                <a16:creationId xmlns:a16="http://schemas.microsoft.com/office/drawing/2014/main" id="{6C2FCBC5-1898-4C55-8A7D-7DB4F2A02A90}"/>
              </a:ext>
            </a:extLst>
          </p:cNvPr>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6" name="矩形 295">
            <a:extLst>
              <a:ext uri="{FF2B5EF4-FFF2-40B4-BE49-F238E27FC236}">
                <a16:creationId xmlns:a16="http://schemas.microsoft.com/office/drawing/2014/main" id="{DB6FEBF0-D3C1-4E44-A076-F8543F45AA45}"/>
              </a:ext>
            </a:extLst>
          </p:cNvPr>
          <p:cNvSpPr/>
          <p:nvPr/>
        </p:nvSpPr>
        <p:spPr>
          <a:xfrm>
            <a:off x="6965394" y="398043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2" name="矩形 301">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5" name="矩形 304">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6" name="矩形 325">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327" name="直接连接符 326">
            <a:extLst>
              <a:ext uri="{FF2B5EF4-FFF2-40B4-BE49-F238E27FC236}">
                <a16:creationId xmlns:a16="http://schemas.microsoft.com/office/drawing/2014/main" id="{1562766D-06B6-4E68-A522-842479D25B05}"/>
              </a:ext>
            </a:extLst>
          </p:cNvPr>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a:extLst>
              <a:ext uri="{FF2B5EF4-FFF2-40B4-BE49-F238E27FC236}">
                <a16:creationId xmlns:a16="http://schemas.microsoft.com/office/drawing/2014/main" id="{1562766D-06B6-4E68-A522-842479D25B05}"/>
              </a:ext>
            </a:extLst>
          </p:cNvPr>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a:extLst>
              <a:ext uri="{FF2B5EF4-FFF2-40B4-BE49-F238E27FC236}">
                <a16:creationId xmlns:a16="http://schemas.microsoft.com/office/drawing/2014/main" id="{B0156CC4-8C0B-4DDD-9694-A89CEB473D89}"/>
              </a:ext>
            </a:extLst>
          </p:cNvPr>
          <p:cNvGrpSpPr/>
          <p:nvPr/>
        </p:nvGrpSpPr>
        <p:grpSpPr>
          <a:xfrm>
            <a:off x="6476400" y="716673"/>
            <a:ext cx="5007233" cy="766364"/>
            <a:chOff x="1721420" y="5617211"/>
            <a:chExt cx="5754688" cy="760694"/>
          </a:xfrm>
        </p:grpSpPr>
        <p:sp>
          <p:nvSpPr>
            <p:cNvPr id="341" name="矩形 340">
              <a:extLst>
                <a:ext uri="{FF2B5EF4-FFF2-40B4-BE49-F238E27FC236}">
                  <a16:creationId xmlns:a16="http://schemas.microsoft.com/office/drawing/2014/main" id="{62A85E31-604E-4736-A243-6A6438B97ACB}"/>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42" name="矩形 24">
              <a:extLst>
                <a:ext uri="{FF2B5EF4-FFF2-40B4-BE49-F238E27FC236}">
                  <a16:creationId xmlns:a16="http://schemas.microsoft.com/office/drawing/2014/main" id="{94C8D705-525E-4290-AEE3-ADC32D08B17D}"/>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err="1">
                  <a:solidFill>
                    <a:sysClr val="window" lastClr="FFFFFF"/>
                  </a:solidFill>
                  <a:latin typeface="Calibri"/>
                  <a:ea typeface="宋体"/>
                </a:rPr>
                <a:t>R</a:t>
              </a:r>
              <a:r>
                <a:rPr lang="en-US" altLang="zh-CN" sz="1600" kern="0" baseline="-25000" dirty="0" err="1">
                  <a:solidFill>
                    <a:sysClr val="window" lastClr="FFFFFF"/>
                  </a:solidFill>
                  <a:latin typeface="Calibri"/>
                  <a:ea typeface="宋体"/>
                </a:rPr>
                <a:t>s</a:t>
              </a:r>
              <a:r>
                <a:rPr lang="en-US" altLang="zh-CN" sz="1600" kern="0" baseline="-25000" dirty="0">
                  <a:solidFill>
                    <a:sysClr val="window" lastClr="FFFFFF"/>
                  </a:solidFill>
                  <a:latin typeface="Calibri"/>
                  <a:ea typeface="宋体"/>
                </a:rPr>
                <a:t> </a:t>
              </a:r>
              <a:endParaRPr lang="zh-CN" altLang="en-US" sz="1600" kern="0" dirty="0">
                <a:solidFill>
                  <a:sysClr val="window" lastClr="FFFFFF"/>
                </a:solidFill>
                <a:latin typeface="Calibri"/>
                <a:ea typeface="宋体"/>
              </a:endParaRPr>
            </a:p>
          </p:txBody>
        </p:sp>
        <p:sp>
          <p:nvSpPr>
            <p:cNvPr id="343" name="矩形 25">
              <a:extLst>
                <a:ext uri="{FF2B5EF4-FFF2-40B4-BE49-F238E27FC236}">
                  <a16:creationId xmlns:a16="http://schemas.microsoft.com/office/drawing/2014/main" id="{FFE3C57B-1849-4863-A97C-B41F6B5B2B5A}"/>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err="1">
                  <a:solidFill>
                    <a:srgbClr val="0000FF"/>
                  </a:solidFill>
                  <a:latin typeface="Calibri"/>
                  <a:ea typeface="宋体"/>
                </a:rPr>
                <a:t>R</a:t>
              </a:r>
              <a:r>
                <a:rPr lang="en-US" altLang="zh-CN" sz="1600" kern="0" baseline="-25000" dirty="0" err="1">
                  <a:solidFill>
                    <a:srgbClr val="0000FF"/>
                  </a:solidFill>
                  <a:latin typeface="Calibri"/>
                  <a:ea typeface="宋体"/>
                </a:rPr>
                <a:t>t</a:t>
              </a:r>
              <a:r>
                <a:rPr lang="en-US" altLang="zh-CN" sz="1600" kern="0" dirty="0">
                  <a:solidFill>
                    <a:srgbClr val="0000FF"/>
                  </a:solidFill>
                  <a:latin typeface="Calibri"/>
                  <a:ea typeface="宋体"/>
                </a:rPr>
                <a:t> </a:t>
              </a:r>
              <a:endParaRPr lang="zh-CN" altLang="en-US" sz="1600" kern="0" baseline="-25000" dirty="0">
                <a:solidFill>
                  <a:srgbClr val="0000FF"/>
                </a:solidFill>
                <a:latin typeface="Calibri"/>
                <a:ea typeface="宋体"/>
              </a:endParaRPr>
            </a:p>
          </p:txBody>
        </p:sp>
        <p:sp>
          <p:nvSpPr>
            <p:cNvPr id="344" name="TextBox 10">
              <a:extLst>
                <a:ext uri="{FF2B5EF4-FFF2-40B4-BE49-F238E27FC236}">
                  <a16:creationId xmlns:a16="http://schemas.microsoft.com/office/drawing/2014/main" id="{93B92A6A-E24D-4D18-9ED1-5822A454AD50}"/>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45" name="矩形 26">
              <a:extLst>
                <a:ext uri="{FF2B5EF4-FFF2-40B4-BE49-F238E27FC236}">
                  <a16:creationId xmlns:a16="http://schemas.microsoft.com/office/drawing/2014/main" id="{93C7E1DB-9DF5-4DFA-9737-89D665A78E06}"/>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46" name="TextBox 12">
              <a:extLst>
                <a:ext uri="{FF2B5EF4-FFF2-40B4-BE49-F238E27FC236}">
                  <a16:creationId xmlns:a16="http://schemas.microsoft.com/office/drawing/2014/main" id="{0A8E12A7-3C4B-4707-9E60-74B78D8E9395}"/>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47" name="TextBox 13">
              <a:extLst>
                <a:ext uri="{FF2B5EF4-FFF2-40B4-BE49-F238E27FC236}">
                  <a16:creationId xmlns:a16="http://schemas.microsoft.com/office/drawing/2014/main" id="{45854305-07A3-4B87-8D7E-28C75069617A}"/>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48" name="TextBox 14">
              <a:extLst>
                <a:ext uri="{FF2B5EF4-FFF2-40B4-BE49-F238E27FC236}">
                  <a16:creationId xmlns:a16="http://schemas.microsoft.com/office/drawing/2014/main" id="{16C175BC-A0A6-4D6F-9D74-7F8B021B6960}"/>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409224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1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p>
        </p:txBody>
      </p:sp>
      <p:sp>
        <p:nvSpPr>
          <p:cNvPr id="4" name="流程图: 手动输入 146">
            <a:extLst>
              <a:ext uri="{FF2B5EF4-FFF2-40B4-BE49-F238E27FC236}">
                <a16:creationId xmlns:a16="http://schemas.microsoft.com/office/drawing/2014/main" id="{083F1803-E01C-499C-8DE9-4FDC2E176D6B}"/>
              </a:ext>
            </a:extLst>
          </p:cNvPr>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a:extLst>
              <a:ext uri="{FF2B5EF4-FFF2-40B4-BE49-F238E27FC236}">
                <a16:creationId xmlns:a16="http://schemas.microsoft.com/office/drawing/2014/main" id="{ED3A89F2-DBF5-4765-954D-9639849D2068}"/>
              </a:ext>
            </a:extLst>
          </p:cNvPr>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E36DE31D-6224-4A79-A586-E90E1B755F76}"/>
              </a:ext>
            </a:extLst>
          </p:cNvPr>
          <p:cNvCxnSpPr>
            <a:cxnSpLocks/>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a:extLst>
              <a:ext uri="{FF2B5EF4-FFF2-40B4-BE49-F238E27FC236}">
                <a16:creationId xmlns:a16="http://schemas.microsoft.com/office/drawing/2014/main" id="{1843CBDC-CFEC-4BD2-AD0B-815B0D453B1B}"/>
              </a:ext>
            </a:extLst>
          </p:cNvPr>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a:extLst>
              <a:ext uri="{FF2B5EF4-FFF2-40B4-BE49-F238E27FC236}">
                <a16:creationId xmlns:a16="http://schemas.microsoft.com/office/drawing/2014/main" id="{4B467A89-956C-4BAB-9032-2771C6ABAEC2}"/>
              </a:ext>
            </a:extLst>
          </p:cNvPr>
          <p:cNvSpPr/>
          <p:nvPr/>
        </p:nvSpPr>
        <p:spPr>
          <a:xfrm>
            <a:off x="4802711" y="1600188"/>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34A0C001-8C64-42B0-81B4-975CE8AEB916}"/>
              </a:ext>
            </a:extLst>
          </p:cNvPr>
          <p:cNvSpPr/>
          <p:nvPr/>
        </p:nvSpPr>
        <p:spPr>
          <a:xfrm>
            <a:off x="4802712" y="1809633"/>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8C7A746E-DE96-4DA5-9865-44268EFBE48E}"/>
              </a:ext>
            </a:extLst>
          </p:cNvPr>
          <p:cNvSpPr/>
          <p:nvPr/>
        </p:nvSpPr>
        <p:spPr>
          <a:xfrm>
            <a:off x="4802712" y="2019079"/>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1F5677AA-D17F-454E-9BE4-70FFC67826EF}"/>
              </a:ext>
            </a:extLst>
          </p:cNvPr>
          <p:cNvSpPr/>
          <p:nvPr/>
        </p:nvSpPr>
        <p:spPr>
          <a:xfrm>
            <a:off x="4802712" y="2228525"/>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76CC0552-8F36-4B88-8FF1-55AAFE537DAF}"/>
              </a:ext>
            </a:extLst>
          </p:cNvPr>
          <p:cNvSpPr/>
          <p:nvPr/>
        </p:nvSpPr>
        <p:spPr>
          <a:xfrm>
            <a:off x="4802712" y="2448884"/>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0F2AA4CC-57B4-4A83-8DF2-92A33E45455F}"/>
              </a:ext>
            </a:extLst>
          </p:cNvPr>
          <p:cNvSpPr/>
          <p:nvPr/>
        </p:nvSpPr>
        <p:spPr>
          <a:xfrm>
            <a:off x="4507855" y="3015520"/>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0910D6F0-702B-4B92-ADD2-18FEF564A12F}"/>
              </a:ext>
            </a:extLst>
          </p:cNvPr>
          <p:cNvSpPr/>
          <p:nvPr/>
        </p:nvSpPr>
        <p:spPr>
          <a:xfrm>
            <a:off x="4802712" y="2658329"/>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8DB41D0-CD4F-4BC2-818B-80294E597929}"/>
              </a:ext>
            </a:extLst>
          </p:cNvPr>
          <p:cNvSpPr/>
          <p:nvPr/>
        </p:nvSpPr>
        <p:spPr>
          <a:xfrm>
            <a:off x="8931100" y="2268428"/>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9EC13A88-E991-4549-A4E9-1AB624E29D45}"/>
              </a:ext>
            </a:extLst>
          </p:cNvPr>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0" name="直接连接符 39">
            <a:extLst>
              <a:ext uri="{FF2B5EF4-FFF2-40B4-BE49-F238E27FC236}">
                <a16:creationId xmlns:a16="http://schemas.microsoft.com/office/drawing/2014/main" id="{7089DE98-FC37-4C1F-9209-35555F31F6C6}"/>
              </a:ext>
            </a:extLst>
          </p:cNvPr>
          <p:cNvCxnSpPr>
            <a:cxnSpLocks/>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E3E86E4D-6506-4B6C-819B-7E93777F8C98}"/>
              </a:ext>
            </a:extLst>
          </p:cNvPr>
          <p:cNvSpPr/>
          <p:nvPr/>
        </p:nvSpPr>
        <p:spPr>
          <a:xfrm>
            <a:off x="1773399" y="396964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0F435E62-1B17-4BA9-998E-C68E27B7159C}"/>
              </a:ext>
            </a:extLst>
          </p:cNvPr>
          <p:cNvCxnSpPr>
            <a:cxnSpLocks/>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FA0641A-9AF0-469B-9506-621DE6150E4C}"/>
              </a:ext>
            </a:extLst>
          </p:cNvPr>
          <p:cNvCxnSpPr>
            <a:cxnSpLocks/>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46DDA379-1226-4826-8B6B-FF530A6E4CF8}"/>
              </a:ext>
            </a:extLst>
          </p:cNvPr>
          <p:cNvSpPr/>
          <p:nvPr/>
        </p:nvSpPr>
        <p:spPr>
          <a:xfrm>
            <a:off x="1809300" y="3171390"/>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45" name="组合 44">
            <a:extLst>
              <a:ext uri="{FF2B5EF4-FFF2-40B4-BE49-F238E27FC236}">
                <a16:creationId xmlns:a16="http://schemas.microsoft.com/office/drawing/2014/main" id="{C93F85A8-96F3-452E-9BCC-000492316DCE}"/>
              </a:ext>
            </a:extLst>
          </p:cNvPr>
          <p:cNvGrpSpPr/>
          <p:nvPr/>
        </p:nvGrpSpPr>
        <p:grpSpPr>
          <a:xfrm>
            <a:off x="2450577" y="3401153"/>
            <a:ext cx="895565" cy="1370404"/>
            <a:chOff x="2153669" y="3581315"/>
            <a:chExt cx="981236" cy="1387999"/>
          </a:xfrm>
        </p:grpSpPr>
        <p:sp>
          <p:nvSpPr>
            <p:cNvPr id="46" name="矩形 45">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 name="矩形 46">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50" name="矩形 49">
            <a:extLst>
              <a:ext uri="{FF2B5EF4-FFF2-40B4-BE49-F238E27FC236}">
                <a16:creationId xmlns:a16="http://schemas.microsoft.com/office/drawing/2014/main" id="{857128C0-652A-4E30-91F0-107AF02ABF89}"/>
              </a:ext>
            </a:extLst>
          </p:cNvPr>
          <p:cNvSpPr/>
          <p:nvPr/>
        </p:nvSpPr>
        <p:spPr>
          <a:xfrm>
            <a:off x="3257818" y="3462587"/>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1" name="矩形 50">
            <a:extLst>
              <a:ext uri="{FF2B5EF4-FFF2-40B4-BE49-F238E27FC236}">
                <a16:creationId xmlns:a16="http://schemas.microsoft.com/office/drawing/2014/main" id="{2E0BAF77-EE4C-4CC4-992D-1B29386BB56A}"/>
              </a:ext>
            </a:extLst>
          </p:cNvPr>
          <p:cNvSpPr/>
          <p:nvPr/>
        </p:nvSpPr>
        <p:spPr>
          <a:xfrm>
            <a:off x="1962038" y="5410015"/>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52" name="直接连接符 51">
            <a:extLst>
              <a:ext uri="{FF2B5EF4-FFF2-40B4-BE49-F238E27FC236}">
                <a16:creationId xmlns:a16="http://schemas.microsoft.com/office/drawing/2014/main" id="{3D92635F-1C2D-4162-9A13-170EB37639E1}"/>
              </a:ext>
            </a:extLst>
          </p:cNvPr>
          <p:cNvCxnSpPr>
            <a:cxnSpLocks/>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a:extLst>
              <a:ext uri="{FF2B5EF4-FFF2-40B4-BE49-F238E27FC236}">
                <a16:creationId xmlns:a16="http://schemas.microsoft.com/office/drawing/2014/main" id="{4FD8867C-45CB-4B42-AAD1-E6810A21F51C}"/>
              </a:ext>
            </a:extLst>
          </p:cNvPr>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CF5246AF-7F37-4B15-BE19-3F53A543C723}"/>
              </a:ext>
            </a:extLst>
          </p:cNvPr>
          <p:cNvSpPr/>
          <p:nvPr/>
        </p:nvSpPr>
        <p:spPr>
          <a:xfrm>
            <a:off x="3065578" y="506668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4B8CC304-517A-4F0A-885D-1B767FFA2CE7}"/>
              </a:ext>
            </a:extLst>
          </p:cNvPr>
          <p:cNvSpPr/>
          <p:nvPr/>
        </p:nvSpPr>
        <p:spPr>
          <a:xfrm>
            <a:off x="3771316" y="2688140"/>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6ADE1577-D099-48C5-A765-0576FAF32FDA}"/>
              </a:ext>
            </a:extLst>
          </p:cNvPr>
          <p:cNvSpPr/>
          <p:nvPr/>
        </p:nvSpPr>
        <p:spPr>
          <a:xfrm>
            <a:off x="3786171" y="375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E7EABD73-17EC-4DE6-9461-54B9F3D31B84}"/>
              </a:ext>
            </a:extLst>
          </p:cNvPr>
          <p:cNvSpPr/>
          <p:nvPr/>
        </p:nvSpPr>
        <p:spPr>
          <a:xfrm>
            <a:off x="3787905" y="350257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600B14C-13AA-43E5-91D1-E1A7CF7504B4}"/>
              </a:ext>
            </a:extLst>
          </p:cNvPr>
          <p:cNvSpPr/>
          <p:nvPr/>
        </p:nvSpPr>
        <p:spPr>
          <a:xfrm>
            <a:off x="4987988" y="5461635"/>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2D4376B0-1190-45C0-A8F0-85641E224139}"/>
              </a:ext>
            </a:extLst>
          </p:cNvPr>
          <p:cNvSpPr/>
          <p:nvPr/>
        </p:nvSpPr>
        <p:spPr>
          <a:xfrm>
            <a:off x="6046701" y="5553839"/>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06D13955-8991-4AB9-8AE6-E6D52BF4E822}"/>
              </a:ext>
            </a:extLst>
          </p:cNvPr>
          <p:cNvSpPr>
            <a:spLocks/>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35F5988D-9868-4683-92E1-7DD10CC02284}"/>
              </a:ext>
            </a:extLst>
          </p:cNvPr>
          <p:cNvSpPr/>
          <p:nvPr/>
        </p:nvSpPr>
        <p:spPr>
          <a:xfrm>
            <a:off x="4823256" y="3570945"/>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32DF3147-11BF-4F5C-8978-CAF054A4CCDD}"/>
              </a:ext>
            </a:extLst>
          </p:cNvPr>
          <p:cNvSpPr/>
          <p:nvPr/>
        </p:nvSpPr>
        <p:spPr>
          <a:xfrm>
            <a:off x="4824328" y="387515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BD38C2BD-176A-44EC-BE75-198DF8F2BDE6}"/>
              </a:ext>
            </a:extLst>
          </p:cNvPr>
          <p:cNvSpPr/>
          <p:nvPr/>
        </p:nvSpPr>
        <p:spPr>
          <a:xfrm>
            <a:off x="4818000" y="4205081"/>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6EC311AC-23AA-44AC-815A-8889216F2B8B}"/>
              </a:ext>
            </a:extLst>
          </p:cNvPr>
          <p:cNvSpPr/>
          <p:nvPr/>
        </p:nvSpPr>
        <p:spPr>
          <a:xfrm>
            <a:off x="4823256" y="4541354"/>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CAC34120-E9F4-49D1-AD8A-A3BD3D3C8D26}"/>
              </a:ext>
            </a:extLst>
          </p:cNvPr>
          <p:cNvSpPr/>
          <p:nvPr/>
        </p:nvSpPr>
        <p:spPr>
          <a:xfrm>
            <a:off x="5316892" y="3325515"/>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45926BBC-26ED-4FD0-B8B6-D5969ED71709}"/>
              </a:ext>
            </a:extLst>
          </p:cNvPr>
          <p:cNvSpPr/>
          <p:nvPr/>
        </p:nvSpPr>
        <p:spPr>
          <a:xfrm>
            <a:off x="5178608" y="4308030"/>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7" name="矩形 66">
            <a:extLst>
              <a:ext uri="{FF2B5EF4-FFF2-40B4-BE49-F238E27FC236}">
                <a16:creationId xmlns:a16="http://schemas.microsoft.com/office/drawing/2014/main" id="{4C593A01-858B-4B68-AF47-71D6F26A6E5F}"/>
              </a:ext>
            </a:extLst>
          </p:cNvPr>
          <p:cNvSpPr/>
          <p:nvPr/>
        </p:nvSpPr>
        <p:spPr>
          <a:xfrm>
            <a:off x="5866794" y="3580682"/>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8" name="矩形 67">
            <a:extLst>
              <a:ext uri="{FF2B5EF4-FFF2-40B4-BE49-F238E27FC236}">
                <a16:creationId xmlns:a16="http://schemas.microsoft.com/office/drawing/2014/main" id="{073FB5D5-5546-4A1A-B00C-0B340A318ADD}"/>
              </a:ext>
            </a:extLst>
          </p:cNvPr>
          <p:cNvSpPr/>
          <p:nvPr/>
        </p:nvSpPr>
        <p:spPr>
          <a:xfrm>
            <a:off x="5859075" y="3978388"/>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1" name="矩形 70">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a:extLst>
              <a:ext uri="{FF2B5EF4-FFF2-40B4-BE49-F238E27FC236}">
                <a16:creationId xmlns:a16="http://schemas.microsoft.com/office/drawing/2014/main" id="{6C2FCBC5-1898-4C55-8A7D-7DB4F2A02A90}"/>
              </a:ext>
            </a:extLst>
          </p:cNvPr>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矩形 72">
            <a:extLst>
              <a:ext uri="{FF2B5EF4-FFF2-40B4-BE49-F238E27FC236}">
                <a16:creationId xmlns:a16="http://schemas.microsoft.com/office/drawing/2014/main" id="{DB6FEBF0-D3C1-4E44-A076-F8543F45AA45}"/>
              </a:ext>
            </a:extLst>
          </p:cNvPr>
          <p:cNvSpPr/>
          <p:nvPr/>
        </p:nvSpPr>
        <p:spPr>
          <a:xfrm>
            <a:off x="1354929" y="3446882"/>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B6FEBF0-D3C1-4E44-A076-F8543F45AA45}"/>
              </a:ext>
            </a:extLst>
          </p:cNvPr>
          <p:cNvSpPr/>
          <p:nvPr/>
        </p:nvSpPr>
        <p:spPr>
          <a:xfrm>
            <a:off x="10686765" y="3624711"/>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5" name="直接连接符 74">
            <a:extLst>
              <a:ext uri="{FF2B5EF4-FFF2-40B4-BE49-F238E27FC236}">
                <a16:creationId xmlns:a16="http://schemas.microsoft.com/office/drawing/2014/main" id="{1562766D-06B6-4E68-A522-842479D25B05}"/>
              </a:ext>
            </a:extLst>
          </p:cNvPr>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9F5C077-6E48-40BF-9EAD-AB04B11E759A}"/>
              </a:ext>
            </a:extLst>
          </p:cNvPr>
          <p:cNvCxnSpPr>
            <a:cxnSpLocks/>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E2B02A3-1EF5-494A-B123-C8EFBFD1D59A}"/>
              </a:ext>
            </a:extLst>
          </p:cNvPr>
          <p:cNvGrpSpPr/>
          <p:nvPr/>
        </p:nvGrpSpPr>
        <p:grpSpPr>
          <a:xfrm>
            <a:off x="7003106" y="5283899"/>
            <a:ext cx="461986" cy="523995"/>
            <a:chOff x="7239187" y="4876233"/>
            <a:chExt cx="506180" cy="574121"/>
          </a:xfrm>
        </p:grpSpPr>
        <p:sp>
          <p:nvSpPr>
            <p:cNvPr id="78" name="平行四边形 7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9" name="矩形 7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80" name="矩形 79">
            <a:extLst>
              <a:ext uri="{FF2B5EF4-FFF2-40B4-BE49-F238E27FC236}">
                <a16:creationId xmlns:a16="http://schemas.microsoft.com/office/drawing/2014/main" id="{CE5AD69C-70F6-4268-9A7F-B34FAA43B86E}"/>
              </a:ext>
            </a:extLst>
          </p:cNvPr>
          <p:cNvSpPr/>
          <p:nvPr/>
        </p:nvSpPr>
        <p:spPr>
          <a:xfrm>
            <a:off x="7972569" y="5645921"/>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124BF171-B642-4C46-8695-751F051F5AEA}"/>
              </a:ext>
            </a:extLst>
          </p:cNvPr>
          <p:cNvSpPr/>
          <p:nvPr/>
        </p:nvSpPr>
        <p:spPr>
          <a:xfrm>
            <a:off x="8154117" y="5424194"/>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82" name="直接连接符 81">
            <a:extLst>
              <a:ext uri="{FF2B5EF4-FFF2-40B4-BE49-F238E27FC236}">
                <a16:creationId xmlns:a16="http://schemas.microsoft.com/office/drawing/2014/main" id="{54A70878-C0AF-46C4-ADAB-63FF9A5AE702}"/>
              </a:ext>
            </a:extLst>
          </p:cNvPr>
          <p:cNvCxnSpPr>
            <a:cxnSpLocks/>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8C4A7878-3EB6-4E68-83D1-828EE5148B79}"/>
              </a:ext>
            </a:extLst>
          </p:cNvPr>
          <p:cNvSpPr/>
          <p:nvPr/>
        </p:nvSpPr>
        <p:spPr>
          <a:xfrm>
            <a:off x="7184428" y="3934174"/>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4" name="矩形 83">
            <a:extLst>
              <a:ext uri="{FF2B5EF4-FFF2-40B4-BE49-F238E27FC236}">
                <a16:creationId xmlns:a16="http://schemas.microsoft.com/office/drawing/2014/main" id="{67CEB788-15D4-4ECC-8713-81027F2BB7C0}"/>
              </a:ext>
            </a:extLst>
          </p:cNvPr>
          <p:cNvSpPr/>
          <p:nvPr/>
        </p:nvSpPr>
        <p:spPr>
          <a:xfrm>
            <a:off x="7181088" y="3491949"/>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D2D74409-68D2-4244-B78F-9E2FFF53EC15}"/>
              </a:ext>
            </a:extLst>
          </p:cNvPr>
          <p:cNvSpPr/>
          <p:nvPr/>
        </p:nvSpPr>
        <p:spPr>
          <a:xfrm>
            <a:off x="8027887" y="3479802"/>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00E3412D-D0A6-4535-BA79-0322A384456A}"/>
              </a:ext>
            </a:extLst>
          </p:cNvPr>
          <p:cNvSpPr/>
          <p:nvPr/>
        </p:nvSpPr>
        <p:spPr>
          <a:xfrm>
            <a:off x="8075634" y="3732317"/>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D31E64C1-9E68-43BA-B0A7-071878060BF4}"/>
              </a:ext>
            </a:extLst>
          </p:cNvPr>
          <p:cNvSpPr/>
          <p:nvPr/>
        </p:nvSpPr>
        <p:spPr>
          <a:xfrm>
            <a:off x="8058214" y="4299199"/>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88" name="直接连接符 87">
            <a:extLst>
              <a:ext uri="{FF2B5EF4-FFF2-40B4-BE49-F238E27FC236}">
                <a16:creationId xmlns:a16="http://schemas.microsoft.com/office/drawing/2014/main" id="{39594D74-9156-42D5-BE79-B03E01A52C51}"/>
              </a:ext>
            </a:extLst>
          </p:cNvPr>
          <p:cNvCxnSpPr>
            <a:cxnSpLocks/>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19EE8828-45B8-4391-A6ED-E383B6E5A369}"/>
              </a:ext>
            </a:extLst>
          </p:cNvPr>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91EBB0BF-A1AD-4483-B27E-7F6874560B67}"/>
              </a:ext>
            </a:extLst>
          </p:cNvPr>
          <p:cNvGrpSpPr/>
          <p:nvPr/>
        </p:nvGrpSpPr>
        <p:grpSpPr>
          <a:xfrm>
            <a:off x="9188340" y="3428217"/>
            <a:ext cx="869365" cy="1361582"/>
            <a:chOff x="2106940" y="3477998"/>
            <a:chExt cx="952529" cy="1491834"/>
          </a:xfrm>
        </p:grpSpPr>
        <p:sp>
          <p:nvSpPr>
            <p:cNvPr id="91" name="矩形 9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2" name="矩形 9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3" name="矩形 9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4" name="矩形 9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6" name="矩形 9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7" name="矩形 96">
            <a:extLst>
              <a:ext uri="{FF2B5EF4-FFF2-40B4-BE49-F238E27FC236}">
                <a16:creationId xmlns:a16="http://schemas.microsoft.com/office/drawing/2014/main" id="{9210B47C-AC7B-4D2E-A9EB-31EDB0D01421}"/>
              </a:ext>
            </a:extLst>
          </p:cNvPr>
          <p:cNvSpPr/>
          <p:nvPr/>
        </p:nvSpPr>
        <p:spPr>
          <a:xfrm>
            <a:off x="9940770" y="3741591"/>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1E4AA697-BE3F-45BD-83CA-239EA0FD2888}"/>
              </a:ext>
            </a:extLst>
          </p:cNvPr>
          <p:cNvSpPr/>
          <p:nvPr/>
        </p:nvSpPr>
        <p:spPr>
          <a:xfrm>
            <a:off x="9961634" y="6241024"/>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D3A2499C-02EC-4853-B80E-364C09F71C0F}"/>
              </a:ext>
            </a:extLst>
          </p:cNvPr>
          <p:cNvSpPr/>
          <p:nvPr/>
        </p:nvSpPr>
        <p:spPr>
          <a:xfrm>
            <a:off x="2797871" y="5151536"/>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0" name="矩形 99">
            <a:extLst>
              <a:ext uri="{FF2B5EF4-FFF2-40B4-BE49-F238E27FC236}">
                <a16:creationId xmlns:a16="http://schemas.microsoft.com/office/drawing/2014/main" id="{D3A2499C-02EC-4853-B80E-364C09F71C0F}"/>
              </a:ext>
            </a:extLst>
          </p:cNvPr>
          <p:cNvSpPr/>
          <p:nvPr/>
        </p:nvSpPr>
        <p:spPr>
          <a:xfrm>
            <a:off x="7917148" y="5545896"/>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101" name="矩形 100">
            <a:extLst>
              <a:ext uri="{FF2B5EF4-FFF2-40B4-BE49-F238E27FC236}">
                <a16:creationId xmlns:a16="http://schemas.microsoft.com/office/drawing/2014/main" id="{124BF171-B642-4C46-8695-751F051F5AEA}"/>
              </a:ext>
            </a:extLst>
          </p:cNvPr>
          <p:cNvSpPr/>
          <p:nvPr/>
        </p:nvSpPr>
        <p:spPr>
          <a:xfrm>
            <a:off x="884901" y="6300194"/>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2" name="直接连接符 101">
            <a:extLst>
              <a:ext uri="{FF2B5EF4-FFF2-40B4-BE49-F238E27FC236}">
                <a16:creationId xmlns:a16="http://schemas.microsoft.com/office/drawing/2014/main" id="{2EF7FF38-547F-4842-883B-B8ED6547CE15}"/>
              </a:ext>
            </a:extLst>
          </p:cNvPr>
          <p:cNvCxnSpPr>
            <a:cxnSpLocks/>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a:extLst>
              <a:ext uri="{FF2B5EF4-FFF2-40B4-BE49-F238E27FC236}">
                <a16:creationId xmlns:a16="http://schemas.microsoft.com/office/drawing/2014/main" id="{1843CBDC-CFEC-4BD2-AD0B-815B0D453B1B}"/>
              </a:ext>
            </a:extLst>
          </p:cNvPr>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4" name="直接连接符 103">
            <a:extLst>
              <a:ext uri="{FF2B5EF4-FFF2-40B4-BE49-F238E27FC236}">
                <a16:creationId xmlns:a16="http://schemas.microsoft.com/office/drawing/2014/main" id="{2EF7FF38-547F-4842-883B-B8ED6547CE15}"/>
              </a:ext>
            </a:extLst>
          </p:cNvPr>
          <p:cNvCxnSpPr>
            <a:cxnSpLocks/>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a:extLst>
              <a:ext uri="{FF2B5EF4-FFF2-40B4-BE49-F238E27FC236}">
                <a16:creationId xmlns:a16="http://schemas.microsoft.com/office/drawing/2014/main" id="{E7EABD73-17EC-4DE6-9461-54B9F3D31B84}"/>
              </a:ext>
            </a:extLst>
          </p:cNvPr>
          <p:cNvSpPr/>
          <p:nvPr/>
        </p:nvSpPr>
        <p:spPr>
          <a:xfrm>
            <a:off x="3777869" y="244793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a:extLst>
              <a:ext uri="{FF2B5EF4-FFF2-40B4-BE49-F238E27FC236}">
                <a16:creationId xmlns:a16="http://schemas.microsoft.com/office/drawing/2014/main" id="{2EF7FF38-547F-4842-883B-B8ED6547CE15}"/>
              </a:ext>
            </a:extLst>
          </p:cNvPr>
          <p:cNvCxnSpPr>
            <a:cxnSpLocks/>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a:extLst>
              <a:ext uri="{FF2B5EF4-FFF2-40B4-BE49-F238E27FC236}">
                <a16:creationId xmlns:a16="http://schemas.microsoft.com/office/drawing/2014/main" id="{2EF7FF38-547F-4842-883B-B8ED6547CE15}"/>
              </a:ext>
            </a:extLst>
          </p:cNvPr>
          <p:cNvCxnSpPr>
            <a:cxnSpLocks/>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2EF7FF38-547F-4842-883B-B8ED6547CE15}"/>
              </a:ext>
            </a:extLst>
          </p:cNvPr>
          <p:cNvCxnSpPr>
            <a:cxnSpLocks/>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B9F5C077-6E48-40BF-9EAD-AB04B11E759A}"/>
              </a:ext>
            </a:extLst>
          </p:cNvPr>
          <p:cNvCxnSpPr>
            <a:cxnSpLocks/>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2EF7FF38-547F-4842-883B-B8ED6547CE15}"/>
              </a:ext>
            </a:extLst>
          </p:cNvPr>
          <p:cNvCxnSpPr>
            <a:cxnSpLocks/>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a:extLst>
              <a:ext uri="{FF2B5EF4-FFF2-40B4-BE49-F238E27FC236}">
                <a16:creationId xmlns:a16="http://schemas.microsoft.com/office/drawing/2014/main" id="{1562766D-06B6-4E68-A522-842479D25B05}"/>
              </a:ext>
            </a:extLst>
          </p:cNvPr>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a:extLst>
              <a:ext uri="{FF2B5EF4-FFF2-40B4-BE49-F238E27FC236}">
                <a16:creationId xmlns:a16="http://schemas.microsoft.com/office/drawing/2014/main" id="{1562766D-06B6-4E68-A522-842479D25B05}"/>
              </a:ext>
            </a:extLst>
          </p:cNvPr>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a:extLst>
              <a:ext uri="{FF2B5EF4-FFF2-40B4-BE49-F238E27FC236}">
                <a16:creationId xmlns:a16="http://schemas.microsoft.com/office/drawing/2014/main" id="{B49379FC-0560-4124-BAB2-AC987AA270C4}"/>
              </a:ext>
            </a:extLst>
          </p:cNvPr>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a:extLst>
              <a:ext uri="{FF2B5EF4-FFF2-40B4-BE49-F238E27FC236}">
                <a16:creationId xmlns:a16="http://schemas.microsoft.com/office/drawing/2014/main" id="{CF5246AF-7F37-4B15-BE19-3F53A543C723}"/>
              </a:ext>
            </a:extLst>
          </p:cNvPr>
          <p:cNvSpPr/>
          <p:nvPr/>
        </p:nvSpPr>
        <p:spPr>
          <a:xfrm>
            <a:off x="660864" y="342578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1" name="矩形 150">
            <a:extLst>
              <a:ext uri="{FF2B5EF4-FFF2-40B4-BE49-F238E27FC236}">
                <a16:creationId xmlns:a16="http://schemas.microsoft.com/office/drawing/2014/main" id="{B9B4DC4B-516F-4CAD-BA37-5C3F0A1092F4}"/>
              </a:ext>
            </a:extLst>
          </p:cNvPr>
          <p:cNvSpPr/>
          <p:nvPr/>
        </p:nvSpPr>
        <p:spPr>
          <a:xfrm>
            <a:off x="4114313" y="3432654"/>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2" name="矩形 151">
            <a:extLst>
              <a:ext uri="{FF2B5EF4-FFF2-40B4-BE49-F238E27FC236}">
                <a16:creationId xmlns:a16="http://schemas.microsoft.com/office/drawing/2014/main" id="{B9B4DC4B-516F-4CAD-BA37-5C3F0A1092F4}"/>
              </a:ext>
            </a:extLst>
          </p:cNvPr>
          <p:cNvSpPr/>
          <p:nvPr/>
        </p:nvSpPr>
        <p:spPr>
          <a:xfrm>
            <a:off x="4121543" y="3700202"/>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093" y="4194758"/>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a:extLst>
              <a:ext uri="{FF2B5EF4-FFF2-40B4-BE49-F238E27FC236}">
                <a16:creationId xmlns:a16="http://schemas.microsoft.com/office/drawing/2014/main" id="{34A0C001-8C64-42B0-81B4-975CE8AEB916}"/>
              </a:ext>
            </a:extLst>
          </p:cNvPr>
          <p:cNvSpPr/>
          <p:nvPr/>
        </p:nvSpPr>
        <p:spPr>
          <a:xfrm>
            <a:off x="4802712" y="1809633"/>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FF0000"/>
                  </a:solidFill>
                  <a:latin typeface="Times New Roman" panose="02020603050405020304" pitchFamily="18" charset="0"/>
                  <a:cs typeface="Times New Roman" panose="02020603050405020304" pitchFamily="18" charset="0"/>
                </a:rPr>
                <a:t>AluOP</a:t>
              </a:r>
              <a:endParaRPr lang="zh-CN" altLang="en-US" sz="1327"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a:extLst>
              <a:ext uri="{FF2B5EF4-FFF2-40B4-BE49-F238E27FC236}">
                <a16:creationId xmlns:a16="http://schemas.microsoft.com/office/drawing/2014/main" id="{68DB41D0-CD4F-4BC2-818B-80294E597929}"/>
              </a:ext>
            </a:extLst>
          </p:cNvPr>
          <p:cNvSpPr/>
          <p:nvPr/>
        </p:nvSpPr>
        <p:spPr>
          <a:xfrm>
            <a:off x="8931100" y="2268428"/>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a:extLst>
              <a:ext uri="{FF2B5EF4-FFF2-40B4-BE49-F238E27FC236}">
                <a16:creationId xmlns:a16="http://schemas.microsoft.com/office/drawing/2014/main" id="{7089DE98-FC37-4C1F-9209-35555F31F6C6}"/>
              </a:ext>
            </a:extLst>
          </p:cNvPr>
          <p:cNvCxnSpPr>
            <a:cxnSpLocks/>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a:extLst>
              <a:ext uri="{FF2B5EF4-FFF2-40B4-BE49-F238E27FC236}">
                <a16:creationId xmlns:a16="http://schemas.microsoft.com/office/drawing/2014/main" id="{E3E86E4D-6506-4B6C-819B-7E93777F8C98}"/>
              </a:ext>
            </a:extLst>
          </p:cNvPr>
          <p:cNvSpPr/>
          <p:nvPr/>
        </p:nvSpPr>
        <p:spPr>
          <a:xfrm>
            <a:off x="1773399" y="396964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a:extLst>
              <a:ext uri="{FF2B5EF4-FFF2-40B4-BE49-F238E27FC236}">
                <a16:creationId xmlns:a16="http://schemas.microsoft.com/office/drawing/2014/main" id="{0F435E62-1B17-4BA9-998E-C68E27B7159C}"/>
              </a:ext>
            </a:extLst>
          </p:cNvPr>
          <p:cNvCxnSpPr>
            <a:cxnSpLocks/>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id="{46DDA379-1226-4826-8B6B-FF530A6E4CF8}"/>
              </a:ext>
            </a:extLst>
          </p:cNvPr>
          <p:cNvSpPr/>
          <p:nvPr/>
        </p:nvSpPr>
        <p:spPr>
          <a:xfrm>
            <a:off x="1809300" y="3171390"/>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70" name="矩形 169">
            <a:extLst>
              <a:ext uri="{FF2B5EF4-FFF2-40B4-BE49-F238E27FC236}">
                <a16:creationId xmlns:a16="http://schemas.microsoft.com/office/drawing/2014/main" id="{857128C0-652A-4E30-91F0-107AF02ABF89}"/>
              </a:ext>
            </a:extLst>
          </p:cNvPr>
          <p:cNvSpPr/>
          <p:nvPr/>
        </p:nvSpPr>
        <p:spPr>
          <a:xfrm>
            <a:off x="3257818" y="3462587"/>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1" name="矩形 170">
            <a:extLst>
              <a:ext uri="{FF2B5EF4-FFF2-40B4-BE49-F238E27FC236}">
                <a16:creationId xmlns:a16="http://schemas.microsoft.com/office/drawing/2014/main" id="{2E0BAF77-EE4C-4CC4-992D-1B29386BB56A}"/>
              </a:ext>
            </a:extLst>
          </p:cNvPr>
          <p:cNvSpPr/>
          <p:nvPr/>
        </p:nvSpPr>
        <p:spPr>
          <a:xfrm>
            <a:off x="1962038" y="5410015"/>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sp>
        <p:nvSpPr>
          <p:cNvPr id="172" name="矩形 171">
            <a:extLst>
              <a:ext uri="{FF2B5EF4-FFF2-40B4-BE49-F238E27FC236}">
                <a16:creationId xmlns:a16="http://schemas.microsoft.com/office/drawing/2014/main" id="{CF5246AF-7F37-4B15-BE19-3F53A543C723}"/>
              </a:ext>
            </a:extLst>
          </p:cNvPr>
          <p:cNvSpPr/>
          <p:nvPr/>
        </p:nvSpPr>
        <p:spPr>
          <a:xfrm>
            <a:off x="3065578" y="5066683"/>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73" name="矩形 172">
            <a:extLst>
              <a:ext uri="{FF2B5EF4-FFF2-40B4-BE49-F238E27FC236}">
                <a16:creationId xmlns:a16="http://schemas.microsoft.com/office/drawing/2014/main" id="{4B8CC304-517A-4F0A-885D-1B767FFA2CE7}"/>
              </a:ext>
            </a:extLst>
          </p:cNvPr>
          <p:cNvSpPr/>
          <p:nvPr/>
        </p:nvSpPr>
        <p:spPr>
          <a:xfrm>
            <a:off x="3771316" y="2688140"/>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6ADE1577-D099-48C5-A765-0576FAF32FDA}"/>
              </a:ext>
            </a:extLst>
          </p:cNvPr>
          <p:cNvSpPr/>
          <p:nvPr/>
        </p:nvSpPr>
        <p:spPr>
          <a:xfrm>
            <a:off x="3786171" y="375620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E7EABD73-17EC-4DE6-9461-54B9F3D31B84}"/>
              </a:ext>
            </a:extLst>
          </p:cNvPr>
          <p:cNvSpPr/>
          <p:nvPr/>
        </p:nvSpPr>
        <p:spPr>
          <a:xfrm>
            <a:off x="3787905" y="350257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2D8564FE-64CF-469A-8B28-1E018EFC2C23}"/>
              </a:ext>
            </a:extLst>
          </p:cNvPr>
          <p:cNvSpPr/>
          <p:nvPr/>
        </p:nvSpPr>
        <p:spPr>
          <a:xfrm>
            <a:off x="3771135" y="42472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4BE19091-5D99-41B6-A7EA-D8533F28A0B2}"/>
              </a:ext>
            </a:extLst>
          </p:cNvPr>
          <p:cNvSpPr/>
          <p:nvPr/>
        </p:nvSpPr>
        <p:spPr>
          <a:xfrm>
            <a:off x="3771188" y="5423806"/>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2600B14C-13AA-43E5-91D1-E1A7CF7504B4}"/>
              </a:ext>
            </a:extLst>
          </p:cNvPr>
          <p:cNvSpPr/>
          <p:nvPr/>
        </p:nvSpPr>
        <p:spPr>
          <a:xfrm>
            <a:off x="4987988" y="5461635"/>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2D4376B0-1190-45C0-A8F0-85641E224139}"/>
              </a:ext>
            </a:extLst>
          </p:cNvPr>
          <p:cNvSpPr/>
          <p:nvPr/>
        </p:nvSpPr>
        <p:spPr>
          <a:xfrm>
            <a:off x="6046701" y="5553839"/>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1562766D-06B6-4E68-A522-842479D25B05}"/>
              </a:ext>
            </a:extLst>
          </p:cNvPr>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CE5AD69C-70F6-4268-9A7F-B34FAA43B86E}"/>
              </a:ext>
            </a:extLst>
          </p:cNvPr>
          <p:cNvSpPr/>
          <p:nvPr/>
        </p:nvSpPr>
        <p:spPr>
          <a:xfrm>
            <a:off x="7972569" y="5645921"/>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124BF171-B642-4C46-8695-751F051F5AEA}"/>
              </a:ext>
            </a:extLst>
          </p:cNvPr>
          <p:cNvSpPr/>
          <p:nvPr/>
        </p:nvSpPr>
        <p:spPr>
          <a:xfrm>
            <a:off x="8154117" y="5424194"/>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83" name="直接连接符 182">
            <a:extLst>
              <a:ext uri="{FF2B5EF4-FFF2-40B4-BE49-F238E27FC236}">
                <a16:creationId xmlns:a16="http://schemas.microsoft.com/office/drawing/2014/main" id="{54A70878-C0AF-46C4-ADAB-63FF9A5AE702}"/>
              </a:ext>
            </a:extLst>
          </p:cNvPr>
          <p:cNvCxnSpPr>
            <a:cxnSpLocks/>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a:extLst>
              <a:ext uri="{FF2B5EF4-FFF2-40B4-BE49-F238E27FC236}">
                <a16:creationId xmlns:a16="http://schemas.microsoft.com/office/drawing/2014/main" id="{67CEB788-15D4-4ECC-8713-81027F2BB7C0}"/>
              </a:ext>
            </a:extLst>
          </p:cNvPr>
          <p:cNvSpPr/>
          <p:nvPr/>
        </p:nvSpPr>
        <p:spPr>
          <a:xfrm>
            <a:off x="7181088" y="3491949"/>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D2D74409-68D2-4244-B78F-9E2FFF53EC15}"/>
              </a:ext>
            </a:extLst>
          </p:cNvPr>
          <p:cNvSpPr/>
          <p:nvPr/>
        </p:nvSpPr>
        <p:spPr>
          <a:xfrm>
            <a:off x="8027887" y="3479802"/>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00E3412D-D0A6-4535-BA79-0322A384456A}"/>
              </a:ext>
            </a:extLst>
          </p:cNvPr>
          <p:cNvSpPr/>
          <p:nvPr/>
        </p:nvSpPr>
        <p:spPr>
          <a:xfrm>
            <a:off x="8075634" y="3732317"/>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D31E64C1-9E68-43BA-B0A7-071878060BF4}"/>
              </a:ext>
            </a:extLst>
          </p:cNvPr>
          <p:cNvSpPr/>
          <p:nvPr/>
        </p:nvSpPr>
        <p:spPr>
          <a:xfrm>
            <a:off x="8058214" y="4299199"/>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88" name="直接连接符 187">
            <a:extLst>
              <a:ext uri="{FF2B5EF4-FFF2-40B4-BE49-F238E27FC236}">
                <a16:creationId xmlns:a16="http://schemas.microsoft.com/office/drawing/2014/main" id="{39594D74-9156-42D5-BE79-B03E01A52C51}"/>
              </a:ext>
            </a:extLst>
          </p:cNvPr>
          <p:cNvCxnSpPr>
            <a:cxnSpLocks/>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9EE8828-45B8-4391-A6ED-E383B6E5A369}"/>
              </a:ext>
            </a:extLst>
          </p:cNvPr>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a:extLst>
              <a:ext uri="{FF2B5EF4-FFF2-40B4-BE49-F238E27FC236}">
                <a16:creationId xmlns:a16="http://schemas.microsoft.com/office/drawing/2014/main" id="{91EBB0BF-A1AD-4483-B27E-7F6874560B67}"/>
              </a:ext>
            </a:extLst>
          </p:cNvPr>
          <p:cNvGrpSpPr/>
          <p:nvPr/>
        </p:nvGrpSpPr>
        <p:grpSpPr>
          <a:xfrm>
            <a:off x="9188340" y="3428217"/>
            <a:ext cx="869365" cy="1361582"/>
            <a:chOff x="2106940" y="3477998"/>
            <a:chExt cx="952529" cy="1491834"/>
          </a:xfrm>
        </p:grpSpPr>
        <p:sp>
          <p:nvSpPr>
            <p:cNvPr id="191" name="矩形 19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92" name="矩形 19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94" name="矩形 19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196" name="矩形 19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97" name="矩形 196">
            <a:extLst>
              <a:ext uri="{FF2B5EF4-FFF2-40B4-BE49-F238E27FC236}">
                <a16:creationId xmlns:a16="http://schemas.microsoft.com/office/drawing/2014/main" id="{9210B47C-AC7B-4D2E-A9EB-31EDB0D01421}"/>
              </a:ext>
            </a:extLst>
          </p:cNvPr>
          <p:cNvSpPr/>
          <p:nvPr/>
        </p:nvSpPr>
        <p:spPr>
          <a:xfrm>
            <a:off x="9940770" y="3741591"/>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1E4AA697-BE3F-45BD-83CA-239EA0FD2888}"/>
              </a:ext>
            </a:extLst>
          </p:cNvPr>
          <p:cNvSpPr/>
          <p:nvPr/>
        </p:nvSpPr>
        <p:spPr>
          <a:xfrm>
            <a:off x="9961634" y="6241024"/>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1" name="矩形 200">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4" name="矩形 203">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05" name="矩形 204">
            <a:extLst>
              <a:ext uri="{FF2B5EF4-FFF2-40B4-BE49-F238E27FC236}">
                <a16:creationId xmlns:a16="http://schemas.microsoft.com/office/drawing/2014/main" id="{124BF171-B642-4C46-8695-751F051F5AEA}"/>
              </a:ext>
            </a:extLst>
          </p:cNvPr>
          <p:cNvSpPr/>
          <p:nvPr/>
        </p:nvSpPr>
        <p:spPr>
          <a:xfrm>
            <a:off x="884901" y="6300194"/>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06" name="直接连接符 205">
            <a:extLst>
              <a:ext uri="{FF2B5EF4-FFF2-40B4-BE49-F238E27FC236}">
                <a16:creationId xmlns:a16="http://schemas.microsoft.com/office/drawing/2014/main" id="{2EF7FF38-547F-4842-883B-B8ED6547CE15}"/>
              </a:ext>
            </a:extLst>
          </p:cNvPr>
          <p:cNvCxnSpPr>
            <a:cxnSpLocks/>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E7EABD73-17EC-4DE6-9461-54B9F3D31B84}"/>
              </a:ext>
            </a:extLst>
          </p:cNvPr>
          <p:cNvSpPr/>
          <p:nvPr/>
        </p:nvSpPr>
        <p:spPr>
          <a:xfrm>
            <a:off x="3777869" y="244793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a:extLst>
                <a:ext uri="{FF2B5EF4-FFF2-40B4-BE49-F238E27FC236}">
                  <a16:creationId xmlns:a16="http://schemas.microsoft.com/office/drawing/2014/main" id="{1562766D-06B6-4E68-A522-842479D25B05}"/>
                </a:ext>
              </a:extLst>
            </p:cNvPr>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a:extLst>
                    <a:ext uri="{FF2B5EF4-FFF2-40B4-BE49-F238E27FC236}">
                      <a16:creationId xmlns:a16="http://schemas.microsoft.com/office/drawing/2014/main" id="{8C7A746E-DE96-4DA5-9865-44268EFBE48E}"/>
                    </a:ext>
                  </a:extLst>
                </p:cNvPr>
                <p:cNvSpPr/>
                <p:nvPr/>
              </p:nvSpPr>
              <p:spPr>
                <a:xfrm>
                  <a:off x="5065360" y="2209666"/>
                  <a:ext cx="712109" cy="312774"/>
                </a:xfrm>
                <a:prstGeom prst="rect">
                  <a:avLst/>
                </a:prstGeom>
              </p:spPr>
              <p:txBody>
                <a:bodyPr wrap="none">
                  <a:spAutoFit/>
                </a:bodyPr>
                <a:lstStyle/>
                <a:p>
                  <a:r>
                    <a:rPr lang="en-US" altLang="zh-CN" sz="1327" dirty="0">
                      <a:solidFill>
                        <a:srgbClr val="FF0000"/>
                      </a:solidFill>
                      <a:latin typeface="Times New Roman" panose="02020603050405020304" pitchFamily="18" charset="0"/>
                      <a:cs typeface="Times New Roman" panose="02020603050405020304" pitchFamily="18" charset="0"/>
                    </a:rPr>
                    <a:t>Branch</a:t>
                  </a:r>
                  <a:endParaRPr lang="zh-CN" altLang="en-US" sz="1327"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a:extLst>
                  <a:ext uri="{FF2B5EF4-FFF2-40B4-BE49-F238E27FC236}">
                    <a16:creationId xmlns:a16="http://schemas.microsoft.com/office/drawing/2014/main" id="{1562766D-06B6-4E68-A522-842479D25B05}"/>
                  </a:ext>
                </a:extLst>
              </p:cNvPr>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a:extLst>
                  <a:ext uri="{FF2B5EF4-FFF2-40B4-BE49-F238E27FC236}">
                    <a16:creationId xmlns:a16="http://schemas.microsoft.com/office/drawing/2014/main" id="{B49379FC-0560-4124-BAB2-AC987AA270C4}"/>
                  </a:ext>
                </a:extLst>
              </p:cNvPr>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a:extLst>
              <a:ext uri="{FF2B5EF4-FFF2-40B4-BE49-F238E27FC236}">
                <a16:creationId xmlns:a16="http://schemas.microsoft.com/office/drawing/2014/main" id="{CF5246AF-7F37-4B15-BE19-3F53A543C723}"/>
              </a:ext>
            </a:extLst>
          </p:cNvPr>
          <p:cNvSpPr/>
          <p:nvPr/>
        </p:nvSpPr>
        <p:spPr>
          <a:xfrm>
            <a:off x="660864" y="3425788"/>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B9B4DC4B-516F-4CAD-BA37-5C3F0A1092F4}"/>
              </a:ext>
            </a:extLst>
          </p:cNvPr>
          <p:cNvSpPr/>
          <p:nvPr/>
        </p:nvSpPr>
        <p:spPr>
          <a:xfrm>
            <a:off x="4114313" y="3432654"/>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31" name="矩形 230">
            <a:extLst>
              <a:ext uri="{FF2B5EF4-FFF2-40B4-BE49-F238E27FC236}">
                <a16:creationId xmlns:a16="http://schemas.microsoft.com/office/drawing/2014/main" id="{B9B4DC4B-516F-4CAD-BA37-5C3F0A1092F4}"/>
              </a:ext>
            </a:extLst>
          </p:cNvPr>
          <p:cNvSpPr/>
          <p:nvPr/>
        </p:nvSpPr>
        <p:spPr>
          <a:xfrm>
            <a:off x="4121543" y="3700202"/>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grpSp>
        <p:nvGrpSpPr>
          <p:cNvPr id="232" name="组合 231">
            <a:extLst>
              <a:ext uri="{FF2B5EF4-FFF2-40B4-BE49-F238E27FC236}">
                <a16:creationId xmlns:a16="http://schemas.microsoft.com/office/drawing/2014/main" id="{C93F85A8-96F3-452E-9BCC-000492316DCE}"/>
              </a:ext>
            </a:extLst>
          </p:cNvPr>
          <p:cNvGrpSpPr/>
          <p:nvPr/>
        </p:nvGrpSpPr>
        <p:grpSpPr>
          <a:xfrm>
            <a:off x="2450577" y="3401153"/>
            <a:ext cx="895565" cy="1370404"/>
            <a:chOff x="2153669" y="3581315"/>
            <a:chExt cx="981236" cy="1387999"/>
          </a:xfrm>
        </p:grpSpPr>
        <p:sp>
          <p:nvSpPr>
            <p:cNvPr id="233" name="矩形 232">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5" name="矩形 234">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37" name="直接连接符 236">
            <a:extLst>
              <a:ext uri="{FF2B5EF4-FFF2-40B4-BE49-F238E27FC236}">
                <a16:creationId xmlns:a16="http://schemas.microsoft.com/office/drawing/2014/main" id="{AFA0641A-9AF0-469B-9506-621DE6150E4C}"/>
              </a:ext>
            </a:extLst>
          </p:cNvPr>
          <p:cNvCxnSpPr>
            <a:cxnSpLocks/>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6" name="矩形 255">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59" name="矩形 258">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0" name="矩形 259">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264" name="矩形 263">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5" name="矩形 264">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269" name="直接连接符 268">
            <a:extLst>
              <a:ext uri="{FF2B5EF4-FFF2-40B4-BE49-F238E27FC236}">
                <a16:creationId xmlns:a16="http://schemas.microsoft.com/office/drawing/2014/main" id="{E36DE31D-6224-4A79-A586-E90E1B755F76}"/>
              </a:ext>
            </a:extLst>
          </p:cNvPr>
          <p:cNvCxnSpPr>
            <a:cxnSpLocks/>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a:extLst>
              <a:ext uri="{FF2B5EF4-FFF2-40B4-BE49-F238E27FC236}">
                <a16:creationId xmlns:a16="http://schemas.microsoft.com/office/drawing/2014/main" id="{3B04B997-499F-4890-B68B-471A8EBFDD67}"/>
              </a:ext>
            </a:extLst>
          </p:cNvPr>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1" name="矩形 270">
            <a:extLst>
              <a:ext uri="{FF2B5EF4-FFF2-40B4-BE49-F238E27FC236}">
                <a16:creationId xmlns:a16="http://schemas.microsoft.com/office/drawing/2014/main" id="{CF41F216-AFB6-4A00-9021-A79FAADE4749}"/>
              </a:ext>
            </a:extLst>
          </p:cNvPr>
          <p:cNvSpPr/>
          <p:nvPr/>
        </p:nvSpPr>
        <p:spPr>
          <a:xfrm rot="16200000">
            <a:off x="7702130" y="3850133"/>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4" name="矩形 273">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75" name="流程图: 手动操作 274">
            <a:extLst>
              <a:ext uri="{FF2B5EF4-FFF2-40B4-BE49-F238E27FC236}">
                <a16:creationId xmlns:a16="http://schemas.microsoft.com/office/drawing/2014/main" id="{6C2FCBC5-1898-4C55-8A7D-7DB4F2A02A90}"/>
              </a:ext>
            </a:extLst>
          </p:cNvPr>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6" name="矩形 275">
            <a:extLst>
              <a:ext uri="{FF2B5EF4-FFF2-40B4-BE49-F238E27FC236}">
                <a16:creationId xmlns:a16="http://schemas.microsoft.com/office/drawing/2014/main" id="{DB6FEBF0-D3C1-4E44-A076-F8543F45AA45}"/>
              </a:ext>
            </a:extLst>
          </p:cNvPr>
          <p:cNvSpPr/>
          <p:nvPr/>
        </p:nvSpPr>
        <p:spPr>
          <a:xfrm>
            <a:off x="6965394" y="3984915"/>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a:extLst>
                <a:ext uri="{FF2B5EF4-FFF2-40B4-BE49-F238E27FC236}">
                  <a16:creationId xmlns:a16="http://schemas.microsoft.com/office/drawing/2014/main" id="{6C2FCBC5-1898-4C55-8A7D-7DB4F2A02A90}"/>
                </a:ext>
              </a:extLst>
            </p:cNvPr>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79" name="矩形 278">
              <a:extLst>
                <a:ext uri="{FF2B5EF4-FFF2-40B4-BE49-F238E27FC236}">
                  <a16:creationId xmlns:a16="http://schemas.microsoft.com/office/drawing/2014/main" id="{DB6FEBF0-D3C1-4E44-A076-F8543F45AA45}"/>
                </a:ext>
              </a:extLst>
            </p:cNvPr>
            <p:cNvSpPr/>
            <p:nvPr/>
          </p:nvSpPr>
          <p:spPr>
            <a:xfrm>
              <a:off x="7486013" y="428558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2" name="矩形 281">
              <a:extLst>
                <a:ext uri="{FF2B5EF4-FFF2-40B4-BE49-F238E27FC236}">
                  <a16:creationId xmlns:a16="http://schemas.microsoft.com/office/drawing/2014/main" id="{DB6FEBF0-D3C1-4E44-A076-F8543F45AA45}"/>
                </a:ext>
              </a:extLst>
            </p:cNvPr>
            <p:cNvSpPr/>
            <p:nvPr/>
          </p:nvSpPr>
          <p:spPr>
            <a:xfrm>
              <a:off x="11267690" y="3917666"/>
              <a:ext cx="284371" cy="528165"/>
            </a:xfrm>
            <a:prstGeom prst="rect">
              <a:avLst/>
            </a:prstGeom>
          </p:spPr>
          <p:txBody>
            <a:bodyPr wrap="none">
              <a:spAutoFit/>
            </a:bodyPr>
            <a:lstStyle/>
            <a:p>
              <a:r>
                <a:rPr lang="en-US" altLang="zh-CN" sz="1327" b="1" dirty="0">
                  <a:solidFill>
                    <a:srgbClr val="7030A0"/>
                  </a:solidFill>
                  <a:latin typeface="Times New Roman" panose="02020603050405020304" pitchFamily="18" charset="0"/>
                  <a:cs typeface="Times New Roman" panose="02020603050405020304" pitchFamily="18" charset="0"/>
                </a:rPr>
                <a:t>0</a:t>
              </a:r>
            </a:p>
            <a:p>
              <a:r>
                <a:rPr lang="en-US" altLang="zh-CN" sz="1327" b="1" dirty="0">
                  <a:solidFill>
                    <a:srgbClr val="FF0000"/>
                  </a:solidFill>
                  <a:latin typeface="Times New Roman" panose="02020603050405020304" pitchFamily="18" charset="0"/>
                  <a:cs typeface="Times New Roman" panose="02020603050405020304" pitchFamily="18" charset="0"/>
                </a:rPr>
                <a:t>1</a:t>
              </a:r>
              <a:endParaRPr lang="zh-CN" altLang="en-US" sz="1327"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7" name="矩形 286">
              <a:extLst>
                <a:ext uri="{FF2B5EF4-FFF2-40B4-BE49-F238E27FC236}">
                  <a16:creationId xmlns:a16="http://schemas.microsoft.com/office/drawing/2014/main" id="{2600B14C-13AA-43E5-91D1-E1A7CF7504B4}"/>
                </a:ext>
              </a:extLst>
            </p:cNvPr>
            <p:cNvSpPr/>
            <p:nvPr/>
          </p:nvSpPr>
          <p:spPr>
            <a:xfrm>
              <a:off x="5260633" y="5859557"/>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6" name="矩形 295">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97" name="组合 296">
            <a:extLst>
              <a:ext uri="{FF2B5EF4-FFF2-40B4-BE49-F238E27FC236}">
                <a16:creationId xmlns:a16="http://schemas.microsoft.com/office/drawing/2014/main" id="{9E2B02A3-1EF5-494A-B123-C8EFBFD1D59A}"/>
              </a:ext>
            </a:extLst>
          </p:cNvPr>
          <p:cNvGrpSpPr/>
          <p:nvPr/>
        </p:nvGrpSpPr>
        <p:grpSpPr>
          <a:xfrm>
            <a:off x="7004876" y="5282786"/>
            <a:ext cx="461986" cy="523995"/>
            <a:chOff x="7239187" y="4876233"/>
            <a:chExt cx="506180" cy="574121"/>
          </a:xfrm>
        </p:grpSpPr>
        <p:sp>
          <p:nvSpPr>
            <p:cNvPr id="298" name="平行四边形 29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3" name="矩形 24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46" name="矩形 24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47" name="矩形 24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48" name="矩形 24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3" name="组合 312">
            <a:extLst>
              <a:ext uri="{FF2B5EF4-FFF2-40B4-BE49-F238E27FC236}">
                <a16:creationId xmlns:a16="http://schemas.microsoft.com/office/drawing/2014/main" id="{9523E5A7-0862-4DD7-9171-517C57D09A8C}"/>
              </a:ext>
            </a:extLst>
          </p:cNvPr>
          <p:cNvGrpSpPr/>
          <p:nvPr/>
        </p:nvGrpSpPr>
        <p:grpSpPr>
          <a:xfrm>
            <a:off x="6476400" y="716673"/>
            <a:ext cx="5007233" cy="766364"/>
            <a:chOff x="1721420" y="5617211"/>
            <a:chExt cx="5754688" cy="760694"/>
          </a:xfrm>
        </p:grpSpPr>
        <p:sp>
          <p:nvSpPr>
            <p:cNvPr id="314" name="矩形 313">
              <a:extLst>
                <a:ext uri="{FF2B5EF4-FFF2-40B4-BE49-F238E27FC236}">
                  <a16:creationId xmlns:a16="http://schemas.microsoft.com/office/drawing/2014/main" id="{F53D87F6-7659-49D9-BA35-C59FE4413522}"/>
                </a:ext>
              </a:extLst>
            </p:cNvPr>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a:solidFill>
                    <a:sysClr val="window" lastClr="FFFFFF"/>
                  </a:solidFill>
                  <a:latin typeface="Calibri"/>
                  <a:ea typeface="宋体"/>
                </a:rPr>
                <a:t>OP</a:t>
              </a:r>
              <a:endParaRPr lang="zh-CN" altLang="en-US" sz="1600" kern="0" dirty="0">
                <a:solidFill>
                  <a:sysClr val="window" lastClr="FFFFFF"/>
                </a:solidFill>
                <a:latin typeface="Calibri"/>
                <a:ea typeface="宋体"/>
              </a:endParaRPr>
            </a:p>
          </p:txBody>
        </p:sp>
        <p:sp>
          <p:nvSpPr>
            <p:cNvPr id="315" name="矩形 24">
              <a:extLst>
                <a:ext uri="{FF2B5EF4-FFF2-40B4-BE49-F238E27FC236}">
                  <a16:creationId xmlns:a16="http://schemas.microsoft.com/office/drawing/2014/main" id="{896D9AD9-F3CE-4163-AF1F-ED16761B8AD7}"/>
                </a:ext>
              </a:extLst>
            </p:cNvPr>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err="1">
                  <a:solidFill>
                    <a:sysClr val="window" lastClr="FFFFFF"/>
                  </a:solidFill>
                  <a:latin typeface="Calibri"/>
                  <a:ea typeface="宋体"/>
                </a:rPr>
                <a:t>R</a:t>
              </a:r>
              <a:r>
                <a:rPr lang="en-US" altLang="zh-CN" sz="1600" kern="0" baseline="-25000" dirty="0" err="1">
                  <a:solidFill>
                    <a:sysClr val="window" lastClr="FFFFFF"/>
                  </a:solidFill>
                  <a:latin typeface="Calibri"/>
                  <a:ea typeface="宋体"/>
                </a:rPr>
                <a:t>s</a:t>
              </a:r>
              <a:r>
                <a:rPr lang="en-US" altLang="zh-CN" sz="1600" kern="0" baseline="-25000" dirty="0">
                  <a:solidFill>
                    <a:sysClr val="window" lastClr="FFFFFF"/>
                  </a:solidFill>
                  <a:latin typeface="Calibri"/>
                  <a:ea typeface="宋体"/>
                </a:rPr>
                <a:t> </a:t>
              </a:r>
              <a:endParaRPr lang="zh-CN" altLang="en-US" sz="1600" kern="0" dirty="0">
                <a:solidFill>
                  <a:sysClr val="window" lastClr="FFFFFF"/>
                </a:solidFill>
                <a:latin typeface="Calibri"/>
                <a:ea typeface="宋体"/>
              </a:endParaRPr>
            </a:p>
          </p:txBody>
        </p:sp>
        <p:sp>
          <p:nvSpPr>
            <p:cNvPr id="316" name="矩形 25">
              <a:extLst>
                <a:ext uri="{FF2B5EF4-FFF2-40B4-BE49-F238E27FC236}">
                  <a16:creationId xmlns:a16="http://schemas.microsoft.com/office/drawing/2014/main" id="{C178C0E9-9F6D-4FDA-9DEE-74DAA15C1818}"/>
                </a:ext>
              </a:extLst>
            </p:cNvPr>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en-US" altLang="zh-CN" sz="1600" kern="0" dirty="0" err="1">
                  <a:solidFill>
                    <a:schemeClr val="bg1"/>
                  </a:solidFill>
                  <a:latin typeface="Calibri"/>
                  <a:ea typeface="宋体"/>
                </a:rPr>
                <a:t>R</a:t>
              </a:r>
              <a:r>
                <a:rPr lang="en-US" altLang="zh-CN" sz="1600" kern="0" baseline="-25000" dirty="0" err="1">
                  <a:solidFill>
                    <a:schemeClr val="bg1"/>
                  </a:solidFill>
                  <a:latin typeface="Calibri"/>
                  <a:ea typeface="宋体"/>
                </a:rPr>
                <a:t>t</a:t>
              </a:r>
              <a:r>
                <a:rPr lang="en-US" altLang="zh-CN" sz="1600" kern="0" dirty="0">
                  <a:solidFill>
                    <a:schemeClr val="bg1"/>
                  </a:solidFill>
                  <a:latin typeface="Calibri"/>
                  <a:ea typeface="宋体"/>
                </a:rPr>
                <a:t> </a:t>
              </a:r>
              <a:endParaRPr lang="zh-CN" altLang="en-US" sz="1600" kern="0" baseline="-25000" dirty="0">
                <a:solidFill>
                  <a:schemeClr val="bg1"/>
                </a:solidFill>
                <a:latin typeface="Calibri"/>
                <a:ea typeface="宋体"/>
              </a:endParaRPr>
            </a:p>
          </p:txBody>
        </p:sp>
        <p:sp>
          <p:nvSpPr>
            <p:cNvPr id="317" name="TextBox 10">
              <a:extLst>
                <a:ext uri="{FF2B5EF4-FFF2-40B4-BE49-F238E27FC236}">
                  <a16:creationId xmlns:a16="http://schemas.microsoft.com/office/drawing/2014/main" id="{4E8DC0E9-C504-40E1-8A4F-C78A7415AEEF}"/>
                </a:ext>
              </a:extLst>
            </p:cNvPr>
            <p:cNvSpPr txBox="1"/>
            <p:nvPr/>
          </p:nvSpPr>
          <p:spPr>
            <a:xfrm>
              <a:off x="1838895" y="5617211"/>
              <a:ext cx="890588"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6bits</a:t>
              </a:r>
              <a:endParaRPr lang="zh-CN" altLang="en-US" sz="1600" kern="0" dirty="0">
                <a:solidFill>
                  <a:srgbClr val="0070C0"/>
                </a:solidFill>
                <a:latin typeface="Arial" pitchFamily="34" charset="0"/>
                <a:ea typeface="华文细黑" pitchFamily="2" charset="-122"/>
              </a:endParaRPr>
            </a:p>
          </p:txBody>
        </p:sp>
        <p:sp>
          <p:nvSpPr>
            <p:cNvPr id="318" name="矩形 26">
              <a:extLst>
                <a:ext uri="{FF2B5EF4-FFF2-40B4-BE49-F238E27FC236}">
                  <a16:creationId xmlns:a16="http://schemas.microsoft.com/office/drawing/2014/main" id="{FA449EA4-27B7-4A6F-BFD9-183A141B48D0}"/>
                </a:ext>
              </a:extLst>
            </p:cNvPr>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943">
                <a:defRPr/>
              </a:pPr>
              <a:r>
                <a:rPr lang="zh-CN" altLang="en-US" sz="1600" kern="0" dirty="0">
                  <a:solidFill>
                    <a:sysClr val="window" lastClr="FFFFFF"/>
                  </a:solidFill>
                  <a:latin typeface="微软雅黑"/>
                  <a:ea typeface="微软雅黑"/>
                </a:rPr>
                <a:t>立即数</a:t>
              </a:r>
            </a:p>
          </p:txBody>
        </p:sp>
        <p:sp>
          <p:nvSpPr>
            <p:cNvPr id="319" name="TextBox 12">
              <a:extLst>
                <a:ext uri="{FF2B5EF4-FFF2-40B4-BE49-F238E27FC236}">
                  <a16:creationId xmlns:a16="http://schemas.microsoft.com/office/drawing/2014/main" id="{5EBAF940-936F-4242-BB51-04C1B29529D7}"/>
                </a:ext>
              </a:extLst>
            </p:cNvPr>
            <p:cNvSpPr txBox="1"/>
            <p:nvPr/>
          </p:nvSpPr>
          <p:spPr>
            <a:xfrm>
              <a:off x="2802509" y="5617211"/>
              <a:ext cx="890587"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20" name="TextBox 13">
              <a:extLst>
                <a:ext uri="{FF2B5EF4-FFF2-40B4-BE49-F238E27FC236}">
                  <a16:creationId xmlns:a16="http://schemas.microsoft.com/office/drawing/2014/main" id="{114F5120-B311-4944-B07B-A5D20423E979}"/>
                </a:ext>
              </a:extLst>
            </p:cNvPr>
            <p:cNvSpPr txBox="1"/>
            <p:nvPr/>
          </p:nvSpPr>
          <p:spPr>
            <a:xfrm>
              <a:off x="3666108"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5bits</a:t>
              </a:r>
              <a:endParaRPr lang="zh-CN" altLang="en-US" sz="1600" kern="0" dirty="0">
                <a:solidFill>
                  <a:srgbClr val="0070C0"/>
                </a:solidFill>
                <a:latin typeface="Arial" pitchFamily="34" charset="0"/>
                <a:ea typeface="华文细黑" pitchFamily="2" charset="-122"/>
              </a:endParaRPr>
            </a:p>
          </p:txBody>
        </p:sp>
        <p:sp>
          <p:nvSpPr>
            <p:cNvPr id="321" name="TextBox 14">
              <a:extLst>
                <a:ext uri="{FF2B5EF4-FFF2-40B4-BE49-F238E27FC236}">
                  <a16:creationId xmlns:a16="http://schemas.microsoft.com/office/drawing/2014/main" id="{BD1344E9-CA68-4DD5-A90E-DAFAF25EA955}"/>
                </a:ext>
              </a:extLst>
            </p:cNvPr>
            <p:cNvSpPr txBox="1"/>
            <p:nvPr/>
          </p:nvSpPr>
          <p:spPr>
            <a:xfrm>
              <a:off x="5537771" y="5617211"/>
              <a:ext cx="892175" cy="336049"/>
            </a:xfrm>
            <a:prstGeom prst="rect">
              <a:avLst/>
            </a:prstGeom>
            <a:noFill/>
            <a:ln>
              <a:noFill/>
            </a:ln>
          </p:spPr>
          <p:txBody>
            <a:bodyPr>
              <a:spAutoFit/>
            </a:bodyPr>
            <a:lstStyle/>
            <a:p>
              <a:pPr algn="ctr" defTabSz="866943">
                <a:defRPr/>
              </a:pPr>
              <a:r>
                <a:rPr lang="en-US" altLang="zh-CN" sz="1600" kern="0" dirty="0">
                  <a:solidFill>
                    <a:srgbClr val="0070C0"/>
                  </a:solidFill>
                  <a:latin typeface="Arial" pitchFamily="34" charset="0"/>
                  <a:ea typeface="华文细黑" pitchFamily="2" charset="-122"/>
                </a:rPr>
                <a:t>16bits</a:t>
              </a:r>
              <a:endParaRPr lang="zh-CN" altLang="en-US" sz="16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248642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a:extLst>
              <a:ext uri="{FF2B5EF4-FFF2-40B4-BE49-F238E27FC236}">
                <a16:creationId xmlns:a16="http://schemas.microsoft.com/office/drawing/2014/main" id="{0F435E62-1B17-4BA9-998E-C68E27B7159C}"/>
              </a:ext>
            </a:extLst>
          </p:cNvPr>
          <p:cNvCxnSpPr>
            <a:cxnSpLocks/>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E36DE31D-6224-4A79-A586-E90E1B755F76}"/>
              </a:ext>
            </a:extLst>
          </p:cNvPr>
          <p:cNvCxnSpPr>
            <a:cxnSpLocks/>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a:extLst>
              <a:ext uri="{FF2B5EF4-FFF2-40B4-BE49-F238E27FC236}">
                <a16:creationId xmlns:a16="http://schemas.microsoft.com/office/drawing/2014/main" id="{1843CBDC-CFEC-4BD2-AD0B-815B0D453B1B}"/>
              </a:ext>
            </a:extLst>
          </p:cNvPr>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E3E86E4D-6506-4B6C-819B-7E93777F8C98}"/>
              </a:ext>
            </a:extLst>
          </p:cNvPr>
          <p:cNvSpPr/>
          <p:nvPr/>
        </p:nvSpPr>
        <p:spPr>
          <a:xfrm>
            <a:off x="1838408" y="3039947"/>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0F435E62-1B17-4BA9-998E-C68E27B7159C}"/>
              </a:ext>
            </a:extLst>
          </p:cNvPr>
          <p:cNvCxnSpPr>
            <a:cxnSpLocks/>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FA0641A-9AF0-469B-9506-621DE6150E4C}"/>
              </a:ext>
            </a:extLst>
          </p:cNvPr>
          <p:cNvCxnSpPr>
            <a:cxnSpLocks/>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857128C0-652A-4E30-91F0-107AF02ABF89}"/>
              </a:ext>
            </a:extLst>
          </p:cNvPr>
          <p:cNvSpPr/>
          <p:nvPr/>
        </p:nvSpPr>
        <p:spPr>
          <a:xfrm>
            <a:off x="3322828" y="2532884"/>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2" name="矩形 21">
            <a:extLst>
              <a:ext uri="{FF2B5EF4-FFF2-40B4-BE49-F238E27FC236}">
                <a16:creationId xmlns:a16="http://schemas.microsoft.com/office/drawing/2014/main" id="{2E0BAF77-EE4C-4CC4-992D-1B29386BB56A}"/>
              </a:ext>
            </a:extLst>
          </p:cNvPr>
          <p:cNvSpPr/>
          <p:nvPr/>
        </p:nvSpPr>
        <p:spPr>
          <a:xfrm>
            <a:off x="2027048" y="4480313"/>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3D92635F-1C2D-4162-9A13-170EB37639E1}"/>
              </a:ext>
            </a:extLst>
          </p:cNvPr>
          <p:cNvCxnSpPr>
            <a:cxnSpLocks/>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a:extLst>
              <a:ext uri="{FF2B5EF4-FFF2-40B4-BE49-F238E27FC236}">
                <a16:creationId xmlns:a16="http://schemas.microsoft.com/office/drawing/2014/main" id="{4FD8867C-45CB-4B42-AAD1-E6810A21F51C}"/>
              </a:ext>
            </a:extLst>
          </p:cNvPr>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CF5246AF-7F37-4B15-BE19-3F53A543C723}"/>
              </a:ext>
            </a:extLst>
          </p:cNvPr>
          <p:cNvSpPr/>
          <p:nvPr/>
        </p:nvSpPr>
        <p:spPr>
          <a:xfrm>
            <a:off x="3130588" y="4136980"/>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ADE1577-D099-48C5-A765-0576FAF32FDA}"/>
              </a:ext>
            </a:extLst>
          </p:cNvPr>
          <p:cNvSpPr/>
          <p:nvPr/>
        </p:nvSpPr>
        <p:spPr>
          <a:xfrm>
            <a:off x="3851180" y="28265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E7EABD73-17EC-4DE6-9461-54B9F3D31B84}"/>
              </a:ext>
            </a:extLst>
          </p:cNvPr>
          <p:cNvSpPr/>
          <p:nvPr/>
        </p:nvSpPr>
        <p:spPr>
          <a:xfrm>
            <a:off x="3852915" y="257287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2600B14C-13AA-43E5-91D1-E1A7CF7504B4}"/>
              </a:ext>
            </a:extLst>
          </p:cNvPr>
          <p:cNvSpPr/>
          <p:nvPr/>
        </p:nvSpPr>
        <p:spPr>
          <a:xfrm>
            <a:off x="5052998" y="4531932"/>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D4376B0-1190-45C0-A8F0-85641E224139}"/>
              </a:ext>
            </a:extLst>
          </p:cNvPr>
          <p:cNvSpPr/>
          <p:nvPr/>
        </p:nvSpPr>
        <p:spPr>
          <a:xfrm>
            <a:off x="6111711" y="4624137"/>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 name="矩形 31">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33" name="流程图: 手动操作 32">
            <a:extLst>
              <a:ext uri="{FF2B5EF4-FFF2-40B4-BE49-F238E27FC236}">
                <a16:creationId xmlns:a16="http://schemas.microsoft.com/office/drawing/2014/main" id="{6C2FCBC5-1898-4C55-8A7D-7DB4F2A02A90}"/>
              </a:ext>
            </a:extLst>
          </p:cNvPr>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4" name="矩形 33">
            <a:extLst>
              <a:ext uri="{FF2B5EF4-FFF2-40B4-BE49-F238E27FC236}">
                <a16:creationId xmlns:a16="http://schemas.microsoft.com/office/drawing/2014/main" id="{DB6FEBF0-D3C1-4E44-A076-F8543F45AA45}"/>
              </a:ext>
            </a:extLst>
          </p:cNvPr>
          <p:cNvSpPr/>
          <p:nvPr/>
        </p:nvSpPr>
        <p:spPr>
          <a:xfrm>
            <a:off x="10751775" y="269500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562766D-06B6-4E68-A522-842479D25B05}"/>
              </a:ext>
            </a:extLst>
          </p:cNvPr>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9F5C077-6E48-40BF-9EAD-AB04B11E759A}"/>
              </a:ext>
            </a:extLst>
          </p:cNvPr>
          <p:cNvCxnSpPr>
            <a:cxnSpLocks/>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9E2B02A3-1EF5-494A-B123-C8EFBFD1D59A}"/>
              </a:ext>
            </a:extLst>
          </p:cNvPr>
          <p:cNvGrpSpPr/>
          <p:nvPr/>
        </p:nvGrpSpPr>
        <p:grpSpPr>
          <a:xfrm>
            <a:off x="7068115" y="4354196"/>
            <a:ext cx="461986" cy="523995"/>
            <a:chOff x="7239187" y="4876233"/>
            <a:chExt cx="506180" cy="574121"/>
          </a:xfrm>
        </p:grpSpPr>
        <p:sp>
          <p:nvSpPr>
            <p:cNvPr id="38" name="平行四边形 37">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40" name="矩形 39">
            <a:extLst>
              <a:ext uri="{FF2B5EF4-FFF2-40B4-BE49-F238E27FC236}">
                <a16:creationId xmlns:a16="http://schemas.microsoft.com/office/drawing/2014/main" id="{CE5AD69C-70F6-4268-9A7F-B34FAA43B86E}"/>
              </a:ext>
            </a:extLst>
          </p:cNvPr>
          <p:cNvSpPr/>
          <p:nvPr/>
        </p:nvSpPr>
        <p:spPr>
          <a:xfrm>
            <a:off x="8037579" y="4716219"/>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24BF171-B642-4C46-8695-751F051F5AEA}"/>
              </a:ext>
            </a:extLst>
          </p:cNvPr>
          <p:cNvSpPr/>
          <p:nvPr/>
        </p:nvSpPr>
        <p:spPr>
          <a:xfrm>
            <a:off x="8219127" y="4494492"/>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54A70878-C0AF-46C4-ADAB-63FF9A5AE702}"/>
              </a:ext>
            </a:extLst>
          </p:cNvPr>
          <p:cNvCxnSpPr>
            <a:cxnSpLocks/>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8C4A7878-3EB6-4E68-83D1-828EE5148B79}"/>
              </a:ext>
            </a:extLst>
          </p:cNvPr>
          <p:cNvSpPr/>
          <p:nvPr/>
        </p:nvSpPr>
        <p:spPr>
          <a:xfrm>
            <a:off x="7249438" y="3004471"/>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67CEB788-15D4-4ECC-8713-81027F2BB7C0}"/>
              </a:ext>
            </a:extLst>
          </p:cNvPr>
          <p:cNvSpPr/>
          <p:nvPr/>
        </p:nvSpPr>
        <p:spPr>
          <a:xfrm>
            <a:off x="7246098" y="2562247"/>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00E3412D-D0A6-4535-BA79-0322A384456A}"/>
              </a:ext>
            </a:extLst>
          </p:cNvPr>
          <p:cNvSpPr/>
          <p:nvPr/>
        </p:nvSpPr>
        <p:spPr>
          <a:xfrm>
            <a:off x="8140643" y="2802615"/>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31E64C1-9E68-43BA-B0A7-071878060BF4}"/>
              </a:ext>
            </a:extLst>
          </p:cNvPr>
          <p:cNvSpPr/>
          <p:nvPr/>
        </p:nvSpPr>
        <p:spPr>
          <a:xfrm>
            <a:off x="8123224" y="3369497"/>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39594D74-9156-42D5-BE79-B03E01A52C51}"/>
              </a:ext>
            </a:extLst>
          </p:cNvPr>
          <p:cNvCxnSpPr>
            <a:cxnSpLocks/>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9EE8828-45B8-4391-A6ED-E383B6E5A369}"/>
              </a:ext>
            </a:extLst>
          </p:cNvPr>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9210B47C-AC7B-4D2E-A9EB-31EDB0D01421}"/>
              </a:ext>
            </a:extLst>
          </p:cNvPr>
          <p:cNvSpPr/>
          <p:nvPr/>
        </p:nvSpPr>
        <p:spPr>
          <a:xfrm>
            <a:off x="10005780" y="2811888"/>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1E4AA697-BE3F-45BD-83CA-239EA0FD2888}"/>
              </a:ext>
            </a:extLst>
          </p:cNvPr>
          <p:cNvSpPr/>
          <p:nvPr/>
        </p:nvSpPr>
        <p:spPr>
          <a:xfrm>
            <a:off x="10026643" y="5311322"/>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D3A2499C-02EC-4853-B80E-364C09F71C0F}"/>
              </a:ext>
            </a:extLst>
          </p:cNvPr>
          <p:cNvSpPr/>
          <p:nvPr/>
        </p:nvSpPr>
        <p:spPr>
          <a:xfrm>
            <a:off x="2862881" y="4221834"/>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D3A2499C-02EC-4853-B80E-364C09F71C0F}"/>
              </a:ext>
            </a:extLst>
          </p:cNvPr>
          <p:cNvSpPr/>
          <p:nvPr/>
        </p:nvSpPr>
        <p:spPr>
          <a:xfrm>
            <a:off x="7982158" y="4616194"/>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124BF171-B642-4C46-8695-751F051F5AEA}"/>
              </a:ext>
            </a:extLst>
          </p:cNvPr>
          <p:cNvSpPr/>
          <p:nvPr/>
        </p:nvSpPr>
        <p:spPr>
          <a:xfrm>
            <a:off x="949910" y="5370492"/>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sp>
        <p:nvSpPr>
          <p:cNvPr id="61" name="任意多边形: 形状 256">
            <a:extLst>
              <a:ext uri="{FF2B5EF4-FFF2-40B4-BE49-F238E27FC236}">
                <a16:creationId xmlns:a16="http://schemas.microsoft.com/office/drawing/2014/main" id="{1843CBDC-CFEC-4BD2-AD0B-815B0D453B1B}"/>
              </a:ext>
            </a:extLst>
          </p:cNvPr>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2" name="直接连接符 61">
            <a:extLst>
              <a:ext uri="{FF2B5EF4-FFF2-40B4-BE49-F238E27FC236}">
                <a16:creationId xmlns:a16="http://schemas.microsoft.com/office/drawing/2014/main" id="{2EF7FF38-547F-4842-883B-B8ED6547CE15}"/>
              </a:ext>
            </a:extLst>
          </p:cNvPr>
          <p:cNvCxnSpPr>
            <a:cxnSpLocks/>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2EF7FF38-547F-4842-883B-B8ED6547CE15}"/>
              </a:ext>
            </a:extLst>
          </p:cNvPr>
          <p:cNvCxnSpPr>
            <a:cxnSpLocks/>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B9F5C077-6E48-40BF-9EAD-AB04B11E759A}"/>
              </a:ext>
            </a:extLst>
          </p:cNvPr>
          <p:cNvCxnSpPr>
            <a:cxnSpLocks/>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2EF7FF38-547F-4842-883B-B8ED6547CE15}"/>
              </a:ext>
            </a:extLst>
          </p:cNvPr>
          <p:cNvCxnSpPr>
            <a:cxnSpLocks/>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a:extLst>
              <a:ext uri="{FF2B5EF4-FFF2-40B4-BE49-F238E27FC236}">
                <a16:creationId xmlns:a16="http://schemas.microsoft.com/office/drawing/2014/main" id="{CF5246AF-7F37-4B15-BE19-3F53A543C723}"/>
              </a:ext>
            </a:extLst>
          </p:cNvPr>
          <p:cNvSpPr/>
          <p:nvPr/>
        </p:nvSpPr>
        <p:spPr>
          <a:xfrm>
            <a:off x="725873" y="2496086"/>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B9B4DC4B-516F-4CAD-BA37-5C3F0A1092F4}"/>
              </a:ext>
            </a:extLst>
          </p:cNvPr>
          <p:cNvSpPr/>
          <p:nvPr/>
        </p:nvSpPr>
        <p:spPr>
          <a:xfrm>
            <a:off x="4179323" y="2502951"/>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96" name="矩形 95">
            <a:extLst>
              <a:ext uri="{FF2B5EF4-FFF2-40B4-BE49-F238E27FC236}">
                <a16:creationId xmlns:a16="http://schemas.microsoft.com/office/drawing/2014/main" id="{B9B4DC4B-516F-4CAD-BA37-5C3F0A1092F4}"/>
              </a:ext>
            </a:extLst>
          </p:cNvPr>
          <p:cNvSpPr/>
          <p:nvPr/>
        </p:nvSpPr>
        <p:spPr>
          <a:xfrm>
            <a:off x="4186553" y="2770500"/>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179103" y="3265056"/>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sp>
        <p:nvSpPr>
          <p:cNvPr id="98" name="任意多边形: 形状 256">
            <a:extLst>
              <a:ext uri="{FF2B5EF4-FFF2-40B4-BE49-F238E27FC236}">
                <a16:creationId xmlns:a16="http://schemas.microsoft.com/office/drawing/2014/main" id="{1843CBDC-CFEC-4BD2-AD0B-815B0D453B1B}"/>
              </a:ext>
            </a:extLst>
          </p:cNvPr>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0" name="矩形 99">
            <a:extLst>
              <a:ext uri="{FF2B5EF4-FFF2-40B4-BE49-F238E27FC236}">
                <a16:creationId xmlns:a16="http://schemas.microsoft.com/office/drawing/2014/main" id="{E3E86E4D-6506-4B6C-819B-7E93777F8C98}"/>
              </a:ext>
            </a:extLst>
          </p:cNvPr>
          <p:cNvSpPr/>
          <p:nvPr/>
        </p:nvSpPr>
        <p:spPr>
          <a:xfrm>
            <a:off x="1838408" y="3039947"/>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02" name="矩形 101">
            <a:extLst>
              <a:ext uri="{FF2B5EF4-FFF2-40B4-BE49-F238E27FC236}">
                <a16:creationId xmlns:a16="http://schemas.microsoft.com/office/drawing/2014/main" id="{857128C0-652A-4E30-91F0-107AF02ABF89}"/>
              </a:ext>
            </a:extLst>
          </p:cNvPr>
          <p:cNvSpPr/>
          <p:nvPr/>
        </p:nvSpPr>
        <p:spPr>
          <a:xfrm>
            <a:off x="3322828" y="2532884"/>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03" name="矩形 102">
            <a:extLst>
              <a:ext uri="{FF2B5EF4-FFF2-40B4-BE49-F238E27FC236}">
                <a16:creationId xmlns:a16="http://schemas.microsoft.com/office/drawing/2014/main" id="{2E0BAF77-EE4C-4CC4-992D-1B29386BB56A}"/>
              </a:ext>
            </a:extLst>
          </p:cNvPr>
          <p:cNvSpPr/>
          <p:nvPr/>
        </p:nvSpPr>
        <p:spPr>
          <a:xfrm>
            <a:off x="2027048" y="4480313"/>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sp>
        <p:nvSpPr>
          <p:cNvPr id="104" name="矩形 103">
            <a:extLst>
              <a:ext uri="{FF2B5EF4-FFF2-40B4-BE49-F238E27FC236}">
                <a16:creationId xmlns:a16="http://schemas.microsoft.com/office/drawing/2014/main" id="{CF5246AF-7F37-4B15-BE19-3F53A543C723}"/>
              </a:ext>
            </a:extLst>
          </p:cNvPr>
          <p:cNvSpPr/>
          <p:nvPr/>
        </p:nvSpPr>
        <p:spPr>
          <a:xfrm>
            <a:off x="3130588" y="4136980"/>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05" name="矩形 104">
            <a:extLst>
              <a:ext uri="{FF2B5EF4-FFF2-40B4-BE49-F238E27FC236}">
                <a16:creationId xmlns:a16="http://schemas.microsoft.com/office/drawing/2014/main" id="{6ADE1577-D099-48C5-A765-0576FAF32FDA}"/>
              </a:ext>
            </a:extLst>
          </p:cNvPr>
          <p:cNvSpPr/>
          <p:nvPr/>
        </p:nvSpPr>
        <p:spPr>
          <a:xfrm>
            <a:off x="3851180" y="28265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E7EABD73-17EC-4DE6-9461-54B9F3D31B84}"/>
              </a:ext>
            </a:extLst>
          </p:cNvPr>
          <p:cNvSpPr/>
          <p:nvPr/>
        </p:nvSpPr>
        <p:spPr>
          <a:xfrm>
            <a:off x="3852915" y="257287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D8564FE-64CF-469A-8B28-1E018EFC2C23}"/>
              </a:ext>
            </a:extLst>
          </p:cNvPr>
          <p:cNvSpPr/>
          <p:nvPr/>
        </p:nvSpPr>
        <p:spPr>
          <a:xfrm>
            <a:off x="3836145" y="331753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4BE19091-5D99-41B6-A7EA-D8533F28A0B2}"/>
              </a:ext>
            </a:extLst>
          </p:cNvPr>
          <p:cNvSpPr/>
          <p:nvPr/>
        </p:nvSpPr>
        <p:spPr>
          <a:xfrm>
            <a:off x="3836198" y="4494103"/>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12" name="矩形 111">
            <a:extLst>
              <a:ext uri="{FF2B5EF4-FFF2-40B4-BE49-F238E27FC236}">
                <a16:creationId xmlns:a16="http://schemas.microsoft.com/office/drawing/2014/main" id="{2D4376B0-1190-45C0-A8F0-85641E224139}"/>
              </a:ext>
            </a:extLst>
          </p:cNvPr>
          <p:cNvSpPr/>
          <p:nvPr/>
        </p:nvSpPr>
        <p:spPr>
          <a:xfrm>
            <a:off x="6111711" y="4624137"/>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113" name="矩形 112">
            <a:extLst>
              <a:ext uri="{FF2B5EF4-FFF2-40B4-BE49-F238E27FC236}">
                <a16:creationId xmlns:a16="http://schemas.microsoft.com/office/drawing/2014/main" id="{CE5AD69C-70F6-4268-9A7F-B34FAA43B86E}"/>
              </a:ext>
            </a:extLst>
          </p:cNvPr>
          <p:cNvSpPr/>
          <p:nvPr/>
        </p:nvSpPr>
        <p:spPr>
          <a:xfrm>
            <a:off x="8037579" y="4716219"/>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124BF171-B642-4C46-8695-751F051F5AEA}"/>
              </a:ext>
            </a:extLst>
          </p:cNvPr>
          <p:cNvSpPr/>
          <p:nvPr/>
        </p:nvSpPr>
        <p:spPr>
          <a:xfrm>
            <a:off x="8219127" y="4494492"/>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115" name="直接连接符 114">
            <a:extLst>
              <a:ext uri="{FF2B5EF4-FFF2-40B4-BE49-F238E27FC236}">
                <a16:creationId xmlns:a16="http://schemas.microsoft.com/office/drawing/2014/main" id="{54A70878-C0AF-46C4-ADAB-63FF9A5AE702}"/>
              </a:ext>
            </a:extLst>
          </p:cNvPr>
          <p:cNvCxnSpPr>
            <a:cxnSpLocks/>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67CEB788-15D4-4ECC-8713-81027F2BB7C0}"/>
              </a:ext>
            </a:extLst>
          </p:cNvPr>
          <p:cNvSpPr/>
          <p:nvPr/>
        </p:nvSpPr>
        <p:spPr>
          <a:xfrm>
            <a:off x="7246098" y="2562247"/>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117" name="矩形 116">
            <a:extLst>
              <a:ext uri="{FF2B5EF4-FFF2-40B4-BE49-F238E27FC236}">
                <a16:creationId xmlns:a16="http://schemas.microsoft.com/office/drawing/2014/main" id="{00E3412D-D0A6-4535-BA79-0322A384456A}"/>
              </a:ext>
            </a:extLst>
          </p:cNvPr>
          <p:cNvSpPr/>
          <p:nvPr/>
        </p:nvSpPr>
        <p:spPr>
          <a:xfrm>
            <a:off x="8140643" y="2802615"/>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118" name="矩形 117">
            <a:extLst>
              <a:ext uri="{FF2B5EF4-FFF2-40B4-BE49-F238E27FC236}">
                <a16:creationId xmlns:a16="http://schemas.microsoft.com/office/drawing/2014/main" id="{D31E64C1-9E68-43BA-B0A7-071878060BF4}"/>
              </a:ext>
            </a:extLst>
          </p:cNvPr>
          <p:cNvSpPr/>
          <p:nvPr/>
        </p:nvSpPr>
        <p:spPr>
          <a:xfrm>
            <a:off x="8123224" y="3369497"/>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119" name="直接连接符 118">
            <a:extLst>
              <a:ext uri="{FF2B5EF4-FFF2-40B4-BE49-F238E27FC236}">
                <a16:creationId xmlns:a16="http://schemas.microsoft.com/office/drawing/2014/main" id="{19EE8828-45B8-4391-A6ED-E383B6E5A369}"/>
              </a:ext>
            </a:extLst>
          </p:cNvPr>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9210B47C-AC7B-4D2E-A9EB-31EDB0D01421}"/>
              </a:ext>
            </a:extLst>
          </p:cNvPr>
          <p:cNvSpPr/>
          <p:nvPr/>
        </p:nvSpPr>
        <p:spPr>
          <a:xfrm>
            <a:off x="10005780" y="2811888"/>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1E4AA697-BE3F-45BD-83CA-239EA0FD2888}"/>
              </a:ext>
            </a:extLst>
          </p:cNvPr>
          <p:cNvSpPr/>
          <p:nvPr/>
        </p:nvSpPr>
        <p:spPr>
          <a:xfrm>
            <a:off x="10026643" y="5311322"/>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4" name="矩形 123">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7" name="矩形 126">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128" name="矩形 127">
            <a:extLst>
              <a:ext uri="{FF2B5EF4-FFF2-40B4-BE49-F238E27FC236}">
                <a16:creationId xmlns:a16="http://schemas.microsoft.com/office/drawing/2014/main" id="{124BF171-B642-4C46-8695-751F051F5AEA}"/>
              </a:ext>
            </a:extLst>
          </p:cNvPr>
          <p:cNvSpPr/>
          <p:nvPr/>
        </p:nvSpPr>
        <p:spPr>
          <a:xfrm>
            <a:off x="949910" y="5370492"/>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a:extLst>
              <a:ext uri="{FF2B5EF4-FFF2-40B4-BE49-F238E27FC236}">
                <a16:creationId xmlns:a16="http://schemas.microsoft.com/office/drawing/2014/main" id="{CF5246AF-7F37-4B15-BE19-3F53A543C723}"/>
              </a:ext>
            </a:extLst>
          </p:cNvPr>
          <p:cNvSpPr/>
          <p:nvPr/>
        </p:nvSpPr>
        <p:spPr>
          <a:xfrm>
            <a:off x="725873" y="2496086"/>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35" name="矩形 134">
            <a:extLst>
              <a:ext uri="{FF2B5EF4-FFF2-40B4-BE49-F238E27FC236}">
                <a16:creationId xmlns:a16="http://schemas.microsoft.com/office/drawing/2014/main" id="{B9B4DC4B-516F-4CAD-BA37-5C3F0A1092F4}"/>
              </a:ext>
            </a:extLst>
          </p:cNvPr>
          <p:cNvSpPr/>
          <p:nvPr/>
        </p:nvSpPr>
        <p:spPr>
          <a:xfrm>
            <a:off x="4179323" y="2502951"/>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36" name="矩形 135">
            <a:extLst>
              <a:ext uri="{FF2B5EF4-FFF2-40B4-BE49-F238E27FC236}">
                <a16:creationId xmlns:a16="http://schemas.microsoft.com/office/drawing/2014/main" id="{B9B4DC4B-516F-4CAD-BA37-5C3F0A1092F4}"/>
              </a:ext>
            </a:extLst>
          </p:cNvPr>
          <p:cNvSpPr/>
          <p:nvPr/>
        </p:nvSpPr>
        <p:spPr>
          <a:xfrm>
            <a:off x="4186553" y="2770500"/>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a:extLst>
              <a:ext uri="{FF2B5EF4-FFF2-40B4-BE49-F238E27FC236}">
                <a16:creationId xmlns:a16="http://schemas.microsoft.com/office/drawing/2014/main" id="{3B04B997-499F-4890-B68B-471A8EBFDD67}"/>
              </a:ext>
            </a:extLst>
          </p:cNvPr>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0" name="矩形 139">
            <a:extLst>
              <a:ext uri="{FF2B5EF4-FFF2-40B4-BE49-F238E27FC236}">
                <a16:creationId xmlns:a16="http://schemas.microsoft.com/office/drawing/2014/main" id="{CF41F216-AFB6-4A00-9021-A79FAADE4749}"/>
              </a:ext>
            </a:extLst>
          </p:cNvPr>
          <p:cNvSpPr/>
          <p:nvPr/>
        </p:nvSpPr>
        <p:spPr>
          <a:xfrm rot="16200000">
            <a:off x="7767140" y="2920431"/>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141" name="流程图: 手动操作 140">
            <a:extLst>
              <a:ext uri="{FF2B5EF4-FFF2-40B4-BE49-F238E27FC236}">
                <a16:creationId xmlns:a16="http://schemas.microsoft.com/office/drawing/2014/main" id="{6C2FCBC5-1898-4C55-8A7D-7DB4F2A02A90}"/>
              </a:ext>
            </a:extLst>
          </p:cNvPr>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2" name="矩形 141">
            <a:extLst>
              <a:ext uri="{FF2B5EF4-FFF2-40B4-BE49-F238E27FC236}">
                <a16:creationId xmlns:a16="http://schemas.microsoft.com/office/drawing/2014/main" id="{DB6FEBF0-D3C1-4E44-A076-F8543F45AA45}"/>
              </a:ext>
            </a:extLst>
          </p:cNvPr>
          <p:cNvSpPr/>
          <p:nvPr/>
        </p:nvSpPr>
        <p:spPr>
          <a:xfrm>
            <a:off x="7030404" y="3055213"/>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5" name="矩形 144">
              <a:extLst>
                <a:ext uri="{FF2B5EF4-FFF2-40B4-BE49-F238E27FC236}">
                  <a16:creationId xmlns:a16="http://schemas.microsoft.com/office/drawing/2014/main" id="{DB6FEBF0-D3C1-4E44-A076-F8543F45AA45}"/>
                </a:ext>
              </a:extLst>
            </p:cNvPr>
            <p:cNvSpPr/>
            <p:nvPr/>
          </p:nvSpPr>
          <p:spPr>
            <a:xfrm>
              <a:off x="11254296" y="3897575"/>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a:extLst>
                <a:ext uri="{FF2B5EF4-FFF2-40B4-BE49-F238E27FC236}">
                  <a16:creationId xmlns:a16="http://schemas.microsoft.com/office/drawing/2014/main" id="{1562766D-06B6-4E68-A522-842479D25B05}"/>
                </a:ext>
              </a:extLst>
            </p:cNvPr>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9594D74-9156-42D5-BE79-B03E01A52C51}"/>
                </a:ext>
              </a:extLst>
            </p:cNvPr>
            <p:cNvCxnSpPr>
              <a:cxnSpLocks/>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a:extLst>
                <a:ext uri="{FF2B5EF4-FFF2-40B4-BE49-F238E27FC236}">
                  <a16:creationId xmlns:a16="http://schemas.microsoft.com/office/drawing/2014/main" id="{1843CBDC-CFEC-4BD2-AD0B-815B0D453B1B}"/>
                </a:ext>
              </a:extLst>
            </p:cNvPr>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4" name="直接连接符 153">
              <a:extLst>
                <a:ext uri="{FF2B5EF4-FFF2-40B4-BE49-F238E27FC236}">
                  <a16:creationId xmlns:a16="http://schemas.microsoft.com/office/drawing/2014/main" id="{2EF7FF38-547F-4842-883B-B8ED6547CE15}"/>
                </a:ext>
              </a:extLst>
            </p:cNvPr>
            <p:cNvCxnSpPr>
              <a:cxnSpLocks/>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a:extLst>
                <a:ext uri="{FF2B5EF4-FFF2-40B4-BE49-F238E27FC236}">
                  <a16:creationId xmlns:a16="http://schemas.microsoft.com/office/drawing/2014/main" id="{C93F85A8-96F3-452E-9BCC-000492316DCE}"/>
                </a:ext>
              </a:extLst>
            </p:cNvPr>
            <p:cNvGrpSpPr/>
            <p:nvPr/>
          </p:nvGrpSpPr>
          <p:grpSpPr>
            <a:xfrm>
              <a:off x="2584594" y="3861815"/>
              <a:ext cx="944542" cy="934233"/>
              <a:chOff x="2153669" y="3768090"/>
              <a:chExt cx="981236" cy="897164"/>
            </a:xfrm>
          </p:grpSpPr>
          <p:sp>
            <p:nvSpPr>
              <p:cNvPr id="163" name="矩形 162">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a:ln>
                <a:noFill/>
              </a:ln>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64" name="矩形 163">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a:ln>
                <a:noFill/>
              </a:ln>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65" name="矩形 164">
                <a:extLst>
                  <a:ext uri="{FF2B5EF4-FFF2-40B4-BE49-F238E27FC236}">
                    <a16:creationId xmlns:a16="http://schemas.microsoft.com/office/drawing/2014/main" id="{CBFF6D01-103F-4654-AA84-F27640E2F424}"/>
                  </a:ext>
                </a:extLst>
              </p:cNvPr>
              <p:cNvSpPr/>
              <p:nvPr/>
            </p:nvSpPr>
            <p:spPr>
              <a:xfrm>
                <a:off x="2247903" y="4158046"/>
                <a:ext cx="760851" cy="507208"/>
              </a:xfrm>
              <a:prstGeom prst="rect">
                <a:avLst/>
              </a:prstGeom>
              <a:ln>
                <a:noFill/>
              </a:ln>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cxnSp>
          <p:nvCxnSpPr>
            <p:cNvPr id="160" name="直接连接符 159">
              <a:extLst>
                <a:ext uri="{FF2B5EF4-FFF2-40B4-BE49-F238E27FC236}">
                  <a16:creationId xmlns:a16="http://schemas.microsoft.com/office/drawing/2014/main" id="{AFA0641A-9AF0-469B-9506-621DE6150E4C}"/>
                </a:ext>
              </a:extLst>
            </p:cNvPr>
            <p:cNvCxnSpPr>
              <a:cxnSpLocks/>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a:extLst>
                <a:ext uri="{FF2B5EF4-FFF2-40B4-BE49-F238E27FC236}">
                  <a16:creationId xmlns:a16="http://schemas.microsoft.com/office/drawing/2014/main" id="{CF41F216-AFB6-4A00-9021-A79FAADE4749}"/>
                </a:ext>
              </a:extLst>
            </p:cNvPr>
            <p:cNvSpPr/>
            <p:nvPr/>
          </p:nvSpPr>
          <p:spPr>
            <a:xfrm rot="16200000">
              <a:off x="8123340" y="4140856"/>
              <a:ext cx="559949" cy="312774"/>
            </a:xfrm>
            <a:prstGeom prst="rect">
              <a:avLst/>
            </a:prstGeom>
            <a:ln>
              <a:noFill/>
            </a:ln>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a:extLst>
              <a:ext uri="{FF2B5EF4-FFF2-40B4-BE49-F238E27FC236}">
                <a16:creationId xmlns:a16="http://schemas.microsoft.com/office/drawing/2014/main" id="{DB6FEBF0-D3C1-4E44-A076-F8543F45AA45}"/>
              </a:ext>
            </a:extLst>
          </p:cNvPr>
          <p:cNvSpPr/>
          <p:nvPr/>
        </p:nvSpPr>
        <p:spPr>
          <a:xfrm>
            <a:off x="1419938" y="2517180"/>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a:extLst>
              <a:ext uri="{FF2B5EF4-FFF2-40B4-BE49-F238E27FC236}">
                <a16:creationId xmlns:a16="http://schemas.microsoft.com/office/drawing/2014/main" id="{1562766D-06B6-4E68-A522-842479D25B05}"/>
              </a:ext>
            </a:extLst>
          </p:cNvPr>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39594D74-9156-42D5-BE79-B03E01A52C51}"/>
              </a:ext>
            </a:extLst>
          </p:cNvPr>
          <p:cNvCxnSpPr>
            <a:cxnSpLocks/>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a:extLst>
              <a:ext uri="{FF2B5EF4-FFF2-40B4-BE49-F238E27FC236}">
                <a16:creationId xmlns:a16="http://schemas.microsoft.com/office/drawing/2014/main" id="{AFA0641A-9AF0-469B-9506-621DE6150E4C}"/>
              </a:ext>
            </a:extLst>
          </p:cNvPr>
          <p:cNvCxnSpPr>
            <a:cxnSpLocks/>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a:extLst>
                <a:ext uri="{FF2B5EF4-FFF2-40B4-BE49-F238E27FC236}">
                  <a16:creationId xmlns:a16="http://schemas.microsoft.com/office/drawing/2014/main" id="{2EF7FF38-547F-4842-883B-B8ED6547CE15}"/>
                </a:ext>
              </a:extLst>
            </p:cNvPr>
            <p:cNvCxnSpPr>
              <a:cxnSpLocks/>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a:extLst>
                <a:ext uri="{FF2B5EF4-FFF2-40B4-BE49-F238E27FC236}">
                  <a16:creationId xmlns:a16="http://schemas.microsoft.com/office/drawing/2014/main" id="{1843CBDC-CFEC-4BD2-AD0B-815B0D453B1B}"/>
                </a:ext>
              </a:extLst>
            </p:cNvPr>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6" name="矩形 195">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202" name="矩形 201">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08" name="组合 207">
            <a:extLst>
              <a:ext uri="{FF2B5EF4-FFF2-40B4-BE49-F238E27FC236}">
                <a16:creationId xmlns:a16="http://schemas.microsoft.com/office/drawing/2014/main" id="{C93F85A8-96F3-452E-9BCC-000492316DCE}"/>
              </a:ext>
            </a:extLst>
          </p:cNvPr>
          <p:cNvGrpSpPr/>
          <p:nvPr/>
        </p:nvGrpSpPr>
        <p:grpSpPr>
          <a:xfrm>
            <a:off x="2515586" y="2471451"/>
            <a:ext cx="895565" cy="1370404"/>
            <a:chOff x="2153669" y="3581315"/>
            <a:chExt cx="981236" cy="1387999"/>
          </a:xfrm>
        </p:grpSpPr>
        <p:sp>
          <p:nvSpPr>
            <p:cNvPr id="209" name="矩形 20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1" name="矩形 210">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69"/>
              </a:spcBef>
              <a:spcAft>
                <a:spcPts val="569"/>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a:extLst>
                <a:ext uri="{FF2B5EF4-FFF2-40B4-BE49-F238E27FC236}">
                  <a16:creationId xmlns:a16="http://schemas.microsoft.com/office/drawing/2014/main" id="{083F1803-E01C-499C-8DE9-4FDC2E176D6B}"/>
                </a:ext>
              </a:extLst>
            </p:cNvPr>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1" name="矩形 110">
              <a:extLst>
                <a:ext uri="{FF2B5EF4-FFF2-40B4-BE49-F238E27FC236}">
                  <a16:creationId xmlns:a16="http://schemas.microsoft.com/office/drawing/2014/main" id="{2600B14C-13AA-43E5-91D1-E1A7CF7504B4}"/>
                </a:ext>
              </a:extLst>
            </p:cNvPr>
            <p:cNvSpPr/>
            <p:nvPr/>
          </p:nvSpPr>
          <p:spPr>
            <a:xfrm>
              <a:off x="5259637" y="5860043"/>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49" name="组合 48">
            <a:extLst>
              <a:ext uri="{FF2B5EF4-FFF2-40B4-BE49-F238E27FC236}">
                <a16:creationId xmlns:a16="http://schemas.microsoft.com/office/drawing/2014/main" id="{91EBB0BF-A1AD-4483-B27E-7F6874560B67}"/>
              </a:ext>
            </a:extLst>
          </p:cNvPr>
          <p:cNvGrpSpPr/>
          <p:nvPr/>
        </p:nvGrpSpPr>
        <p:grpSpPr>
          <a:xfrm>
            <a:off x="9253349" y="2498515"/>
            <a:ext cx="869365" cy="1361582"/>
            <a:chOff x="2106940" y="3477998"/>
            <a:chExt cx="952529" cy="1491834"/>
          </a:xfrm>
        </p:grpSpPr>
        <p:sp>
          <p:nvSpPr>
            <p:cNvPr id="50" name="矩形 49">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51" name="矩形 50">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55" name="矩形 54">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5" name="矩形 14">
            <a:extLst>
              <a:ext uri="{FF2B5EF4-FFF2-40B4-BE49-F238E27FC236}">
                <a16:creationId xmlns:a16="http://schemas.microsoft.com/office/drawing/2014/main" id="{9EC13A88-E991-4549-A4E9-1AB624E29D45}"/>
              </a:ext>
            </a:extLst>
          </p:cNvPr>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6" name="直接连接符 15">
            <a:extLst>
              <a:ext uri="{FF2B5EF4-FFF2-40B4-BE49-F238E27FC236}">
                <a16:creationId xmlns:a16="http://schemas.microsoft.com/office/drawing/2014/main" id="{7089DE98-FC37-4C1F-9209-35555F31F6C6}"/>
              </a:ext>
            </a:extLst>
          </p:cNvPr>
          <p:cNvCxnSpPr>
            <a:cxnSpLocks/>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6DDA379-1226-4826-8B6B-FF530A6E4CF8}"/>
              </a:ext>
            </a:extLst>
          </p:cNvPr>
          <p:cNvSpPr/>
          <p:nvPr/>
        </p:nvSpPr>
        <p:spPr>
          <a:xfrm>
            <a:off x="1874310" y="2241688"/>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9" name="直接连接符 98">
            <a:extLst>
              <a:ext uri="{FF2B5EF4-FFF2-40B4-BE49-F238E27FC236}">
                <a16:creationId xmlns:a16="http://schemas.microsoft.com/office/drawing/2014/main" id="{7089DE98-FC37-4C1F-9209-35555F31F6C6}"/>
              </a:ext>
            </a:extLst>
          </p:cNvPr>
          <p:cNvCxnSpPr>
            <a:cxnSpLocks/>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46DDA379-1226-4826-8B6B-FF530A6E4CF8}"/>
              </a:ext>
            </a:extLst>
          </p:cNvPr>
          <p:cNvSpPr/>
          <p:nvPr/>
        </p:nvSpPr>
        <p:spPr>
          <a:xfrm>
            <a:off x="1874310" y="2241688"/>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83563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p>
        </p:txBody>
      </p:sp>
      <p:sp>
        <p:nvSpPr>
          <p:cNvPr id="3" name="内容占位符 2"/>
          <p:cNvSpPr>
            <a:spLocks noGrp="1"/>
          </p:cNvSpPr>
          <p:nvPr>
            <p:ph idx="1"/>
          </p:nvPr>
        </p:nvSpPr>
        <p:spPr>
          <a:xfrm>
            <a:off x="487822" y="942764"/>
            <a:ext cx="6290349" cy="5637024"/>
          </a:xfrm>
        </p:spPr>
        <p:txBody>
          <a:bodyPr/>
          <a:lstStyle/>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a:extLst>
                  <a:ext uri="{FF2B5EF4-FFF2-40B4-BE49-F238E27FC236}">
                    <a16:creationId xmlns:a16="http://schemas.microsoft.com/office/drawing/2014/main" id="{4B467A89-956C-4BAB-9032-2771C6ABAEC2}"/>
                  </a:ext>
                </a:extLst>
              </p:cNvPr>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a:extLst>
                  <a:ext uri="{FF2B5EF4-FFF2-40B4-BE49-F238E27FC236}">
                    <a16:creationId xmlns:a16="http://schemas.microsoft.com/office/drawing/2014/main" id="{34A0C001-8C64-42B0-81B4-975CE8AEB916}"/>
                  </a:ext>
                </a:extLst>
              </p:cNvPr>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a:extLst>
                  <a:ext uri="{FF2B5EF4-FFF2-40B4-BE49-F238E27FC236}">
                    <a16:creationId xmlns:a16="http://schemas.microsoft.com/office/drawing/2014/main" id="{8C7A746E-DE96-4DA5-9865-44268EFBE48E}"/>
                  </a:ext>
                </a:extLst>
              </p:cNvPr>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a:extLst>
                  <a:ext uri="{FF2B5EF4-FFF2-40B4-BE49-F238E27FC236}">
                    <a16:creationId xmlns:a16="http://schemas.microsoft.com/office/drawing/2014/main" id="{1F5677AA-D17F-454E-9BE4-70FFC67826EF}"/>
                  </a:ext>
                </a:extLst>
              </p:cNvPr>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a:extLst>
                  <a:ext uri="{FF2B5EF4-FFF2-40B4-BE49-F238E27FC236}">
                    <a16:creationId xmlns:a16="http://schemas.microsoft.com/office/drawing/2014/main" id="{76CC0552-8F36-4B88-8FF1-55AAFE537DAF}"/>
                  </a:ext>
                </a:extLst>
              </p:cNvPr>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a:extLst>
                  <a:ext uri="{FF2B5EF4-FFF2-40B4-BE49-F238E27FC236}">
                    <a16:creationId xmlns:a16="http://schemas.microsoft.com/office/drawing/2014/main" id="{0F2AA4CC-57B4-4A83-8DF2-92A33E45455F}"/>
                  </a:ext>
                </a:extLst>
              </p:cNvPr>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a:extLst>
                  <a:ext uri="{FF2B5EF4-FFF2-40B4-BE49-F238E27FC236}">
                    <a16:creationId xmlns:a16="http://schemas.microsoft.com/office/drawing/2014/main" id="{0910D6F0-702B-4B92-ADD2-18FEF564A12F}"/>
                  </a:ext>
                </a:extLst>
              </p:cNvPr>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a:extLst>
                  <a:ext uri="{FF2B5EF4-FFF2-40B4-BE49-F238E27FC236}">
                    <a16:creationId xmlns:a16="http://schemas.microsoft.com/office/drawing/2014/main" id="{4B8CC304-517A-4F0A-885D-1B767FFA2CE7}"/>
                  </a:ext>
                </a:extLst>
              </p:cNvPr>
              <p:cNvSpPr/>
              <p:nvPr/>
            </p:nvSpPr>
            <p:spPr>
              <a:xfrm>
                <a:off x="3977560" y="2915317"/>
                <a:ext cx="300378"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7"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a:extLst>
                  <a:ext uri="{FF2B5EF4-FFF2-40B4-BE49-F238E27FC236}">
                    <a16:creationId xmlns:a16="http://schemas.microsoft.com/office/drawing/2014/main" id="{E7EABD73-17EC-4DE6-9461-54B9F3D31B84}"/>
                  </a:ext>
                </a:extLst>
              </p:cNvPr>
              <p:cNvSpPr/>
              <p:nvPr/>
            </p:nvSpPr>
            <p:spPr>
              <a:xfrm>
                <a:off x="3984471" y="2661978"/>
                <a:ext cx="452001"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7"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a:extLst>
                    <a:ext uri="{FF2B5EF4-FFF2-40B4-BE49-F238E27FC236}">
                      <a16:creationId xmlns:a16="http://schemas.microsoft.com/office/drawing/2014/main" id="{44A3B210-1D58-4401-9AD9-5D567A58476D}"/>
                    </a:ext>
                  </a:extLst>
                </p:cNvPr>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a:extLst>
                    <a:ext uri="{FF2B5EF4-FFF2-40B4-BE49-F238E27FC236}">
                      <a16:creationId xmlns:a16="http://schemas.microsoft.com/office/drawing/2014/main" id="{51A2CCCE-138E-47BE-AC7E-F5141666B790}"/>
                    </a:ext>
                  </a:extLst>
                </p:cNvPr>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solidFill>
                      <a:schemeClr val="bg1"/>
                    </a:solidFill>
                    <a:latin typeface="Segoe UI" panose="020B0502040204020203" pitchFamily="34" charset="0"/>
                    <a:cs typeface="Segoe UI" panose="020B0502040204020203" pitchFamily="34" charset="0"/>
                  </a:endParaRPr>
                </a:p>
              </p:txBody>
            </p:sp>
            <p:sp>
              <p:nvSpPr>
                <p:cNvPr id="29" name="矩形 28">
                  <a:extLst>
                    <a:ext uri="{FF2B5EF4-FFF2-40B4-BE49-F238E27FC236}">
                      <a16:creationId xmlns:a16="http://schemas.microsoft.com/office/drawing/2014/main" id="{13EC6394-D66A-419B-BBBA-1877F1EA1841}"/>
                    </a:ext>
                  </a:extLst>
                </p:cNvPr>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p>
              </p:txBody>
            </p:sp>
          </p:grpSp>
        </p:grpSp>
      </p:grpSp>
    </p:spTree>
    <p:extLst>
      <p:ext uri="{BB962C8B-B14F-4D97-AF65-F5344CB8AC3E}">
        <p14:creationId xmlns:p14="http://schemas.microsoft.com/office/powerpoint/2010/main" val="883150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p>
          <a:p>
            <a:r>
              <a:rPr lang="zh-CN" altLang="en-US" b="1" dirty="0"/>
              <a:t>单周期处理器的性能？</a:t>
            </a:r>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p>
          <a:p>
            <a:pPr lvl="1">
              <a:lnSpc>
                <a:spcPct val="160000"/>
              </a:lnSpc>
              <a:spcBef>
                <a:spcPct val="15000"/>
              </a:spcBef>
            </a:pPr>
            <a:r>
              <a:rPr lang="zh-CN" altLang="en-US" dirty="0"/>
              <a:t>单周期处理器的时钟宽度为最复杂指令的执行时间</a:t>
            </a:r>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现代计算机采用多周期方式</a:t>
            </a:r>
          </a:p>
          <a:p>
            <a:endParaRPr lang="en-US" altLang="zh-CN" dirty="0"/>
          </a:p>
          <a:p>
            <a:endParaRPr lang="zh-CN" altLang="en-US" dirty="0"/>
          </a:p>
        </p:txBody>
      </p:sp>
    </p:spTree>
    <p:extLst>
      <p:ext uri="{BB962C8B-B14F-4D97-AF65-F5344CB8AC3E}">
        <p14:creationId xmlns:p14="http://schemas.microsoft.com/office/powerpoint/2010/main" val="427569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p>
          <a:p>
            <a:pPr>
              <a:lnSpc>
                <a:spcPct val="150000"/>
              </a:lnSpc>
            </a:pPr>
            <a:r>
              <a:rPr lang="zh-CN" altLang="en-US" dirty="0"/>
              <a:t>数据通路</a:t>
            </a:r>
          </a:p>
          <a:p>
            <a:pPr>
              <a:lnSpc>
                <a:spcPct val="150000"/>
              </a:lnSpc>
            </a:pPr>
            <a:r>
              <a:rPr lang="zh-CN" altLang="en-US" dirty="0"/>
              <a:t>指令周期与时序（★★★）</a:t>
            </a:r>
          </a:p>
          <a:p>
            <a:pPr>
              <a:lnSpc>
                <a:spcPct val="160000"/>
              </a:lnSpc>
            </a:pPr>
            <a:r>
              <a:rPr lang="zh-CN" altLang="en-US" dirty="0"/>
              <a:t>硬布线控制器设计</a:t>
            </a:r>
          </a:p>
          <a:p>
            <a:pPr>
              <a:lnSpc>
                <a:spcPct val="16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50000"/>
              </a:lnSpc>
            </a:pPr>
            <a:r>
              <a:rPr lang="en-US" altLang="zh-CN" b="1" dirty="0">
                <a:solidFill>
                  <a:srgbClr val="C00000"/>
                </a:solidFill>
              </a:rPr>
              <a:t>MIPS</a:t>
            </a:r>
            <a:r>
              <a:rPr lang="zh-CN" altLang="en-US" b="1" dirty="0">
                <a:solidFill>
                  <a:srgbClr val="C00000"/>
                </a:solidFill>
              </a:rPr>
              <a:t>多周期</a:t>
            </a:r>
            <a:r>
              <a:rPr lang="en-US" altLang="zh-CN" b="1" dirty="0">
                <a:solidFill>
                  <a:srgbClr val="C00000"/>
                </a:solidFill>
              </a:rPr>
              <a:t>CPU</a:t>
            </a:r>
            <a:r>
              <a:rPr lang="zh-CN" altLang="en-US" b="1" dirty="0">
                <a:solidFill>
                  <a:srgbClr val="C00000"/>
                </a:solidFill>
              </a:rPr>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646602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dirty="0" err="1">
                  <a:latin typeface="微软雅黑" panose="020B0503020204020204" pitchFamily="34" charset="-122"/>
                  <a:ea typeface="微软雅黑" panose="020B0503020204020204" pitchFamily="34" charset="-122"/>
                </a:rPr>
                <a:t>Func</a:t>
              </a:r>
              <a:endParaRPr lang="en-US" altLang="zh-CN" sz="1707"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262158" cy="500906"/>
          </a:xfrm>
          <a:prstGeom prst="rect">
            <a:avLst/>
          </a:prstGeom>
          <a:noFill/>
        </p:spPr>
        <p:txBody>
          <a:bodyPr wrap="none" rtlCol="0">
            <a:spAutoFit/>
          </a:bodyPr>
          <a:lstStyle/>
          <a:p>
            <a:r>
              <a:rPr lang="en-US" altLang="zh-CN" sz="2655" dirty="0" err="1">
                <a:latin typeface="Segoe UI Black" panose="020B0A02040204020203" pitchFamily="34" charset="0"/>
                <a:ea typeface="Segoe UI Black" panose="020B0A02040204020203" pitchFamily="34" charset="0"/>
                <a:cs typeface="Segoe UI Black" panose="020B0A02040204020203" pitchFamily="34" charset="0"/>
              </a:rPr>
              <a:t>Func</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 (A)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总线</a:t>
                  </a:r>
                  <a:endParaRPr lang="en-US" altLang="zh-CN" sz="1707"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dirty="0" err="1">
                <a:latin typeface="微软雅黑" panose="020B0503020204020204" pitchFamily="34" charset="-122"/>
                <a:ea typeface="微软雅黑" panose="020B0503020204020204" pitchFamily="34" charset="-122"/>
              </a:rPr>
              <a:t>Func</a:t>
            </a:r>
            <a:endParaRPr lang="en-US" altLang="zh-CN" sz="1707"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p>
                    <a:p>
                      <a:pPr algn="ctr">
                        <a:defRPr/>
                      </a:pPr>
                      <a:endPar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a:extLst>
                    <a:ext uri="{FF2B5EF4-FFF2-40B4-BE49-F238E27FC236}">
                      <a16:creationId xmlns:a16="http://schemas.microsoft.com/office/drawing/2014/main" id="{F7E6437E-CD06-45C0-A9F0-9FB38512790A}"/>
                    </a:ext>
                  </a:extLst>
                </p:cNvPr>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endParaRPr>
                </a:p>
              </p:txBody>
            </p:sp>
            <p:sp>
              <p:nvSpPr>
                <p:cNvPr id="118" name="矩形 117">
                  <a:extLst>
                    <a:ext uri="{FF2B5EF4-FFF2-40B4-BE49-F238E27FC236}">
                      <a16:creationId xmlns:a16="http://schemas.microsoft.com/office/drawing/2014/main" id="{CF41F216-AFB6-4A00-9021-A79FAADE4749}"/>
                    </a:ext>
                  </a:extLst>
                </p:cNvPr>
                <p:cNvSpPr/>
                <p:nvPr/>
              </p:nvSpPr>
              <p:spPr>
                <a:xfrm rot="16200000">
                  <a:off x="10437745" y="5760383"/>
                  <a:ext cx="559950"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a:extLst>
              <a:ext uri="{FF2B5EF4-FFF2-40B4-BE49-F238E27FC236}">
                <a16:creationId xmlns:a16="http://schemas.microsoft.com/office/drawing/2014/main" id="{11A9311B-60A8-4A3F-9AE7-DE951EB9D0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77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a:extLst>
                  <a:ext uri="{FF2B5EF4-FFF2-40B4-BE49-F238E27FC236}">
                    <a16:creationId xmlns:a16="http://schemas.microsoft.com/office/drawing/2014/main" id="{26292ECF-D69D-4234-AF65-2C6449DC5D46}"/>
                  </a:ext>
                </a:extLst>
              </p:cNvPr>
              <p:cNvCxnSpPr>
                <a:cxnSpLocks/>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6292ECF-D69D-4234-AF65-2C6449DC5D46}"/>
                  </a:ext>
                </a:extLst>
              </p:cNvPr>
              <p:cNvCxnSpPr>
                <a:cxnSpLocks/>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D455C10-59D2-47C6-B7B8-9D15615AEA67}"/>
                  </a:ext>
                </a:extLst>
              </p:cNvPr>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id="{3D572D50-C4C5-415B-B6A3-076E62D703A3}"/>
                  </a:ext>
                </a:extLst>
              </p:cNvPr>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任意多边形: 形状 4">
                <a:extLst>
                  <a:ext uri="{FF2B5EF4-FFF2-40B4-BE49-F238E27FC236}">
                    <a16:creationId xmlns:a16="http://schemas.microsoft.com/office/drawing/2014/main" id="{A3FD23DE-1F13-4833-BD0A-C0962CC61426}"/>
                  </a:ext>
                </a:extLst>
              </p:cNvPr>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cxnSp>
            <p:nvCxnSpPr>
              <p:cNvPr id="13" name="直接箭头连接符 12">
                <a:extLst>
                  <a:ext uri="{FF2B5EF4-FFF2-40B4-BE49-F238E27FC236}">
                    <a16:creationId xmlns:a16="http://schemas.microsoft.com/office/drawing/2014/main" id="{31333813-15F5-4C93-A7ED-F1867743E42E}"/>
                  </a:ext>
                </a:extLst>
              </p:cNvPr>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1C5A59D-82C7-4575-9AC0-E2F04E139C3C}"/>
                  </a:ext>
                </a:extLst>
              </p:cNvPr>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id="{256DB13A-D932-40C6-AEE1-A199250C9EBA}"/>
                  </a:ext>
                </a:extLst>
              </p:cNvPr>
              <p:cNvSpPr/>
              <p:nvPr/>
            </p:nvSpPr>
            <p:spPr>
              <a:xfrm>
                <a:off x="2137065" y="4896958"/>
                <a:ext cx="49957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PC</a:t>
                </a:r>
                <a:endParaRPr lang="zh-CN" altLang="en-US" sz="1707" dirty="0">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611F1B2F-F702-4F91-AEF0-A5639FCD5371}"/>
                  </a:ext>
                </a:extLst>
              </p:cNvPr>
              <p:cNvCxnSpPr>
                <a:cxnSpLocks/>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AA31626-48BA-4377-93C6-14384FB5693D}"/>
                  </a:ext>
                </a:extLst>
              </p:cNvPr>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4C6DFB6-3DC1-468C-B3C6-C5749D772D2C}"/>
                  </a:ext>
                </a:extLst>
              </p:cNvPr>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矩形 18">
                <a:extLst>
                  <a:ext uri="{FF2B5EF4-FFF2-40B4-BE49-F238E27FC236}">
                    <a16:creationId xmlns:a16="http://schemas.microsoft.com/office/drawing/2014/main" id="{36775353-9271-4398-9DAB-14B6EEDE5DBD}"/>
                  </a:ext>
                </a:extLst>
              </p:cNvPr>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 name="矩形 19">
                <a:extLst>
                  <a:ext uri="{FF2B5EF4-FFF2-40B4-BE49-F238E27FC236}">
                    <a16:creationId xmlns:a16="http://schemas.microsoft.com/office/drawing/2014/main" id="{A36AD8E7-27B4-499D-BEF1-CCA1661C333D}"/>
                  </a:ext>
                </a:extLst>
              </p:cNvPr>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 name="矩形 20">
                <a:extLst>
                  <a:ext uri="{FF2B5EF4-FFF2-40B4-BE49-F238E27FC236}">
                    <a16:creationId xmlns:a16="http://schemas.microsoft.com/office/drawing/2014/main" id="{7409E7A0-3210-4146-9C4B-13D89B3A6EED}"/>
                  </a:ext>
                </a:extLst>
              </p:cNvPr>
              <p:cNvSpPr/>
              <p:nvPr/>
            </p:nvSpPr>
            <p:spPr>
              <a:xfrm>
                <a:off x="2907454" y="4888345"/>
                <a:ext cx="995262"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Address</a:t>
                </a:r>
                <a:endParaRPr lang="zh-CN" altLang="en-US" sz="170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70B90479-FA2E-4632-B003-E26E873BE0E9}"/>
                  </a:ext>
                </a:extLst>
              </p:cNvPr>
              <p:cNvSpPr/>
              <p:nvPr/>
            </p:nvSpPr>
            <p:spPr>
              <a:xfrm>
                <a:off x="3070971" y="5461814"/>
                <a:ext cx="931531" cy="450080"/>
              </a:xfrm>
              <a:prstGeom prst="rect">
                <a:avLst/>
              </a:prstGeom>
            </p:spPr>
            <p:txBody>
              <a:bodyPr wrap="none">
                <a:spAutoFit/>
              </a:bodyPr>
              <a:lstStyle/>
              <a:p>
                <a:pPr algn="ctr">
                  <a:lnSpc>
                    <a:spcPct val="120000"/>
                  </a:lnSpc>
                </a:pPr>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存储器</a:t>
                </a:r>
              </a:p>
            </p:txBody>
          </p:sp>
          <p:sp>
            <p:nvSpPr>
              <p:cNvPr id="23" name="矩形 22">
                <a:extLst>
                  <a:ext uri="{FF2B5EF4-FFF2-40B4-BE49-F238E27FC236}">
                    <a16:creationId xmlns:a16="http://schemas.microsoft.com/office/drawing/2014/main" id="{89F0E2BD-7755-435C-8518-E1D9CA3578BF}"/>
                  </a:ext>
                </a:extLst>
              </p:cNvPr>
              <p:cNvSpPr/>
              <p:nvPr/>
            </p:nvSpPr>
            <p:spPr>
              <a:xfrm>
                <a:off x="2921076" y="6092467"/>
                <a:ext cx="50488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D</a:t>
                </a:r>
                <a:r>
                  <a:rPr lang="en-US" altLang="zh-CN" sz="1707" baseline="-25000" dirty="0">
                    <a:latin typeface="Times New Roman" panose="02020603050405020304" pitchFamily="18" charset="0"/>
                    <a:cs typeface="Times New Roman" panose="02020603050405020304" pitchFamily="18" charset="0"/>
                  </a:rPr>
                  <a:t>in</a:t>
                </a:r>
                <a:endParaRPr lang="zh-CN" altLang="en-US" sz="1707" baseline="-25000" dirty="0">
                  <a:latin typeface="Times New Roman" panose="02020603050405020304" pitchFamily="18" charset="0"/>
                  <a:cs typeface="Times New Roman" panose="02020603050405020304" pitchFamily="18" charset="0"/>
                </a:endParaRPr>
              </a:p>
            </p:txBody>
          </p:sp>
          <p:sp>
            <p:nvSpPr>
              <p:cNvPr id="24" name="任意多边形: 形状 21">
                <a:extLst>
                  <a:ext uri="{FF2B5EF4-FFF2-40B4-BE49-F238E27FC236}">
                    <a16:creationId xmlns:a16="http://schemas.microsoft.com/office/drawing/2014/main" id="{9D531F84-CE63-4DBA-8321-42EE925C9FA2}"/>
                  </a:ext>
                </a:extLst>
              </p:cNvPr>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 name="直接箭头连接符 24">
                <a:extLst>
                  <a:ext uri="{FF2B5EF4-FFF2-40B4-BE49-F238E27FC236}">
                    <a16:creationId xmlns:a16="http://schemas.microsoft.com/office/drawing/2014/main" id="{A71F387A-C5A3-40A5-AB16-58DD59C968D2}"/>
                  </a:ext>
                </a:extLst>
              </p:cNvPr>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a:extLst>
                  <a:ext uri="{FF2B5EF4-FFF2-40B4-BE49-F238E27FC236}">
                    <a16:creationId xmlns:a16="http://schemas.microsoft.com/office/drawing/2014/main" id="{75DB3B52-4547-4A75-9757-4152F91A3FDF}"/>
                  </a:ext>
                </a:extLst>
              </p:cNvPr>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a:extLst>
                  <a:ext uri="{FF2B5EF4-FFF2-40B4-BE49-F238E27FC236}">
                    <a16:creationId xmlns:a16="http://schemas.microsoft.com/office/drawing/2014/main" id="{C7871ECE-CBDF-42E1-84C6-165FC9FE8944}"/>
                  </a:ext>
                </a:extLst>
              </p:cNvPr>
              <p:cNvCxnSpPr>
                <a:cxnSpLocks/>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B099B9E-1E74-4355-94E6-29DB5A4EFEB3}"/>
                  </a:ext>
                </a:extLst>
              </p:cNvPr>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0C33F37-2602-43F2-BB2C-F6CCFBF4CC36}"/>
                  </a:ext>
                </a:extLst>
              </p:cNvPr>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A378638-DE7D-434A-9719-4AED1114BCCB}"/>
                  </a:ext>
                </a:extLst>
              </p:cNvPr>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9287854-78CA-44B2-BC79-F6754460F478}"/>
                  </a:ext>
                </a:extLst>
              </p:cNvPr>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58EA1F32-3593-4BDE-B116-ACEE4C6B932F}"/>
                  </a:ext>
                </a:extLst>
              </p:cNvPr>
              <p:cNvSpPr/>
              <p:nvPr/>
            </p:nvSpPr>
            <p:spPr>
              <a:xfrm>
                <a:off x="6168886" y="6101994"/>
                <a:ext cx="60756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3BC2933E-A1E7-4430-990A-FBA7EAA1BDCD}"/>
                  </a:ext>
                </a:extLst>
              </p:cNvPr>
              <p:cNvSpPr/>
              <p:nvPr/>
            </p:nvSpPr>
            <p:spPr>
              <a:xfrm>
                <a:off x="6181428" y="4874987"/>
                <a:ext cx="60579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7DE3DACB-ABBD-4E1E-BD61-288B6DB45EDF}"/>
                  </a:ext>
                </a:extLst>
              </p:cNvPr>
              <p:cNvSpPr/>
              <p:nvPr/>
            </p:nvSpPr>
            <p:spPr>
              <a:xfrm>
                <a:off x="6182896" y="5246281"/>
                <a:ext cx="60579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10252168-886F-4590-9A8B-E990FC02363F}"/>
                  </a:ext>
                </a:extLst>
              </p:cNvPr>
              <p:cNvSpPr/>
              <p:nvPr/>
            </p:nvSpPr>
            <p:spPr>
              <a:xfrm>
                <a:off x="6178920" y="5672783"/>
                <a:ext cx="552687"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cxnSp>
            <p:nvCxnSpPr>
              <p:cNvPr id="36" name="直接箭头连接符 35">
                <a:extLst>
                  <a:ext uri="{FF2B5EF4-FFF2-40B4-BE49-F238E27FC236}">
                    <a16:creationId xmlns:a16="http://schemas.microsoft.com/office/drawing/2014/main" id="{3CDB8BDB-19B6-424B-84AB-47739FAEDB94}"/>
                  </a:ext>
                </a:extLst>
              </p:cNvPr>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2904CD4C-6764-4D70-8E47-07A04F4A473B}"/>
                  </a:ext>
                </a:extLst>
              </p:cNvPr>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863DC1D6-EC52-4A45-9F19-896875D88F63}"/>
                  </a:ext>
                </a:extLst>
              </p:cNvPr>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0" name="矩形 39">
                <a:extLst>
                  <a:ext uri="{FF2B5EF4-FFF2-40B4-BE49-F238E27FC236}">
                    <a16:creationId xmlns:a16="http://schemas.microsoft.com/office/drawing/2014/main" id="{48ED5E32-10BD-4424-AD21-9EDE5F857797}"/>
                  </a:ext>
                </a:extLst>
              </p:cNvPr>
              <p:cNvSpPr/>
              <p:nvPr/>
            </p:nvSpPr>
            <p:spPr>
              <a:xfrm>
                <a:off x="7737424" y="4983365"/>
                <a:ext cx="379198"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13B2509A-1444-48D9-A8E5-7894F6A9751D}"/>
                  </a:ext>
                </a:extLst>
              </p:cNvPr>
              <p:cNvSpPr/>
              <p:nvPr/>
            </p:nvSpPr>
            <p:spPr>
              <a:xfrm>
                <a:off x="7747760" y="5929509"/>
                <a:ext cx="36503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B</a:t>
                </a:r>
                <a:endParaRPr lang="zh-CN" altLang="en-US" sz="1707" dirty="0">
                  <a:latin typeface="Times New Roman" panose="02020603050405020304" pitchFamily="18" charset="0"/>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ABB77140-4E58-4471-A0AA-5DF01823E4DC}"/>
                  </a:ext>
                </a:extLst>
              </p:cNvPr>
              <p:cNvCxnSpPr>
                <a:cxnSpLocks/>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4AB7015B-9156-4975-BF8F-4149189E9046}"/>
                  </a:ext>
                </a:extLst>
              </p:cNvPr>
              <p:cNvCxnSpPr>
                <a:cxnSpLocks/>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a:extLst>
                  <a:ext uri="{FF2B5EF4-FFF2-40B4-BE49-F238E27FC236}">
                    <a16:creationId xmlns:a16="http://schemas.microsoft.com/office/drawing/2014/main" id="{BA54FF0A-EFB5-4074-B152-2C0E26BE37BC}"/>
                  </a:ext>
                </a:extLst>
              </p:cNvPr>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 name="矩形 44">
                <a:extLst>
                  <a:ext uri="{FF2B5EF4-FFF2-40B4-BE49-F238E27FC236}">
                    <a16:creationId xmlns:a16="http://schemas.microsoft.com/office/drawing/2014/main" id="{3A5A6C95-ACA6-4CEC-AEE1-CBE7943A7B83}"/>
                  </a:ext>
                </a:extLst>
              </p:cNvPr>
              <p:cNvSpPr/>
              <p:nvPr/>
            </p:nvSpPr>
            <p:spPr>
              <a:xfrm>
                <a:off x="8486648" y="5481863"/>
                <a:ext cx="646513" cy="359796"/>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ALU</a:t>
                </a:r>
                <a:endParaRPr lang="zh-CN" altLang="en-US" sz="151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8D1408DE-4871-4038-BD12-0DCDFF92C644}"/>
                  </a:ext>
                </a:extLst>
              </p:cNvPr>
              <p:cNvSpPr/>
              <p:nvPr/>
            </p:nvSpPr>
            <p:spPr>
              <a:xfrm>
                <a:off x="9267064" y="5498066"/>
                <a:ext cx="779285" cy="327505"/>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a:t>
                </a:r>
                <a:r>
                  <a:rPr lang="en-US" altLang="zh-CN" sz="1327" baseline="-25000" dirty="0" err="1">
                    <a:latin typeface="Times New Roman" panose="02020603050405020304" pitchFamily="18" charset="0"/>
                    <a:cs typeface="Times New Roman" panose="02020603050405020304" pitchFamily="18" charset="0"/>
                  </a:rPr>
                  <a:t>Out</a:t>
                </a:r>
                <a:endParaRPr lang="zh-CN" altLang="en-US" sz="1327" baseline="-25000" dirty="0">
                  <a:latin typeface="Times New Roman" panose="02020603050405020304" pitchFamily="18" charset="0"/>
                  <a:cs typeface="Times New Roman" panose="02020603050405020304" pitchFamily="18" charset="0"/>
                </a:endParaRPr>
              </a:p>
            </p:txBody>
          </p:sp>
          <p:cxnSp>
            <p:nvCxnSpPr>
              <p:cNvPr id="47" name="直接箭头连接符 46">
                <a:extLst>
                  <a:ext uri="{FF2B5EF4-FFF2-40B4-BE49-F238E27FC236}">
                    <a16:creationId xmlns:a16="http://schemas.microsoft.com/office/drawing/2014/main" id="{6FB0253D-A40A-4055-8E3A-CDC94364E947}"/>
                  </a:ext>
                </a:extLst>
              </p:cNvPr>
              <p:cNvCxnSpPr>
                <a:cxnSpLocks/>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EC30A41-BCDC-4D58-A7F5-497B2D09E1D7}"/>
                  </a:ext>
                </a:extLst>
              </p:cNvPr>
              <p:cNvCxnSpPr>
                <a:cxnSpLocks/>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a:extLst>
                  <a:ext uri="{FF2B5EF4-FFF2-40B4-BE49-F238E27FC236}">
                    <a16:creationId xmlns:a16="http://schemas.microsoft.com/office/drawing/2014/main" id="{55F0F71E-D17E-4C96-8D7C-9104923B0A32}"/>
                  </a:ext>
                </a:extLst>
              </p:cNvPr>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0" name="直接箭头连接符 49">
                <a:extLst>
                  <a:ext uri="{FF2B5EF4-FFF2-40B4-BE49-F238E27FC236}">
                    <a16:creationId xmlns:a16="http://schemas.microsoft.com/office/drawing/2014/main" id="{1C22E21E-E694-4B65-9FEE-6B90030BC06D}"/>
                  </a:ext>
                </a:extLst>
              </p:cNvPr>
              <p:cNvCxnSpPr>
                <a:cxnSpLocks/>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19C2473B-0341-409E-A3D6-87C0A8F68F2E}"/>
                  </a:ext>
                </a:extLst>
              </p:cNvPr>
              <p:cNvSpPr/>
              <p:nvPr/>
            </p:nvSpPr>
            <p:spPr>
              <a:xfrm>
                <a:off x="5045687" y="4677836"/>
                <a:ext cx="418145" cy="359796"/>
              </a:xfrm>
              <a:prstGeom prst="rect">
                <a:avLst/>
              </a:prstGeom>
            </p:spPr>
            <p:txBody>
              <a:bodyPr wrap="none">
                <a:spAutoFit/>
              </a:bodyPr>
              <a:lstStyle/>
              <a:p>
                <a:pPr algn="ctr"/>
                <a:r>
                  <a:rPr lang="en-US" altLang="zh-CN" sz="1517" dirty="0">
                    <a:latin typeface="Times New Roman" panose="02020603050405020304" pitchFamily="18" charset="0"/>
                    <a:cs typeface="Times New Roman" panose="02020603050405020304" pitchFamily="18" charset="0"/>
                  </a:rPr>
                  <a:t>IR</a:t>
                </a:r>
                <a:endParaRPr lang="zh-CN" altLang="en-US" sz="151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E31549-1011-4604-9253-2AE3C0FBD332}"/>
                  </a:ext>
                </a:extLst>
              </p:cNvPr>
              <p:cNvSpPr/>
              <p:nvPr/>
            </p:nvSpPr>
            <p:spPr>
              <a:xfrm>
                <a:off x="4981515" y="6086262"/>
                <a:ext cx="540294"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DR</a:t>
                </a:r>
                <a:endParaRPr lang="zh-CN" altLang="en-US" sz="170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3BC2933E-A1E7-4430-990A-FBA7EAA1BDCD}"/>
                  </a:ext>
                </a:extLst>
              </p:cNvPr>
              <p:cNvSpPr/>
              <p:nvPr/>
            </p:nvSpPr>
            <p:spPr>
              <a:xfrm>
                <a:off x="7111512" y="4999470"/>
                <a:ext cx="48541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BC2933E-A1E7-4430-990A-FBA7EAA1BDCD}"/>
                  </a:ext>
                </a:extLst>
              </p:cNvPr>
              <p:cNvSpPr/>
              <p:nvPr/>
            </p:nvSpPr>
            <p:spPr>
              <a:xfrm>
                <a:off x="7111512" y="5925284"/>
                <a:ext cx="485416" cy="392086"/>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cxnSp>
            <p:nvCxnSpPr>
              <p:cNvPr id="55" name="直接连接符 54"/>
              <p:cNvCxnSpPr>
                <a:cxnSpLocks/>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9F0E2BD-7755-435C-8518-E1D9CA3578BF}"/>
                  </a:ext>
                </a:extLst>
              </p:cNvPr>
              <p:cNvSpPr/>
              <p:nvPr/>
            </p:nvSpPr>
            <p:spPr>
              <a:xfrm>
                <a:off x="3958854" y="5494162"/>
                <a:ext cx="586323" cy="392086"/>
              </a:xfrm>
              <a:prstGeom prst="rect">
                <a:avLst/>
              </a:prstGeom>
            </p:spPr>
            <p:txBody>
              <a:bodyPr wrap="none">
                <a:spAutoFit/>
              </a:bodyPr>
              <a:lstStyle/>
              <a:p>
                <a:r>
                  <a:rPr lang="en-US" altLang="zh-CN" sz="1707" dirty="0" err="1">
                    <a:latin typeface="Times New Roman" panose="02020603050405020304" pitchFamily="18" charset="0"/>
                    <a:cs typeface="Times New Roman" panose="02020603050405020304" pitchFamily="18" charset="0"/>
                  </a:rPr>
                  <a:t>D</a:t>
                </a:r>
                <a:r>
                  <a:rPr lang="en-US" altLang="zh-CN" sz="1707" baseline="-25000" dirty="0" err="1">
                    <a:latin typeface="Times New Roman" panose="02020603050405020304" pitchFamily="18" charset="0"/>
                    <a:cs typeface="Times New Roman" panose="02020603050405020304" pitchFamily="18" charset="0"/>
                  </a:rPr>
                  <a:t>out</a:t>
                </a:r>
                <a:endParaRPr lang="zh-CN" altLang="en-US" sz="1707" baseline="-25000"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70B90479-FA2E-4632-B003-E26E873BE0E9}"/>
                  </a:ext>
                </a:extLst>
              </p:cNvPr>
              <p:cNvSpPr/>
              <p:nvPr/>
            </p:nvSpPr>
            <p:spPr>
              <a:xfrm>
                <a:off x="6392766" y="5461759"/>
                <a:ext cx="1073155" cy="450080"/>
              </a:xfrm>
              <a:prstGeom prst="rect">
                <a:avLst/>
              </a:prstGeom>
            </p:spPr>
            <p:txBody>
              <a:bodyPr wrap="none">
                <a:spAutoFit/>
              </a:bodyPr>
              <a:lstStyle/>
              <a:p>
                <a:pPr algn="ctr">
                  <a:lnSpc>
                    <a:spcPct val="120000"/>
                  </a:lnSpc>
                </a:pPr>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7"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a:cxnSpLocks/>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9994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a:extLst>
              <a:ext uri="{FF2B5EF4-FFF2-40B4-BE49-F238E27FC236}">
                <a16:creationId xmlns:a16="http://schemas.microsoft.com/office/drawing/2014/main" id="{2B6E23A5-33C9-4766-95A3-016BEB7C5B54}"/>
              </a:ext>
            </a:extLst>
          </p:cNvPr>
          <p:cNvCxnSpPr>
            <a:cxnSpLocks/>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62829F6-D1A1-44AB-987A-5BE7135AE23A}"/>
              </a:ext>
            </a:extLst>
          </p:cNvPr>
          <p:cNvCxnSpPr>
            <a:cxnSpLocks/>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BF01800-93F4-43C6-A138-AA722EFCE697}"/>
              </a:ext>
            </a:extLst>
          </p:cNvPr>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04B9E1E-93B4-4FB1-A98A-27A479E97581}"/>
              </a:ext>
            </a:extLst>
          </p:cNvPr>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5" name="组合 14"/>
          <p:cNvGrpSpPr/>
          <p:nvPr/>
        </p:nvGrpSpPr>
        <p:grpSpPr>
          <a:xfrm>
            <a:off x="8989186" y="3528056"/>
            <a:ext cx="420145" cy="877029"/>
            <a:chOff x="9501522" y="3862856"/>
            <a:chExt cx="443122" cy="924992"/>
          </a:xfrm>
        </p:grpSpPr>
        <p:sp>
          <p:nvSpPr>
            <p:cNvPr id="16"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8" name="矩形 17">
            <a:extLst>
              <a:ext uri="{FF2B5EF4-FFF2-40B4-BE49-F238E27FC236}">
                <a16:creationId xmlns:a16="http://schemas.microsoft.com/office/drawing/2014/main" id="{A52B4083-95DC-41CD-AC89-64757DCDD9FA}"/>
              </a:ext>
            </a:extLst>
          </p:cNvPr>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矩形 18">
            <a:extLst>
              <a:ext uri="{FF2B5EF4-FFF2-40B4-BE49-F238E27FC236}">
                <a16:creationId xmlns:a16="http://schemas.microsoft.com/office/drawing/2014/main" id="{4DCFF249-9CD4-4226-9F88-989FC9E79DDD}"/>
              </a:ext>
            </a:extLst>
          </p:cNvPr>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D0ECF328-CB27-45C4-ABDF-08EFAFD47D98}"/>
              </a:ext>
            </a:extLst>
          </p:cNvPr>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261B38E-10EC-4F6C-A0FE-77254FAE0C08}"/>
              </a:ext>
            </a:extLst>
          </p:cNvPr>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93471FC0-33F6-4386-87EC-60803BC0EA5B}"/>
              </a:ext>
            </a:extLst>
          </p:cNvPr>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a:extLst>
              <a:ext uri="{FF2B5EF4-FFF2-40B4-BE49-F238E27FC236}">
                <a16:creationId xmlns:a16="http://schemas.microsoft.com/office/drawing/2014/main" id="{2CF7B74C-5B3E-4235-B96A-644A24B64C95}"/>
              </a:ext>
            </a:extLst>
          </p:cNvPr>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 name="任意多边形: 形状 49">
            <a:extLst>
              <a:ext uri="{FF2B5EF4-FFF2-40B4-BE49-F238E27FC236}">
                <a16:creationId xmlns:a16="http://schemas.microsoft.com/office/drawing/2014/main" id="{3DE399E1-A24A-4328-BA52-FE5DBFE5E3E4}"/>
              </a:ext>
            </a:extLst>
          </p:cNvPr>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任意多边形: 形状 50">
            <a:extLst>
              <a:ext uri="{FF2B5EF4-FFF2-40B4-BE49-F238E27FC236}">
                <a16:creationId xmlns:a16="http://schemas.microsoft.com/office/drawing/2014/main" id="{BC616C26-5524-4BA7-AC04-A6CB9DC1DA96}"/>
              </a:ext>
            </a:extLst>
          </p:cNvPr>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 name="直接连接符 25">
            <a:extLst>
              <a:ext uri="{FF2B5EF4-FFF2-40B4-BE49-F238E27FC236}">
                <a16:creationId xmlns:a16="http://schemas.microsoft.com/office/drawing/2014/main" id="{6495C64B-C0D8-4BFB-8AB8-F2FAA8A26B54}"/>
              </a:ext>
            </a:extLst>
          </p:cNvPr>
          <p:cNvCxnSpPr>
            <a:cxnSpLocks/>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a:extLst>
              <a:ext uri="{FF2B5EF4-FFF2-40B4-BE49-F238E27FC236}">
                <a16:creationId xmlns:a16="http://schemas.microsoft.com/office/drawing/2014/main" id="{AC10E53C-3448-404B-97DF-4C12223453FB}"/>
              </a:ext>
            </a:extLst>
          </p:cNvPr>
          <p:cNvCxnSpPr>
            <a:cxnSpLocks/>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C6ACF01-D7A6-47F4-8DFC-A7A7883D7BAF}"/>
              </a:ext>
            </a:extLst>
          </p:cNvPr>
          <p:cNvCxnSpPr>
            <a:cxnSpLocks/>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0CC0EA5-7FCC-4AF8-BD79-3CCF2CCD064B}"/>
              </a:ext>
            </a:extLst>
          </p:cNvPr>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a:extLst>
              <a:ext uri="{FF2B5EF4-FFF2-40B4-BE49-F238E27FC236}">
                <a16:creationId xmlns:a16="http://schemas.microsoft.com/office/drawing/2014/main" id="{421E2A65-9774-4758-862A-0EB91BE2D3CF}"/>
              </a:ext>
            </a:extLst>
          </p:cNvPr>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 name="矩形 30">
            <a:extLst>
              <a:ext uri="{FF2B5EF4-FFF2-40B4-BE49-F238E27FC236}">
                <a16:creationId xmlns:a16="http://schemas.microsoft.com/office/drawing/2014/main" id="{3FB95C3B-4E60-4EBA-9387-A4B31D4CCCD0}"/>
              </a:ext>
            </a:extLst>
          </p:cNvPr>
          <p:cNvSpPr/>
          <p:nvPr/>
        </p:nvSpPr>
        <p:spPr>
          <a:xfrm>
            <a:off x="1848402" y="3709537"/>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a:extLst>
              <a:ext uri="{FF2B5EF4-FFF2-40B4-BE49-F238E27FC236}">
                <a16:creationId xmlns:a16="http://schemas.microsoft.com/office/drawing/2014/main" id="{6DE6396D-8011-4633-958C-931FB398CC3E}"/>
              </a:ext>
            </a:extLst>
          </p:cNvPr>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0F86AD9-E2D0-424D-AAA4-D391BD7418C2}"/>
              </a:ext>
            </a:extLst>
          </p:cNvPr>
          <p:cNvSpPr/>
          <p:nvPr/>
        </p:nvSpPr>
        <p:spPr>
          <a:xfrm>
            <a:off x="1929886" y="4077470"/>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1CE0E1BE-1795-4BA9-8787-535DDAAE3432}"/>
              </a:ext>
            </a:extLst>
          </p:cNvPr>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a:extLst>
              <a:ext uri="{FF2B5EF4-FFF2-40B4-BE49-F238E27FC236}">
                <a16:creationId xmlns:a16="http://schemas.microsoft.com/office/drawing/2014/main" id="{63FCE65F-C9B4-4278-BCEA-E9F614497CB8}"/>
              </a:ext>
            </a:extLst>
          </p:cNvPr>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 name="矩形 35">
            <a:extLst>
              <a:ext uri="{FF2B5EF4-FFF2-40B4-BE49-F238E27FC236}">
                <a16:creationId xmlns:a16="http://schemas.microsoft.com/office/drawing/2014/main" id="{A78B39F1-CE9F-4C72-97A2-F11C47572C03}"/>
              </a:ext>
            </a:extLst>
          </p:cNvPr>
          <p:cNvSpPr/>
          <p:nvPr/>
        </p:nvSpPr>
        <p:spPr>
          <a:xfrm>
            <a:off x="3808425" y="3620093"/>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1E467819-006C-4C39-BFB9-7D712D1EC7B0}"/>
              </a:ext>
            </a:extLst>
          </p:cNvPr>
          <p:cNvSpPr/>
          <p:nvPr/>
        </p:nvSpPr>
        <p:spPr>
          <a:xfrm>
            <a:off x="3809449" y="4656026"/>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77FE63C-777D-4639-AC67-C3C1CA929C8F}"/>
              </a:ext>
            </a:extLst>
          </p:cNvPr>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56822250-0977-43B1-8831-FAD141AC7067}"/>
              </a:ext>
            </a:extLst>
          </p:cNvPr>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DA96E4C7-3E3B-4512-B3E0-639B64CB907B}"/>
              </a:ext>
            </a:extLst>
          </p:cNvPr>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B9B4DC4B-516F-4CAD-BA37-5C3F0A1092F4}"/>
              </a:ext>
            </a:extLst>
          </p:cNvPr>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A3149F86-E813-4D15-9800-0D075D883A03}"/>
              </a:ext>
            </a:extLst>
          </p:cNvPr>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BF01800-93F4-43C6-A138-AA722EFCE697}"/>
              </a:ext>
            </a:extLst>
          </p:cNvPr>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54049D7-70BA-4319-BA5D-402C7076E843}"/>
              </a:ext>
            </a:extLst>
          </p:cNvPr>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53F0D7A-7A9C-408F-A53A-4A2811BD8B0F}"/>
              </a:ext>
            </a:extLst>
          </p:cNvPr>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3D4EF30-2610-409C-99B1-6A6CA5AB496F}"/>
              </a:ext>
            </a:extLst>
          </p:cNvPr>
          <p:cNvCxnSpPr>
            <a:cxnSpLocks/>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B24B3CF-6FA0-4E32-B8FC-F42F713B74C4}"/>
              </a:ext>
            </a:extLst>
          </p:cNvPr>
          <p:cNvCxnSpPr>
            <a:cxnSpLocks/>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a:extLst>
              <a:ext uri="{FF2B5EF4-FFF2-40B4-BE49-F238E27FC236}">
                <a16:creationId xmlns:a16="http://schemas.microsoft.com/office/drawing/2014/main" id="{89816BD5-3773-40A1-AC0B-9BBEAEA42E38}"/>
              </a:ext>
            </a:extLst>
          </p:cNvPr>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 name="矩形 48">
            <a:extLst>
              <a:ext uri="{FF2B5EF4-FFF2-40B4-BE49-F238E27FC236}">
                <a16:creationId xmlns:a16="http://schemas.microsoft.com/office/drawing/2014/main" id="{E5577225-703E-4A52-B10B-A0D411097D83}"/>
              </a:ext>
            </a:extLst>
          </p:cNvPr>
          <p:cNvSpPr/>
          <p:nvPr/>
        </p:nvSpPr>
        <p:spPr>
          <a:xfrm>
            <a:off x="5484704" y="5605936"/>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057A17D7-1E0F-4CA5-BFA9-CE44FB6EB11B}"/>
              </a:ext>
            </a:extLst>
          </p:cNvPr>
          <p:cNvSpPr/>
          <p:nvPr/>
        </p:nvSpPr>
        <p:spPr>
          <a:xfrm>
            <a:off x="5315706" y="359845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C39F4768-832D-438E-820E-200E79CC6136}"/>
              </a:ext>
            </a:extLst>
          </p:cNvPr>
          <p:cNvSpPr/>
          <p:nvPr/>
        </p:nvSpPr>
        <p:spPr>
          <a:xfrm>
            <a:off x="5315706" y="3804243"/>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FBE9FB6-BAAC-4327-9F6C-29EA31E709E3}"/>
              </a:ext>
            </a:extLst>
          </p:cNvPr>
          <p:cNvSpPr/>
          <p:nvPr/>
        </p:nvSpPr>
        <p:spPr>
          <a:xfrm>
            <a:off x="5315706" y="4215699"/>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BCD293E1-7CDC-41F5-9A87-BBEC667FE66F}"/>
              </a:ext>
            </a:extLst>
          </p:cNvPr>
          <p:cNvSpPr/>
          <p:nvPr/>
        </p:nvSpPr>
        <p:spPr>
          <a:xfrm>
            <a:off x="5315708" y="4642845"/>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CF77D2C1-E90C-4CED-B175-B7968D066EAF}"/>
              </a:ext>
            </a:extLst>
          </p:cNvPr>
          <p:cNvSpPr/>
          <p:nvPr/>
        </p:nvSpPr>
        <p:spPr>
          <a:xfrm>
            <a:off x="5694485" y="3507945"/>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53682128-2880-4E0E-8DBE-67E8C1054532}"/>
              </a:ext>
            </a:extLst>
          </p:cNvPr>
          <p:cNvSpPr/>
          <p:nvPr/>
        </p:nvSpPr>
        <p:spPr>
          <a:xfrm>
            <a:off x="6238647" y="3592031"/>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2BAAEEA2-76B0-4F15-BC73-CD22D72EA6F4}"/>
              </a:ext>
            </a:extLst>
          </p:cNvPr>
          <p:cNvSpPr/>
          <p:nvPr/>
        </p:nvSpPr>
        <p:spPr>
          <a:xfrm>
            <a:off x="6235273" y="3831625"/>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D45E3BC6-02B6-4788-9865-CC2F8FF0DEB9}"/>
              </a:ext>
            </a:extLst>
          </p:cNvPr>
          <p:cNvSpPr/>
          <p:nvPr/>
        </p:nvSpPr>
        <p:spPr>
          <a:xfrm>
            <a:off x="5653106" y="4245253"/>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8" name="矩形 57">
            <a:extLst>
              <a:ext uri="{FF2B5EF4-FFF2-40B4-BE49-F238E27FC236}">
                <a16:creationId xmlns:a16="http://schemas.microsoft.com/office/drawing/2014/main" id="{8C3FC130-CAE6-4521-8ACD-C3C0B5A4BDBE}"/>
              </a:ext>
            </a:extLst>
          </p:cNvPr>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9" name="矩形 58">
            <a:extLst>
              <a:ext uri="{FF2B5EF4-FFF2-40B4-BE49-F238E27FC236}">
                <a16:creationId xmlns:a16="http://schemas.microsoft.com/office/drawing/2014/main" id="{8AD0E837-580D-4769-B69E-2925EA8A1F6B}"/>
              </a:ext>
            </a:extLst>
          </p:cNvPr>
          <p:cNvSpPr/>
          <p:nvPr/>
        </p:nvSpPr>
        <p:spPr>
          <a:xfrm>
            <a:off x="6987449" y="3513434"/>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EE2E3393-4927-44E7-9AA3-3462BC50FF5A}"/>
              </a:ext>
            </a:extLst>
          </p:cNvPr>
          <p:cNvSpPr/>
          <p:nvPr/>
        </p:nvSpPr>
        <p:spPr>
          <a:xfrm>
            <a:off x="6998432" y="3946882"/>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1" name="矩形 60">
            <a:extLst>
              <a:ext uri="{FF2B5EF4-FFF2-40B4-BE49-F238E27FC236}">
                <a16:creationId xmlns:a16="http://schemas.microsoft.com/office/drawing/2014/main" id="{DD8E27CA-CBC9-4DDE-A9E1-BA815DE6C6C0}"/>
              </a:ext>
            </a:extLst>
          </p:cNvPr>
          <p:cNvSpPr/>
          <p:nvPr/>
        </p:nvSpPr>
        <p:spPr>
          <a:xfrm>
            <a:off x="6520286" y="5482302"/>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2" name="直接连接符 61">
            <a:extLst>
              <a:ext uri="{FF2B5EF4-FFF2-40B4-BE49-F238E27FC236}">
                <a16:creationId xmlns:a16="http://schemas.microsoft.com/office/drawing/2014/main" id="{D8AF30C5-0F90-46F7-AF4E-7209DDE28BCB}"/>
              </a:ext>
            </a:extLst>
          </p:cNvPr>
          <p:cNvCxnSpPr>
            <a:cxnSpLocks/>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CFA0740-3E39-4D9E-AD12-8B3C9FEAB3F3}"/>
              </a:ext>
            </a:extLst>
          </p:cNvPr>
          <p:cNvCxnSpPr>
            <a:cxnSpLocks/>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30AC830-8A9A-46D9-A61E-21F17C488C69}"/>
              </a:ext>
            </a:extLst>
          </p:cNvPr>
          <p:cNvCxnSpPr>
            <a:cxnSpLocks/>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4A7D160C-C8CC-4533-946E-94220C1F8639}"/>
              </a:ext>
            </a:extLst>
          </p:cNvPr>
          <p:cNvSpPr/>
          <p:nvPr/>
        </p:nvSpPr>
        <p:spPr>
          <a:xfrm>
            <a:off x="7655879" y="4025037"/>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6" name="直接连接符 65">
            <a:extLst>
              <a:ext uri="{FF2B5EF4-FFF2-40B4-BE49-F238E27FC236}">
                <a16:creationId xmlns:a16="http://schemas.microsoft.com/office/drawing/2014/main" id="{1E108863-24C7-4B8E-B4DD-C50FE839F338}"/>
              </a:ext>
            </a:extLst>
          </p:cNvPr>
          <p:cNvCxnSpPr>
            <a:cxnSpLocks/>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a:extLst>
              <a:ext uri="{FF2B5EF4-FFF2-40B4-BE49-F238E27FC236}">
                <a16:creationId xmlns:a16="http://schemas.microsoft.com/office/drawing/2014/main" id="{430CDC1B-474B-467C-8CDF-C30222B4C66B}"/>
              </a:ext>
            </a:extLst>
          </p:cNvPr>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D137F073-E96C-445E-97FC-B8B0EE5D5F4B}"/>
              </a:ext>
            </a:extLst>
          </p:cNvPr>
          <p:cNvSpPr/>
          <p:nvPr/>
        </p:nvSpPr>
        <p:spPr>
          <a:xfrm>
            <a:off x="7701108" y="5020619"/>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9" name="任意多边形: 形状 192">
            <a:extLst>
              <a:ext uri="{FF2B5EF4-FFF2-40B4-BE49-F238E27FC236}">
                <a16:creationId xmlns:a16="http://schemas.microsoft.com/office/drawing/2014/main" id="{21C3C884-C54B-44A0-B9C9-71C79A354F8B}"/>
              </a:ext>
            </a:extLst>
          </p:cNvPr>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6A6B51FF-E4AC-4A3F-92F8-617EF9663B1A}"/>
              </a:ext>
            </a:extLst>
          </p:cNvPr>
          <p:cNvSpPr/>
          <p:nvPr/>
        </p:nvSpPr>
        <p:spPr>
          <a:xfrm>
            <a:off x="8506985" y="337210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A6C5F887-7931-48EC-B3E8-B545906C6D83}"/>
              </a:ext>
            </a:extLst>
          </p:cNvPr>
          <p:cNvSpPr/>
          <p:nvPr/>
        </p:nvSpPr>
        <p:spPr>
          <a:xfrm>
            <a:off x="8532363" y="4271250"/>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D22F2AA3-CB31-4D4D-84B5-C6A8AE43A0A5}"/>
              </a:ext>
            </a:extLst>
          </p:cNvPr>
          <p:cNvSpPr/>
          <p:nvPr/>
        </p:nvSpPr>
        <p:spPr>
          <a:xfrm>
            <a:off x="9171428" y="3464794"/>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E71AA9EE-B6F5-41B5-91DC-DF9870BA3650}"/>
              </a:ext>
            </a:extLst>
          </p:cNvPr>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a:extLst>
              <a:ext uri="{FF2B5EF4-FFF2-40B4-BE49-F238E27FC236}">
                <a16:creationId xmlns:a16="http://schemas.microsoft.com/office/drawing/2014/main" id="{F9AAE5E9-7B1A-4C34-8A58-6F4DABE9C788}"/>
              </a:ext>
            </a:extLst>
          </p:cNvPr>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34B30DD-8C9D-4DF4-ADD8-AD700E177DF4}"/>
              </a:ext>
            </a:extLst>
          </p:cNvPr>
          <p:cNvCxnSpPr>
            <a:cxnSpLocks/>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31491FD9-6DF8-4B12-97F5-E943E97499DC}"/>
              </a:ext>
            </a:extLst>
          </p:cNvPr>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a:extLst>
              <a:ext uri="{FF2B5EF4-FFF2-40B4-BE49-F238E27FC236}">
                <a16:creationId xmlns:a16="http://schemas.microsoft.com/office/drawing/2014/main" id="{04CA8CB4-D928-4441-B762-47B78EA98C39}"/>
              </a:ext>
            </a:extLst>
          </p:cNvPr>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EBEE9335-8375-4D01-8310-B6D84194625C}"/>
              </a:ext>
            </a:extLst>
          </p:cNvPr>
          <p:cNvCxnSpPr>
            <a:cxnSpLocks/>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6A7A8B8-987F-4315-81D7-98C376384678}"/>
              </a:ext>
            </a:extLst>
          </p:cNvPr>
          <p:cNvCxnSpPr>
            <a:cxnSpLocks/>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BF01800-93F4-43C6-A138-AA722EFCE697}"/>
              </a:ext>
            </a:extLst>
          </p:cNvPr>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4DCFF249-9CD4-4226-9F88-989FC9E79DDD}"/>
              </a:ext>
            </a:extLst>
          </p:cNvPr>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4" name="矩形 83">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5" name="矩形 84">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90" name="组合 89">
            <a:extLst>
              <a:ext uri="{FF2B5EF4-FFF2-40B4-BE49-F238E27FC236}">
                <a16:creationId xmlns:a16="http://schemas.microsoft.com/office/drawing/2014/main" id="{F96BD808-84AF-4C65-B76E-7241393F3740}"/>
              </a:ext>
            </a:extLst>
          </p:cNvPr>
          <p:cNvGrpSpPr/>
          <p:nvPr/>
        </p:nvGrpSpPr>
        <p:grpSpPr>
          <a:xfrm>
            <a:off x="4973450" y="4547199"/>
            <a:ext cx="274434" cy="522964"/>
            <a:chOff x="4311617" y="4168879"/>
            <a:chExt cx="274449" cy="522993"/>
          </a:xfrm>
        </p:grpSpPr>
        <p:sp>
          <p:nvSpPr>
            <p:cNvPr id="91" name="流程图: 手动操作 90">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2" name="矩形 91">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a:extLst>
              <a:ext uri="{FF2B5EF4-FFF2-40B4-BE49-F238E27FC236}">
                <a16:creationId xmlns:a16="http://schemas.microsoft.com/office/drawing/2014/main" id="{B9B4DC4B-516F-4CAD-BA37-5C3F0A1092F4}"/>
              </a:ext>
            </a:extLst>
          </p:cNvPr>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a:extLst>
              <a:ext uri="{FF2B5EF4-FFF2-40B4-BE49-F238E27FC236}">
                <a16:creationId xmlns:a16="http://schemas.microsoft.com/office/drawing/2014/main" id="{B9B4DC4B-516F-4CAD-BA37-5C3F0A1092F4}"/>
              </a:ext>
            </a:extLst>
          </p:cNvPr>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B9B4DC4B-516F-4CAD-BA37-5C3F0A1092F4}"/>
              </a:ext>
            </a:extLst>
          </p:cNvPr>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99" name="直接连接符 9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1" name="组合 100"/>
          <p:cNvGrpSpPr/>
          <p:nvPr/>
        </p:nvGrpSpPr>
        <p:grpSpPr>
          <a:xfrm>
            <a:off x="3530092" y="4985082"/>
            <a:ext cx="452368" cy="448216"/>
            <a:chOff x="3743887" y="4293594"/>
            <a:chExt cx="477107" cy="472728"/>
          </a:xfrm>
        </p:grpSpPr>
        <p:grpSp>
          <p:nvGrpSpPr>
            <p:cNvPr id="102" name="组合 10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04" name="直接连接符 10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09" name="直接连接符 10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1" name="组合 110"/>
          <p:cNvGrpSpPr/>
          <p:nvPr/>
        </p:nvGrpSpPr>
        <p:grpSpPr>
          <a:xfrm>
            <a:off x="6727166" y="4058193"/>
            <a:ext cx="452368" cy="448216"/>
            <a:chOff x="3743887" y="4293594"/>
            <a:chExt cx="477107" cy="472728"/>
          </a:xfrm>
        </p:grpSpPr>
        <p:grpSp>
          <p:nvGrpSpPr>
            <p:cNvPr id="112" name="组合 11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14" name="直接连接符 11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6" name="组合 115"/>
          <p:cNvGrpSpPr/>
          <p:nvPr/>
        </p:nvGrpSpPr>
        <p:grpSpPr>
          <a:xfrm>
            <a:off x="10077236" y="4093109"/>
            <a:ext cx="452368" cy="448216"/>
            <a:chOff x="3743887" y="4293594"/>
            <a:chExt cx="477107" cy="472728"/>
          </a:xfrm>
        </p:grpSpPr>
        <p:grpSp>
          <p:nvGrpSpPr>
            <p:cNvPr id="117" name="组合 1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19" name="直接连接符 1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124" name="直接连接符 123">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26" name="矩形 125">
            <a:extLst>
              <a:ext uri="{FF2B5EF4-FFF2-40B4-BE49-F238E27FC236}">
                <a16:creationId xmlns:a16="http://schemas.microsoft.com/office/drawing/2014/main" id="{A78B39F1-CE9F-4C72-97A2-F11C47572C03}"/>
              </a:ext>
            </a:extLst>
          </p:cNvPr>
          <p:cNvSpPr/>
          <p:nvPr/>
        </p:nvSpPr>
        <p:spPr>
          <a:xfrm>
            <a:off x="3436127" y="3410812"/>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127" name="矩形 126">
            <a:extLst>
              <a:ext uri="{FF2B5EF4-FFF2-40B4-BE49-F238E27FC236}">
                <a16:creationId xmlns:a16="http://schemas.microsoft.com/office/drawing/2014/main" id="{A78B39F1-CE9F-4C72-97A2-F11C47572C03}"/>
              </a:ext>
            </a:extLst>
          </p:cNvPr>
          <p:cNvSpPr/>
          <p:nvPr/>
        </p:nvSpPr>
        <p:spPr>
          <a:xfrm>
            <a:off x="3435788" y="4422763"/>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a:extLst>
                <a:ext uri="{FF2B5EF4-FFF2-40B4-BE49-F238E27FC236}">
                  <a16:creationId xmlns:a16="http://schemas.microsoft.com/office/drawing/2014/main" id="{7D244573-CFF6-44B6-BEA7-384961853D00}"/>
                </a:ext>
              </a:extLst>
            </p:cNvPr>
            <p:cNvSpPr/>
            <p:nvPr/>
          </p:nvSpPr>
          <p:spPr>
            <a:xfrm>
              <a:off x="4376674" y="1927903"/>
              <a:ext cx="532899"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IorD</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130" name="矩形 129">
              <a:extLst>
                <a:ext uri="{FF2B5EF4-FFF2-40B4-BE49-F238E27FC236}">
                  <a16:creationId xmlns:a16="http://schemas.microsoft.com/office/drawing/2014/main" id="{E8884CE6-0F79-4DD7-9E2D-9F823B8E2915}"/>
                </a:ext>
              </a:extLst>
            </p:cNvPr>
            <p:cNvSpPr/>
            <p:nvPr/>
          </p:nvSpPr>
          <p:spPr>
            <a:xfrm>
              <a:off x="4132343" y="2431768"/>
              <a:ext cx="76269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IRWrite</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31" name="矩形 130">
              <a:extLst>
                <a:ext uri="{FF2B5EF4-FFF2-40B4-BE49-F238E27FC236}">
                  <a16:creationId xmlns:a16="http://schemas.microsoft.com/office/drawing/2014/main" id="{A3509326-2345-418F-AC88-53127B9639C3}"/>
                </a:ext>
              </a:extLst>
            </p:cNvPr>
            <p:cNvSpPr/>
            <p:nvPr/>
          </p:nvSpPr>
          <p:spPr>
            <a:xfrm>
              <a:off x="3903189" y="2167772"/>
              <a:ext cx="972067" cy="312774"/>
            </a:xfrm>
            <a:prstGeom prst="rect">
              <a:avLst/>
            </a:prstGeom>
          </p:spPr>
          <p:txBody>
            <a:bodyPr wrap="none">
              <a:spAutoFit/>
            </a:bodyPr>
            <a:lstStyle/>
            <a:p>
              <a:pPr algn="r"/>
              <a:r>
                <a:rPr lang="en-US" altLang="zh-CN" sz="1327" dirty="0" err="1">
                  <a:solidFill>
                    <a:srgbClr val="0066FF"/>
                  </a:solidFill>
                  <a:latin typeface="Times New Roman" panose="02020603050405020304" pitchFamily="18" charset="0"/>
                  <a:cs typeface="Times New Roman" panose="02020603050405020304" pitchFamily="18" charset="0"/>
                </a:rPr>
                <a:t>MemWrite</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1E3358A1-3872-402D-95EC-35A7000BD54E}"/>
                </a:ext>
              </a:extLst>
            </p:cNvPr>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a:extLst>
                <a:ext uri="{FF2B5EF4-FFF2-40B4-BE49-F238E27FC236}">
                  <a16:creationId xmlns:a16="http://schemas.microsoft.com/office/drawing/2014/main" id="{E62559F3-8CD7-4D73-829A-7A0FB33E6DF1}"/>
                </a:ext>
              </a:extLst>
            </p:cNvPr>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a:extLst>
                <a:ext uri="{FF2B5EF4-FFF2-40B4-BE49-F238E27FC236}">
                  <a16:creationId xmlns:a16="http://schemas.microsoft.com/office/drawing/2014/main" id="{A421D2BC-E910-44AC-8ECB-72CE47AE1C57}"/>
                </a:ext>
              </a:extLst>
            </p:cNvPr>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a:extLst>
                <a:ext uri="{FF2B5EF4-FFF2-40B4-BE49-F238E27FC236}">
                  <a16:creationId xmlns:a16="http://schemas.microsoft.com/office/drawing/2014/main" id="{014CBF14-F76C-479E-B757-9F5C59C9F478}"/>
                </a:ext>
              </a:extLst>
            </p:cNvPr>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a:extLst>
                <a:ext uri="{FF2B5EF4-FFF2-40B4-BE49-F238E27FC236}">
                  <a16:creationId xmlns:a16="http://schemas.microsoft.com/office/drawing/2014/main" id="{7D718EB3-053F-43EC-8465-AA3BCB9D478B}"/>
                </a:ext>
              </a:extLst>
            </p:cNvPr>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a:extLst>
                <a:ext uri="{FF2B5EF4-FFF2-40B4-BE49-F238E27FC236}">
                  <a16:creationId xmlns:a16="http://schemas.microsoft.com/office/drawing/2014/main" id="{1CFAF9AF-7C25-420C-B8C3-C26B4587221C}"/>
                </a:ext>
              </a:extLst>
            </p:cNvPr>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5D038179-55FD-4C75-A95C-0D99828AD11C}"/>
                </a:ext>
              </a:extLst>
            </p:cNvPr>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a:extLst>
                <a:ext uri="{FF2B5EF4-FFF2-40B4-BE49-F238E27FC236}">
                  <a16:creationId xmlns:a16="http://schemas.microsoft.com/office/drawing/2014/main" id="{DBEADA9E-1D86-47F0-B6BF-F29BA6C8C6A0}"/>
                </a:ext>
              </a:extLst>
            </p:cNvPr>
            <p:cNvSpPr/>
            <p:nvPr/>
          </p:nvSpPr>
          <p:spPr>
            <a:xfrm>
              <a:off x="11396050" y="1752004"/>
              <a:ext cx="614051"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PCEn</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141" name="矩形 140">
              <a:extLst>
                <a:ext uri="{FF2B5EF4-FFF2-40B4-BE49-F238E27FC236}">
                  <a16:creationId xmlns:a16="http://schemas.microsoft.com/office/drawing/2014/main" id="{E23AE410-910B-470C-95A9-F6F7F3369D9D}"/>
                </a:ext>
              </a:extLst>
            </p:cNvPr>
            <p:cNvSpPr/>
            <p:nvPr/>
          </p:nvSpPr>
          <p:spPr>
            <a:xfrm>
              <a:off x="4561939" y="3396602"/>
              <a:ext cx="732397"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RegDst</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42" name="矩形 141">
              <a:extLst>
                <a:ext uri="{FF2B5EF4-FFF2-40B4-BE49-F238E27FC236}">
                  <a16:creationId xmlns:a16="http://schemas.microsoft.com/office/drawing/2014/main" id="{5C864DA4-F6F0-4AB2-8A27-B9E181B87023}"/>
                </a:ext>
              </a:extLst>
            </p:cNvPr>
            <p:cNvSpPr/>
            <p:nvPr/>
          </p:nvSpPr>
          <p:spPr>
            <a:xfrm>
              <a:off x="5324550" y="3404622"/>
              <a:ext cx="100121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MemtoReg</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44" name="矩形 143">
            <a:extLst>
              <a:ext uri="{FF2B5EF4-FFF2-40B4-BE49-F238E27FC236}">
                <a16:creationId xmlns:a16="http://schemas.microsoft.com/office/drawing/2014/main" id="{23A4DB96-6B1F-4C5C-8CFE-29B4793EBC1B}"/>
              </a:ext>
            </a:extLst>
          </p:cNvPr>
          <p:cNvSpPr/>
          <p:nvPr/>
        </p:nvSpPr>
        <p:spPr>
          <a:xfrm>
            <a:off x="936212" y="3356695"/>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145" name="组合 144">
            <a:extLst>
              <a:ext uri="{FF2B5EF4-FFF2-40B4-BE49-F238E27FC236}">
                <a16:creationId xmlns:a16="http://schemas.microsoft.com/office/drawing/2014/main" id="{B00BC0A3-51B7-434E-90BD-CB49651A6D2A}"/>
              </a:ext>
            </a:extLst>
          </p:cNvPr>
          <p:cNvGrpSpPr/>
          <p:nvPr/>
        </p:nvGrpSpPr>
        <p:grpSpPr>
          <a:xfrm>
            <a:off x="8108125" y="3825210"/>
            <a:ext cx="444521" cy="993977"/>
            <a:chOff x="4336181" y="4140652"/>
            <a:chExt cx="214541" cy="587002"/>
          </a:xfrm>
        </p:grpSpPr>
        <p:sp>
          <p:nvSpPr>
            <p:cNvPr id="146" name="流程图: 手动操作 145">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7" name="矩形 146">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148" name="直接连接符 147">
            <a:extLst>
              <a:ext uri="{FF2B5EF4-FFF2-40B4-BE49-F238E27FC236}">
                <a16:creationId xmlns:a16="http://schemas.microsoft.com/office/drawing/2014/main" id="{530AC830-8A9A-46D9-A61E-21F17C488C69}"/>
              </a:ext>
            </a:extLst>
          </p:cNvPr>
          <p:cNvCxnSpPr>
            <a:cxnSpLocks/>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30AC830-8A9A-46D9-A61E-21F17C488C69}"/>
              </a:ext>
            </a:extLst>
          </p:cNvPr>
          <p:cNvCxnSpPr>
            <a:cxnSpLocks/>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a:extLst>
              <a:ext uri="{FF2B5EF4-FFF2-40B4-BE49-F238E27FC236}">
                <a16:creationId xmlns:a16="http://schemas.microsoft.com/office/drawing/2014/main" id="{D41C54EC-883B-4A5B-B2A4-7AFBD2CE71A3}"/>
              </a:ext>
            </a:extLst>
          </p:cNvPr>
          <p:cNvGrpSpPr/>
          <p:nvPr/>
        </p:nvGrpSpPr>
        <p:grpSpPr>
          <a:xfrm>
            <a:off x="11009112" y="3666253"/>
            <a:ext cx="274434" cy="522964"/>
            <a:chOff x="4311617" y="4168879"/>
            <a:chExt cx="274449" cy="522994"/>
          </a:xfrm>
        </p:grpSpPr>
        <p:sp>
          <p:nvSpPr>
            <p:cNvPr id="217" name="流程图: 手动操作 21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8" name="矩形 21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a:extLst>
              <a:ext uri="{FF2B5EF4-FFF2-40B4-BE49-F238E27FC236}">
                <a16:creationId xmlns:a16="http://schemas.microsoft.com/office/drawing/2014/main" id="{378D642E-6D92-4405-A353-BFEB57767C92}"/>
              </a:ext>
            </a:extLst>
          </p:cNvPr>
          <p:cNvGrpSpPr/>
          <p:nvPr/>
        </p:nvGrpSpPr>
        <p:grpSpPr>
          <a:xfrm>
            <a:off x="7780626" y="3392811"/>
            <a:ext cx="274434" cy="522964"/>
            <a:chOff x="4311617" y="4168879"/>
            <a:chExt cx="274449" cy="522993"/>
          </a:xfrm>
        </p:grpSpPr>
        <p:sp>
          <p:nvSpPr>
            <p:cNvPr id="220" name="流程图: 手动操作 219">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1" name="矩形 220">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a:extLst>
              <a:ext uri="{FF2B5EF4-FFF2-40B4-BE49-F238E27FC236}">
                <a16:creationId xmlns:a16="http://schemas.microsoft.com/office/drawing/2014/main" id="{7DE2143A-D4DA-4015-A941-FA55CF5386D7}"/>
              </a:ext>
            </a:extLst>
          </p:cNvPr>
          <p:cNvGrpSpPr/>
          <p:nvPr/>
        </p:nvGrpSpPr>
        <p:grpSpPr>
          <a:xfrm>
            <a:off x="4553665" y="4128629"/>
            <a:ext cx="274434" cy="522964"/>
            <a:chOff x="4311617" y="4168879"/>
            <a:chExt cx="274449" cy="522993"/>
          </a:xfrm>
        </p:grpSpPr>
        <p:sp>
          <p:nvSpPr>
            <p:cNvPr id="224" name="流程图: 手动操作 22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5" name="矩形 22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a:extLst>
              <a:ext uri="{FF2B5EF4-FFF2-40B4-BE49-F238E27FC236}">
                <a16:creationId xmlns:a16="http://schemas.microsoft.com/office/drawing/2014/main" id="{9E682F92-4E30-4D08-B026-CB9306E60373}"/>
              </a:ext>
            </a:extLst>
          </p:cNvPr>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9" name="矩形 238">
              <a:extLst>
                <a:ext uri="{FF2B5EF4-FFF2-40B4-BE49-F238E27FC236}">
                  <a16:creationId xmlns:a16="http://schemas.microsoft.com/office/drawing/2014/main" id="{8CEE754C-6EBE-4CB8-92F3-BDF150EA7781}"/>
                </a:ext>
              </a:extLst>
            </p:cNvPr>
            <p:cNvSpPr/>
            <p:nvPr/>
          </p:nvSpPr>
          <p:spPr>
            <a:xfrm>
              <a:off x="2751430" y="4028476"/>
              <a:ext cx="488941"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4DDBB2F0-4678-47BA-8310-C370F237B880}"/>
                </a:ext>
              </a:extLst>
            </p:cNvPr>
            <p:cNvSpPr/>
            <p:nvPr/>
          </p:nvSpPr>
          <p:spPr>
            <a:xfrm>
              <a:off x="3033486" y="4239007"/>
              <a:ext cx="458509"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41" name="矩形 240">
              <a:extLst>
                <a:ext uri="{FF2B5EF4-FFF2-40B4-BE49-F238E27FC236}">
                  <a16:creationId xmlns:a16="http://schemas.microsoft.com/office/drawing/2014/main" id="{45B51F20-6826-4CB9-8ED2-B5177334080D}"/>
                </a:ext>
              </a:extLst>
            </p:cNvPr>
            <p:cNvSpPr/>
            <p:nvPr/>
          </p:nvSpPr>
          <p:spPr>
            <a:xfrm>
              <a:off x="2540198" y="4326068"/>
              <a:ext cx="33171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43" name="矩形 242">
              <a:extLst>
                <a:ext uri="{FF2B5EF4-FFF2-40B4-BE49-F238E27FC236}">
                  <a16:creationId xmlns:a16="http://schemas.microsoft.com/office/drawing/2014/main" id="{97729085-B111-46F8-A62A-C25EFEA72E04}"/>
                </a:ext>
              </a:extLst>
            </p:cNvPr>
            <p:cNvSpPr/>
            <p:nvPr/>
          </p:nvSpPr>
          <p:spPr>
            <a:xfrm>
              <a:off x="2522647" y="5002406"/>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47" name="直接连接符 246">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252" name="组合 251">
            <a:extLst>
              <a:ext uri="{FF2B5EF4-FFF2-40B4-BE49-F238E27FC236}">
                <a16:creationId xmlns:a16="http://schemas.microsoft.com/office/drawing/2014/main" id="{341EB5F4-583A-4C0D-9002-6520AD71A00D}"/>
              </a:ext>
            </a:extLst>
          </p:cNvPr>
          <p:cNvGrpSpPr/>
          <p:nvPr/>
        </p:nvGrpSpPr>
        <p:grpSpPr>
          <a:xfrm>
            <a:off x="8315703" y="5028863"/>
            <a:ext cx="3488911" cy="1315675"/>
            <a:chOff x="6976912" y="4138537"/>
            <a:chExt cx="4396795" cy="1658040"/>
          </a:xfrm>
        </p:grpSpPr>
        <p:pic>
          <p:nvPicPr>
            <p:cNvPr id="253" name="图片 252">
              <a:extLst>
                <a:ext uri="{FF2B5EF4-FFF2-40B4-BE49-F238E27FC236}">
                  <a16:creationId xmlns:a16="http://schemas.microsoft.com/office/drawing/2014/main" id="{D813D74D-13EB-418D-986A-DB3C59D558A6}"/>
                </a:ext>
              </a:extLst>
            </p:cNvPr>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254" name="图片 253">
              <a:extLst>
                <a:ext uri="{FF2B5EF4-FFF2-40B4-BE49-F238E27FC236}">
                  <a16:creationId xmlns:a16="http://schemas.microsoft.com/office/drawing/2014/main" id="{31146329-8D64-495F-90D2-3B3C2D04C72F}"/>
                </a:ext>
              </a:extLst>
            </p:cNvPr>
            <p:cNvPicPr>
              <a:picLocks noChangeAspect="1"/>
            </p:cNvPicPr>
            <p:nvPr/>
          </p:nvPicPr>
          <p:blipFill>
            <a:blip r:embed="rId3"/>
            <a:stretch>
              <a:fillRect/>
            </a:stretch>
          </p:blipFill>
          <p:spPr>
            <a:xfrm>
              <a:off x="6976912" y="4138537"/>
              <a:ext cx="2993395" cy="816935"/>
            </a:xfrm>
            <a:prstGeom prst="rect">
              <a:avLst/>
            </a:prstGeom>
          </p:spPr>
        </p:pic>
      </p:grpSp>
    </p:spTree>
    <p:extLst>
      <p:ext uri="{BB962C8B-B14F-4D97-AF65-F5344CB8AC3E}">
        <p14:creationId xmlns:p14="http://schemas.microsoft.com/office/powerpoint/2010/main" val="64488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a:extLst>
              <a:ext uri="{FF2B5EF4-FFF2-40B4-BE49-F238E27FC236}">
                <a16:creationId xmlns:a16="http://schemas.microsoft.com/office/drawing/2014/main" id="{2CF7B74C-5B3E-4235-B96A-644A24B64C95}"/>
              </a:ext>
            </a:extLst>
          </p:cNvPr>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a:extLst>
              <a:ext uri="{FF2B5EF4-FFF2-40B4-BE49-F238E27FC236}">
                <a16:creationId xmlns:a16="http://schemas.microsoft.com/office/drawing/2014/main" id="{2B6E23A5-33C9-4766-95A3-016BEB7C5B54}"/>
              </a:ext>
            </a:extLst>
          </p:cNvPr>
          <p:cNvCxnSpPr>
            <a:cxnSpLocks/>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62829F6-D1A1-44AB-987A-5BE7135AE23A}"/>
              </a:ext>
            </a:extLst>
          </p:cNvPr>
          <p:cNvCxnSpPr>
            <a:cxnSpLocks/>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BF01800-93F4-43C6-A138-AA722EFCE697}"/>
              </a:ext>
            </a:extLst>
          </p:cNvPr>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304B9E1E-93B4-4FB1-A98A-27A479E97581}"/>
              </a:ext>
            </a:extLst>
          </p:cNvPr>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4" name="组合 13"/>
          <p:cNvGrpSpPr/>
          <p:nvPr/>
        </p:nvGrpSpPr>
        <p:grpSpPr>
          <a:xfrm>
            <a:off x="9008851" y="3806635"/>
            <a:ext cx="420145" cy="877029"/>
            <a:chOff x="9501522" y="3862856"/>
            <a:chExt cx="443122" cy="924992"/>
          </a:xfrm>
        </p:grpSpPr>
        <p:sp>
          <p:nvSpPr>
            <p:cNvPr id="245"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6" name="矩形 245">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5" name="矩形 14">
            <a:extLst>
              <a:ext uri="{FF2B5EF4-FFF2-40B4-BE49-F238E27FC236}">
                <a16:creationId xmlns:a16="http://schemas.microsoft.com/office/drawing/2014/main" id="{2BEDA212-F5E3-4488-A529-74D05CD552A8}"/>
              </a:ext>
            </a:extLst>
          </p:cNvPr>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矩形 17">
            <a:extLst>
              <a:ext uri="{FF2B5EF4-FFF2-40B4-BE49-F238E27FC236}">
                <a16:creationId xmlns:a16="http://schemas.microsoft.com/office/drawing/2014/main" id="{D0ECF328-CB27-45C4-ABDF-08EFAFD47D98}"/>
              </a:ext>
            </a:extLst>
          </p:cNvPr>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2261B38E-10EC-4F6C-A0FE-77254FAE0C08}"/>
              </a:ext>
            </a:extLst>
          </p:cNvPr>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93471FC0-33F6-4386-87EC-60803BC0EA5B}"/>
              </a:ext>
            </a:extLst>
          </p:cNvPr>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a:extLst>
              <a:ext uri="{FF2B5EF4-FFF2-40B4-BE49-F238E27FC236}">
                <a16:creationId xmlns:a16="http://schemas.microsoft.com/office/drawing/2014/main" id="{2CF7B74C-5B3E-4235-B96A-644A24B64C95}"/>
              </a:ext>
            </a:extLst>
          </p:cNvPr>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 name="任意多边形: 形状 49">
            <a:extLst>
              <a:ext uri="{FF2B5EF4-FFF2-40B4-BE49-F238E27FC236}">
                <a16:creationId xmlns:a16="http://schemas.microsoft.com/office/drawing/2014/main" id="{3DE399E1-A24A-4328-BA52-FE5DBFE5E3E4}"/>
              </a:ext>
            </a:extLst>
          </p:cNvPr>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任意多边形: 形状 50">
            <a:extLst>
              <a:ext uri="{FF2B5EF4-FFF2-40B4-BE49-F238E27FC236}">
                <a16:creationId xmlns:a16="http://schemas.microsoft.com/office/drawing/2014/main" id="{BC616C26-5524-4BA7-AC04-A6CB9DC1DA96}"/>
              </a:ext>
            </a:extLst>
          </p:cNvPr>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4" name="直接连接符 23">
            <a:extLst>
              <a:ext uri="{FF2B5EF4-FFF2-40B4-BE49-F238E27FC236}">
                <a16:creationId xmlns:a16="http://schemas.microsoft.com/office/drawing/2014/main" id="{6495C64B-C0D8-4BFB-8AB8-F2FAA8A26B54}"/>
              </a:ext>
            </a:extLst>
          </p:cNvPr>
          <p:cNvCxnSpPr>
            <a:cxnSpLocks/>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FC6ACF01-D7A6-47F4-8DFC-A7A7883D7BAF}"/>
              </a:ext>
            </a:extLst>
          </p:cNvPr>
          <p:cNvCxnSpPr>
            <a:cxnSpLocks/>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0CC0EA5-7FCC-4AF8-BD79-3CCF2CCD064B}"/>
              </a:ext>
            </a:extLst>
          </p:cNvPr>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a:extLst>
              <a:ext uri="{FF2B5EF4-FFF2-40B4-BE49-F238E27FC236}">
                <a16:creationId xmlns:a16="http://schemas.microsoft.com/office/drawing/2014/main" id="{421E2A65-9774-4758-862A-0EB91BE2D3CF}"/>
              </a:ext>
            </a:extLst>
          </p:cNvPr>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 name="矩形 28">
            <a:extLst>
              <a:ext uri="{FF2B5EF4-FFF2-40B4-BE49-F238E27FC236}">
                <a16:creationId xmlns:a16="http://schemas.microsoft.com/office/drawing/2014/main" id="{3FB95C3B-4E60-4EBA-9387-A4B31D4CCCD0}"/>
              </a:ext>
            </a:extLst>
          </p:cNvPr>
          <p:cNvSpPr/>
          <p:nvPr/>
        </p:nvSpPr>
        <p:spPr>
          <a:xfrm>
            <a:off x="1868068" y="3988116"/>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6DE6396D-8011-4633-958C-931FB398CC3E}"/>
              </a:ext>
            </a:extLst>
          </p:cNvPr>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0F86AD9-E2D0-424D-AAA4-D391BD7418C2}"/>
              </a:ext>
            </a:extLst>
          </p:cNvPr>
          <p:cNvSpPr/>
          <p:nvPr/>
        </p:nvSpPr>
        <p:spPr>
          <a:xfrm>
            <a:off x="1949551" y="4356049"/>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CE0E1BE-1795-4BA9-8787-535DDAAE3432}"/>
              </a:ext>
            </a:extLst>
          </p:cNvPr>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a:extLst>
              <a:ext uri="{FF2B5EF4-FFF2-40B4-BE49-F238E27FC236}">
                <a16:creationId xmlns:a16="http://schemas.microsoft.com/office/drawing/2014/main" id="{8CEE754C-6EBE-4CB8-92F3-BDF150EA7781}"/>
              </a:ext>
            </a:extLst>
          </p:cNvPr>
          <p:cNvSpPr/>
          <p:nvPr/>
        </p:nvSpPr>
        <p:spPr>
          <a:xfrm>
            <a:off x="2608764" y="3790752"/>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4DDBB2F0-4678-47BA-8310-C370F237B880}"/>
              </a:ext>
            </a:extLst>
          </p:cNvPr>
          <p:cNvSpPr/>
          <p:nvPr/>
        </p:nvSpPr>
        <p:spPr>
          <a:xfrm>
            <a:off x="2876195" y="3990368"/>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45B51F20-6826-4CB9-8ED2-B5177334080D}"/>
              </a:ext>
            </a:extLst>
          </p:cNvPr>
          <p:cNvSpPr/>
          <p:nvPr/>
        </p:nvSpPr>
        <p:spPr>
          <a:xfrm>
            <a:off x="2408485" y="4072914"/>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44CAF5F-323E-4DB4-8328-19B28C383939}"/>
              </a:ext>
            </a:extLst>
          </p:cNvPr>
          <p:cNvSpPr/>
          <p:nvPr/>
        </p:nvSpPr>
        <p:spPr>
          <a:xfrm>
            <a:off x="2421484" y="4380646"/>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7" name="矩形 36">
            <a:extLst>
              <a:ext uri="{FF2B5EF4-FFF2-40B4-BE49-F238E27FC236}">
                <a16:creationId xmlns:a16="http://schemas.microsoft.com/office/drawing/2014/main" id="{97729085-B111-46F8-A62A-C25EFEA72E04}"/>
              </a:ext>
            </a:extLst>
          </p:cNvPr>
          <p:cNvSpPr/>
          <p:nvPr/>
        </p:nvSpPr>
        <p:spPr>
          <a:xfrm>
            <a:off x="2391844" y="471418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63FCE65F-C9B4-4278-BCEA-E9F614497CB8}"/>
              </a:ext>
            </a:extLst>
          </p:cNvPr>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A78B39F1-CE9F-4C72-97A2-F11C47572C03}"/>
              </a:ext>
            </a:extLst>
          </p:cNvPr>
          <p:cNvSpPr/>
          <p:nvPr/>
        </p:nvSpPr>
        <p:spPr>
          <a:xfrm>
            <a:off x="3828090" y="3898672"/>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1E467819-006C-4C39-BFB9-7D712D1EC7B0}"/>
              </a:ext>
            </a:extLst>
          </p:cNvPr>
          <p:cNvSpPr/>
          <p:nvPr/>
        </p:nvSpPr>
        <p:spPr>
          <a:xfrm>
            <a:off x="3829114" y="4934605"/>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577FE63C-777D-4639-AC67-C3C1CA929C8F}"/>
              </a:ext>
            </a:extLst>
          </p:cNvPr>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56822250-0977-43B1-8831-FAD141AC7067}"/>
              </a:ext>
            </a:extLst>
          </p:cNvPr>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DA96E4C7-3E3B-4512-B3E0-639B64CB907B}"/>
              </a:ext>
            </a:extLst>
          </p:cNvPr>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B9B4DC4B-516F-4CAD-BA37-5C3F0A1092F4}"/>
              </a:ext>
            </a:extLst>
          </p:cNvPr>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A3149F86-E813-4D15-9800-0D075D883A03}"/>
              </a:ext>
            </a:extLst>
          </p:cNvPr>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BF01800-93F4-43C6-A138-AA722EFCE697}"/>
              </a:ext>
            </a:extLst>
          </p:cNvPr>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54049D7-70BA-4319-BA5D-402C7076E843}"/>
              </a:ext>
            </a:extLst>
          </p:cNvPr>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B53F0D7A-7A9C-408F-A53A-4A2811BD8B0F}"/>
              </a:ext>
            </a:extLst>
          </p:cNvPr>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3D4EF30-2610-409C-99B1-6A6CA5AB496F}"/>
              </a:ext>
            </a:extLst>
          </p:cNvPr>
          <p:cNvCxnSpPr>
            <a:cxnSpLocks/>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24B3CF-6FA0-4E32-B8FC-F42F713B74C4}"/>
              </a:ext>
            </a:extLst>
          </p:cNvPr>
          <p:cNvCxnSpPr>
            <a:cxnSpLocks/>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E5577225-703E-4A52-B10B-A0D411097D83}"/>
              </a:ext>
            </a:extLst>
          </p:cNvPr>
          <p:cNvSpPr/>
          <p:nvPr/>
        </p:nvSpPr>
        <p:spPr>
          <a:xfrm>
            <a:off x="5504369" y="5884516"/>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057A17D7-1E0F-4CA5-BFA9-CE44FB6EB11B}"/>
              </a:ext>
            </a:extLst>
          </p:cNvPr>
          <p:cNvSpPr/>
          <p:nvPr/>
        </p:nvSpPr>
        <p:spPr>
          <a:xfrm>
            <a:off x="5335371" y="3877029"/>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39F4768-832D-438E-820E-200E79CC6136}"/>
              </a:ext>
            </a:extLst>
          </p:cNvPr>
          <p:cNvSpPr/>
          <p:nvPr/>
        </p:nvSpPr>
        <p:spPr>
          <a:xfrm>
            <a:off x="5335371" y="408282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FBE9FB6-BAAC-4327-9F6C-29EA31E709E3}"/>
              </a:ext>
            </a:extLst>
          </p:cNvPr>
          <p:cNvSpPr/>
          <p:nvPr/>
        </p:nvSpPr>
        <p:spPr>
          <a:xfrm>
            <a:off x="5335371" y="4494278"/>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BCD293E1-7CDC-41F5-9A87-BBEC667FE66F}"/>
              </a:ext>
            </a:extLst>
          </p:cNvPr>
          <p:cNvSpPr/>
          <p:nvPr/>
        </p:nvSpPr>
        <p:spPr>
          <a:xfrm>
            <a:off x="5335372" y="4921424"/>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CF77D2C1-E90C-4CED-B175-B7968D066EAF}"/>
              </a:ext>
            </a:extLst>
          </p:cNvPr>
          <p:cNvSpPr/>
          <p:nvPr/>
        </p:nvSpPr>
        <p:spPr>
          <a:xfrm>
            <a:off x="5714151" y="3786524"/>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3682128-2880-4E0E-8DBE-67E8C1054532}"/>
              </a:ext>
            </a:extLst>
          </p:cNvPr>
          <p:cNvSpPr/>
          <p:nvPr/>
        </p:nvSpPr>
        <p:spPr>
          <a:xfrm>
            <a:off x="6258312" y="387061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BAAEEA2-76B0-4F15-BC73-CD22D72EA6F4}"/>
              </a:ext>
            </a:extLst>
          </p:cNvPr>
          <p:cNvSpPr/>
          <p:nvPr/>
        </p:nvSpPr>
        <p:spPr>
          <a:xfrm>
            <a:off x="6254939" y="4110204"/>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D45E3BC6-02B6-4788-9865-CC2F8FF0DEB9}"/>
              </a:ext>
            </a:extLst>
          </p:cNvPr>
          <p:cNvSpPr/>
          <p:nvPr/>
        </p:nvSpPr>
        <p:spPr>
          <a:xfrm>
            <a:off x="5672771" y="4523832"/>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8C3FC130-CAE6-4521-8ACD-C3C0B5A4BDBE}"/>
              </a:ext>
            </a:extLst>
          </p:cNvPr>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8AD0E837-580D-4769-B69E-2925EA8A1F6B}"/>
              </a:ext>
            </a:extLst>
          </p:cNvPr>
          <p:cNvSpPr/>
          <p:nvPr/>
        </p:nvSpPr>
        <p:spPr>
          <a:xfrm>
            <a:off x="7007114" y="3792013"/>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E2E3393-4927-44E7-9AA3-3462BC50FF5A}"/>
              </a:ext>
            </a:extLst>
          </p:cNvPr>
          <p:cNvSpPr/>
          <p:nvPr/>
        </p:nvSpPr>
        <p:spPr>
          <a:xfrm>
            <a:off x="7018097" y="4225461"/>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DD8E27CA-CBC9-4DDE-A9E1-BA815DE6C6C0}"/>
              </a:ext>
            </a:extLst>
          </p:cNvPr>
          <p:cNvSpPr/>
          <p:nvPr/>
        </p:nvSpPr>
        <p:spPr>
          <a:xfrm>
            <a:off x="6539951" y="5760881"/>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4" name="直接连接符 63">
            <a:extLst>
              <a:ext uri="{FF2B5EF4-FFF2-40B4-BE49-F238E27FC236}">
                <a16:creationId xmlns:a16="http://schemas.microsoft.com/office/drawing/2014/main" id="{D8AF30C5-0F90-46F7-AF4E-7209DDE28BCB}"/>
              </a:ext>
            </a:extLst>
          </p:cNvPr>
          <p:cNvCxnSpPr>
            <a:cxnSpLocks/>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CFA0740-3E39-4D9E-AD12-8B3C9FEAB3F3}"/>
              </a:ext>
            </a:extLst>
          </p:cNvPr>
          <p:cNvCxnSpPr>
            <a:cxnSpLocks/>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30AC830-8A9A-46D9-A61E-21F17C488C69}"/>
              </a:ext>
            </a:extLst>
          </p:cNvPr>
          <p:cNvCxnSpPr>
            <a:cxnSpLocks/>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A7D160C-C8CC-4533-946E-94220C1F8639}"/>
              </a:ext>
            </a:extLst>
          </p:cNvPr>
          <p:cNvSpPr/>
          <p:nvPr/>
        </p:nvSpPr>
        <p:spPr>
          <a:xfrm>
            <a:off x="7675544" y="4303616"/>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8" name="直接连接符 67">
            <a:extLst>
              <a:ext uri="{FF2B5EF4-FFF2-40B4-BE49-F238E27FC236}">
                <a16:creationId xmlns:a16="http://schemas.microsoft.com/office/drawing/2014/main" id="{1E108863-24C7-4B8E-B4DD-C50FE839F338}"/>
              </a:ext>
            </a:extLst>
          </p:cNvPr>
          <p:cNvCxnSpPr>
            <a:cxnSpLocks/>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a:extLst>
              <a:ext uri="{FF2B5EF4-FFF2-40B4-BE49-F238E27FC236}">
                <a16:creationId xmlns:a16="http://schemas.microsoft.com/office/drawing/2014/main" id="{430CDC1B-474B-467C-8CDF-C30222B4C66B}"/>
              </a:ext>
            </a:extLst>
          </p:cNvPr>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137F073-E96C-445E-97FC-B8B0EE5D5F4B}"/>
              </a:ext>
            </a:extLst>
          </p:cNvPr>
          <p:cNvSpPr/>
          <p:nvPr/>
        </p:nvSpPr>
        <p:spPr>
          <a:xfrm>
            <a:off x="7720774" y="5299198"/>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71" name="任意多边形: 形状 192">
            <a:extLst>
              <a:ext uri="{FF2B5EF4-FFF2-40B4-BE49-F238E27FC236}">
                <a16:creationId xmlns:a16="http://schemas.microsoft.com/office/drawing/2014/main" id="{21C3C884-C54B-44A0-B9C9-71C79A354F8B}"/>
              </a:ext>
            </a:extLst>
          </p:cNvPr>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 name="矩形 71">
            <a:extLst>
              <a:ext uri="{FF2B5EF4-FFF2-40B4-BE49-F238E27FC236}">
                <a16:creationId xmlns:a16="http://schemas.microsoft.com/office/drawing/2014/main" id="{6A6B51FF-E4AC-4A3F-92F8-617EF9663B1A}"/>
              </a:ext>
            </a:extLst>
          </p:cNvPr>
          <p:cNvSpPr/>
          <p:nvPr/>
        </p:nvSpPr>
        <p:spPr>
          <a:xfrm>
            <a:off x="8526650" y="3650686"/>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6C5F887-7931-48EC-B3E8-B545906C6D83}"/>
              </a:ext>
            </a:extLst>
          </p:cNvPr>
          <p:cNvSpPr/>
          <p:nvPr/>
        </p:nvSpPr>
        <p:spPr>
          <a:xfrm>
            <a:off x="8552029" y="4549829"/>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22F2AA3-CB31-4D4D-84B5-C6A8AE43A0A5}"/>
              </a:ext>
            </a:extLst>
          </p:cNvPr>
          <p:cNvSpPr/>
          <p:nvPr/>
        </p:nvSpPr>
        <p:spPr>
          <a:xfrm>
            <a:off x="9191094" y="3743373"/>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E71AA9EE-B6F5-41B5-91DC-DF9870BA3650}"/>
              </a:ext>
            </a:extLst>
          </p:cNvPr>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F9AAE5E9-7B1A-4C34-8A58-6F4DABE9C788}"/>
              </a:ext>
            </a:extLst>
          </p:cNvPr>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34B30DD-8C9D-4DF4-ADD8-AD700E177DF4}"/>
              </a:ext>
            </a:extLst>
          </p:cNvPr>
          <p:cNvCxnSpPr>
            <a:cxnSpLocks/>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04CA8CB4-D928-4441-B762-47B78EA98C39}"/>
              </a:ext>
            </a:extLst>
          </p:cNvPr>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a:extLst>
              <a:ext uri="{FF2B5EF4-FFF2-40B4-BE49-F238E27FC236}">
                <a16:creationId xmlns:a16="http://schemas.microsoft.com/office/drawing/2014/main" id="{EBEE9335-8375-4D01-8310-B6D84194625C}"/>
              </a:ext>
            </a:extLst>
          </p:cNvPr>
          <p:cNvCxnSpPr>
            <a:cxnSpLocks/>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36A7A8B8-987F-4315-81D7-98C376384678}"/>
              </a:ext>
            </a:extLst>
          </p:cNvPr>
          <p:cNvCxnSpPr>
            <a:cxnSpLocks/>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BF01800-93F4-43C6-A138-AA722EFCE697}"/>
              </a:ext>
            </a:extLst>
          </p:cNvPr>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4DCFF249-9CD4-4226-9F88-989FC9E79DDD}"/>
              </a:ext>
            </a:extLst>
          </p:cNvPr>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43" name="矩形 242">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4" name="矩形 243">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5" name="组合 84">
            <a:extLst>
              <a:ext uri="{FF2B5EF4-FFF2-40B4-BE49-F238E27FC236}">
                <a16:creationId xmlns:a16="http://schemas.microsoft.com/office/drawing/2014/main" id="{F96BD808-84AF-4C65-B76E-7241393F3740}"/>
              </a:ext>
            </a:extLst>
          </p:cNvPr>
          <p:cNvGrpSpPr/>
          <p:nvPr/>
        </p:nvGrpSpPr>
        <p:grpSpPr>
          <a:xfrm>
            <a:off x="4993113" y="4825775"/>
            <a:ext cx="274434" cy="522963"/>
            <a:chOff x="4311617" y="4168879"/>
            <a:chExt cx="274449" cy="522993"/>
          </a:xfrm>
        </p:grpSpPr>
        <p:sp>
          <p:nvSpPr>
            <p:cNvPr id="237" name="流程图: 手动操作 236">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a:extLst>
              <a:ext uri="{FF2B5EF4-FFF2-40B4-BE49-F238E27FC236}">
                <a16:creationId xmlns:a16="http://schemas.microsoft.com/office/drawing/2014/main" id="{B9B4DC4B-516F-4CAD-BA37-5C3F0A1092F4}"/>
              </a:ext>
            </a:extLst>
          </p:cNvPr>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a:extLst>
              <a:ext uri="{FF2B5EF4-FFF2-40B4-BE49-F238E27FC236}">
                <a16:creationId xmlns:a16="http://schemas.microsoft.com/office/drawing/2014/main" id="{B9B4DC4B-516F-4CAD-BA37-5C3F0A1092F4}"/>
              </a:ext>
            </a:extLst>
          </p:cNvPr>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a:extLst>
              <a:ext uri="{FF2B5EF4-FFF2-40B4-BE49-F238E27FC236}">
                <a16:creationId xmlns:a16="http://schemas.microsoft.com/office/drawing/2014/main" id="{B9B4DC4B-516F-4CAD-BA37-5C3F0A1092F4}"/>
              </a:ext>
            </a:extLst>
          </p:cNvPr>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5" name="直接连接符 2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746834" y="4336770"/>
            <a:ext cx="452368" cy="448216"/>
            <a:chOff x="3743887" y="4293594"/>
            <a:chExt cx="477107" cy="472728"/>
          </a:xfrm>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4" name="组合 93"/>
          <p:cNvGrpSpPr/>
          <p:nvPr/>
        </p:nvGrpSpPr>
        <p:grpSpPr>
          <a:xfrm>
            <a:off x="10096903" y="4371686"/>
            <a:ext cx="452368" cy="448216"/>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6" name="矩形 95">
            <a:extLst>
              <a:ext uri="{FF2B5EF4-FFF2-40B4-BE49-F238E27FC236}">
                <a16:creationId xmlns:a16="http://schemas.microsoft.com/office/drawing/2014/main" id="{A78B39F1-CE9F-4C72-97A2-F11C47572C03}"/>
              </a:ext>
            </a:extLst>
          </p:cNvPr>
          <p:cNvSpPr/>
          <p:nvPr/>
        </p:nvSpPr>
        <p:spPr>
          <a:xfrm>
            <a:off x="3455793" y="3689391"/>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A78B39F1-CE9F-4C72-97A2-F11C47572C03}"/>
              </a:ext>
            </a:extLst>
          </p:cNvPr>
          <p:cNvSpPr/>
          <p:nvPr/>
        </p:nvSpPr>
        <p:spPr>
          <a:xfrm>
            <a:off x="3455453" y="4701342"/>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a:extLst>
                <a:ext uri="{FF2B5EF4-FFF2-40B4-BE49-F238E27FC236}">
                  <a16:creationId xmlns:a16="http://schemas.microsoft.com/office/drawing/2014/main" id="{7D244573-CFF6-44B6-BEA7-384961853D00}"/>
                </a:ext>
              </a:extLst>
            </p:cNvPr>
            <p:cNvSpPr/>
            <p:nvPr/>
          </p:nvSpPr>
          <p:spPr>
            <a:xfrm>
              <a:off x="4300038" y="1894972"/>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8884CE6-0F79-4DD7-9E2D-9F823B8E2915}"/>
                </a:ext>
              </a:extLst>
            </p:cNvPr>
            <p:cNvSpPr/>
            <p:nvPr/>
          </p:nvSpPr>
          <p:spPr>
            <a:xfrm>
              <a:off x="4012122" y="2425098"/>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a:extLst>
              <a:ext uri="{FF2B5EF4-FFF2-40B4-BE49-F238E27FC236}">
                <a16:creationId xmlns:a16="http://schemas.microsoft.com/office/drawing/2014/main" id="{23A4DB96-6B1F-4C5C-8CFE-29B4793EBC1B}"/>
              </a:ext>
            </a:extLst>
          </p:cNvPr>
          <p:cNvSpPr/>
          <p:nvPr/>
        </p:nvSpPr>
        <p:spPr>
          <a:xfrm>
            <a:off x="955877" y="3635274"/>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100" name="组合 99">
            <a:extLst>
              <a:ext uri="{FF2B5EF4-FFF2-40B4-BE49-F238E27FC236}">
                <a16:creationId xmlns:a16="http://schemas.microsoft.com/office/drawing/2014/main" id="{B00BC0A3-51B7-434E-90BD-CB49651A6D2A}"/>
              </a:ext>
            </a:extLst>
          </p:cNvPr>
          <p:cNvGrpSpPr/>
          <p:nvPr/>
        </p:nvGrpSpPr>
        <p:grpSpPr>
          <a:xfrm>
            <a:off x="8127790" y="4103789"/>
            <a:ext cx="444521" cy="993977"/>
            <a:chOff x="4336181" y="4140652"/>
            <a:chExt cx="214541" cy="587002"/>
          </a:xfrm>
        </p:grpSpPr>
        <p:sp>
          <p:nvSpPr>
            <p:cNvPr id="192" name="流程图: 手动操作 191">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3" name="矩形 192">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101" name="直接连接符 100">
            <a:extLst>
              <a:ext uri="{FF2B5EF4-FFF2-40B4-BE49-F238E27FC236}">
                <a16:creationId xmlns:a16="http://schemas.microsoft.com/office/drawing/2014/main" id="{530AC830-8A9A-46D9-A61E-21F17C488C69}"/>
              </a:ext>
            </a:extLst>
          </p:cNvPr>
          <p:cNvCxnSpPr>
            <a:cxnSpLocks/>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30AC830-8A9A-46D9-A61E-21F17C488C69}"/>
              </a:ext>
            </a:extLst>
          </p:cNvPr>
          <p:cNvCxnSpPr>
            <a:cxnSpLocks/>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a:extLst>
              <a:ext uri="{FF2B5EF4-FFF2-40B4-BE49-F238E27FC236}">
                <a16:creationId xmlns:a16="http://schemas.microsoft.com/office/drawing/2014/main" id="{D41C54EC-883B-4A5B-B2A4-7AFBD2CE71A3}"/>
              </a:ext>
            </a:extLst>
          </p:cNvPr>
          <p:cNvGrpSpPr/>
          <p:nvPr/>
        </p:nvGrpSpPr>
        <p:grpSpPr>
          <a:xfrm>
            <a:off x="11028775" y="3944832"/>
            <a:ext cx="274434" cy="522964"/>
            <a:chOff x="4311617" y="4168879"/>
            <a:chExt cx="274449" cy="522994"/>
          </a:xfrm>
        </p:grpSpPr>
        <p:sp>
          <p:nvSpPr>
            <p:cNvPr id="141" name="流程图: 手动操作 140">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2" name="矩形 141">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a:extLst>
              <a:ext uri="{FF2B5EF4-FFF2-40B4-BE49-F238E27FC236}">
                <a16:creationId xmlns:a16="http://schemas.microsoft.com/office/drawing/2014/main" id="{378D642E-6D92-4405-A353-BFEB57767C92}"/>
              </a:ext>
            </a:extLst>
          </p:cNvPr>
          <p:cNvGrpSpPr/>
          <p:nvPr/>
        </p:nvGrpSpPr>
        <p:grpSpPr>
          <a:xfrm>
            <a:off x="7800289" y="3671387"/>
            <a:ext cx="274434" cy="522963"/>
            <a:chOff x="4311617" y="4168879"/>
            <a:chExt cx="274449" cy="522993"/>
          </a:xfrm>
        </p:grpSpPr>
        <p:sp>
          <p:nvSpPr>
            <p:cNvPr id="139" name="流程图: 手动操作 138">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0" name="矩形 139">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a:extLst>
              <a:ext uri="{FF2B5EF4-FFF2-40B4-BE49-F238E27FC236}">
                <a16:creationId xmlns:a16="http://schemas.microsoft.com/office/drawing/2014/main" id="{7DE2143A-D4DA-4015-A941-FA55CF5386D7}"/>
              </a:ext>
            </a:extLst>
          </p:cNvPr>
          <p:cNvGrpSpPr/>
          <p:nvPr/>
        </p:nvGrpSpPr>
        <p:grpSpPr>
          <a:xfrm>
            <a:off x="4573328" y="4407205"/>
            <a:ext cx="274434" cy="522963"/>
            <a:chOff x="4311617" y="4168879"/>
            <a:chExt cx="274449" cy="522993"/>
          </a:xfrm>
        </p:grpSpPr>
        <p:sp>
          <p:nvSpPr>
            <p:cNvPr id="137" name="流程图: 手动操作 136">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a:extLst>
              <a:ext uri="{FF2B5EF4-FFF2-40B4-BE49-F238E27FC236}">
                <a16:creationId xmlns:a16="http://schemas.microsoft.com/office/drawing/2014/main" id="{9E682F92-4E30-4D08-B026-CB9306E60373}"/>
              </a:ext>
            </a:extLst>
          </p:cNvPr>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a:extLst>
              <a:ext uri="{FF2B5EF4-FFF2-40B4-BE49-F238E27FC236}">
                <a16:creationId xmlns:a16="http://schemas.microsoft.com/office/drawing/2014/main" id="{31491FD9-6DF8-4B12-97F5-E943E97499DC}"/>
              </a:ext>
            </a:extLst>
          </p:cNvPr>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a:extLst>
              <a:ext uri="{FF2B5EF4-FFF2-40B4-BE49-F238E27FC236}">
                <a16:creationId xmlns:a16="http://schemas.microsoft.com/office/drawing/2014/main" id="{89816BD5-3773-40A1-AC0B-9BBEAEA42E38}"/>
              </a:ext>
            </a:extLst>
          </p:cNvPr>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9" name="直接连接符 258">
            <a:extLst>
              <a:ext uri="{FF2B5EF4-FFF2-40B4-BE49-F238E27FC236}">
                <a16:creationId xmlns:a16="http://schemas.microsoft.com/office/drawing/2014/main" id="{FC6ACF01-D7A6-47F4-8DFC-A7A7883D7BAF}"/>
              </a:ext>
            </a:extLst>
          </p:cNvPr>
          <p:cNvCxnSpPr>
            <a:cxnSpLocks/>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a:extLst>
              <a:ext uri="{FF2B5EF4-FFF2-40B4-BE49-F238E27FC236}">
                <a16:creationId xmlns:a16="http://schemas.microsoft.com/office/drawing/2014/main" id="{DBF01800-93F4-43C6-A138-AA722EFCE697}"/>
              </a:ext>
            </a:extLst>
          </p:cNvPr>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a:extLst>
              <a:ext uri="{FF2B5EF4-FFF2-40B4-BE49-F238E27FC236}">
                <a16:creationId xmlns:a16="http://schemas.microsoft.com/office/drawing/2014/main" id="{304B9E1E-93B4-4FB1-A98A-27A479E97581}"/>
              </a:ext>
            </a:extLst>
          </p:cNvPr>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1" name="矩形 250">
            <a:extLst>
              <a:ext uri="{FF2B5EF4-FFF2-40B4-BE49-F238E27FC236}">
                <a16:creationId xmlns:a16="http://schemas.microsoft.com/office/drawing/2014/main" id="{D0ECF328-CB27-45C4-ABDF-08EFAFD47D98}"/>
              </a:ext>
            </a:extLst>
          </p:cNvPr>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2261B38E-10EC-4F6C-A0FE-77254FAE0C08}"/>
              </a:ext>
            </a:extLst>
          </p:cNvPr>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93471FC0-33F6-4386-87EC-60803BC0EA5B}"/>
              </a:ext>
            </a:extLst>
          </p:cNvPr>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a:extLst>
              <a:ext uri="{FF2B5EF4-FFF2-40B4-BE49-F238E27FC236}">
                <a16:creationId xmlns:a16="http://schemas.microsoft.com/office/drawing/2014/main" id="{3DE399E1-A24A-4328-BA52-FE5DBFE5E3E4}"/>
              </a:ext>
            </a:extLst>
          </p:cNvPr>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6" name="任意多边形: 形状 50">
            <a:extLst>
              <a:ext uri="{FF2B5EF4-FFF2-40B4-BE49-F238E27FC236}">
                <a16:creationId xmlns:a16="http://schemas.microsoft.com/office/drawing/2014/main" id="{BC616C26-5524-4BA7-AC04-A6CB9DC1DA96}"/>
              </a:ext>
            </a:extLst>
          </p:cNvPr>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7" name="直接连接符 256">
            <a:extLst>
              <a:ext uri="{FF2B5EF4-FFF2-40B4-BE49-F238E27FC236}">
                <a16:creationId xmlns:a16="http://schemas.microsoft.com/office/drawing/2014/main" id="{6495C64B-C0D8-4BFB-8AB8-F2FAA8A26B54}"/>
              </a:ext>
            </a:extLst>
          </p:cNvPr>
          <p:cNvCxnSpPr>
            <a:cxnSpLocks/>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a:extLst>
              <a:ext uri="{FF2B5EF4-FFF2-40B4-BE49-F238E27FC236}">
                <a16:creationId xmlns:a16="http://schemas.microsoft.com/office/drawing/2014/main" id="{AC10E53C-3448-404B-97DF-4C12223453FB}"/>
              </a:ext>
            </a:extLst>
          </p:cNvPr>
          <p:cNvCxnSpPr>
            <a:cxnSpLocks/>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a:extLst>
              <a:ext uri="{FF2B5EF4-FFF2-40B4-BE49-F238E27FC236}">
                <a16:creationId xmlns:a16="http://schemas.microsoft.com/office/drawing/2014/main" id="{B0CC0EA5-7FCC-4AF8-BD79-3CCF2CCD064B}"/>
              </a:ext>
            </a:extLst>
          </p:cNvPr>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6DE6396D-8011-4633-958C-931FB398CC3E}"/>
              </a:ext>
            </a:extLst>
          </p:cNvPr>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a:extLst>
              <a:ext uri="{FF2B5EF4-FFF2-40B4-BE49-F238E27FC236}">
                <a16:creationId xmlns:a16="http://schemas.microsoft.com/office/drawing/2014/main" id="{D0F86AD9-E2D0-424D-AAA4-D391BD7418C2}"/>
              </a:ext>
            </a:extLst>
          </p:cNvPr>
          <p:cNvSpPr/>
          <p:nvPr/>
        </p:nvSpPr>
        <p:spPr>
          <a:xfrm>
            <a:off x="1949551" y="4356049"/>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A78B39F1-CE9F-4C72-97A2-F11C47572C03}"/>
              </a:ext>
            </a:extLst>
          </p:cNvPr>
          <p:cNvSpPr/>
          <p:nvPr/>
        </p:nvSpPr>
        <p:spPr>
          <a:xfrm>
            <a:off x="3828090" y="3898672"/>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1E467819-006C-4C39-BFB9-7D712D1EC7B0}"/>
              </a:ext>
            </a:extLst>
          </p:cNvPr>
          <p:cNvSpPr/>
          <p:nvPr/>
        </p:nvSpPr>
        <p:spPr>
          <a:xfrm>
            <a:off x="3829114" y="4934605"/>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577FE63C-777D-4639-AC67-C3C1CA929C8F}"/>
              </a:ext>
            </a:extLst>
          </p:cNvPr>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56822250-0977-43B1-8831-FAD141AC7067}"/>
              </a:ext>
            </a:extLst>
          </p:cNvPr>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DA96E4C7-3E3B-4512-B3E0-639B64CB907B}"/>
              </a:ext>
            </a:extLst>
          </p:cNvPr>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B9B4DC4B-516F-4CAD-BA37-5C3F0A1092F4}"/>
              </a:ext>
            </a:extLst>
          </p:cNvPr>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a:extLst>
              <a:ext uri="{FF2B5EF4-FFF2-40B4-BE49-F238E27FC236}">
                <a16:creationId xmlns:a16="http://schemas.microsoft.com/office/drawing/2014/main" id="{A3149F86-E813-4D15-9800-0D075D883A03}"/>
              </a:ext>
            </a:extLst>
          </p:cNvPr>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DBF01800-93F4-43C6-A138-AA722EFCE697}"/>
              </a:ext>
            </a:extLst>
          </p:cNvPr>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54049D7-70BA-4319-BA5D-402C7076E843}"/>
              </a:ext>
            </a:extLst>
          </p:cNvPr>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B53F0D7A-7A9C-408F-A53A-4A2811BD8B0F}"/>
              </a:ext>
            </a:extLst>
          </p:cNvPr>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A3D4EF30-2610-409C-99B1-6A6CA5AB496F}"/>
              </a:ext>
            </a:extLst>
          </p:cNvPr>
          <p:cNvCxnSpPr>
            <a:cxnSpLocks/>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BB24B3CF-6FA0-4E32-B8FC-F42F713B74C4}"/>
              </a:ext>
            </a:extLst>
          </p:cNvPr>
          <p:cNvCxnSpPr>
            <a:cxnSpLocks/>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a:extLst>
              <a:ext uri="{FF2B5EF4-FFF2-40B4-BE49-F238E27FC236}">
                <a16:creationId xmlns:a16="http://schemas.microsoft.com/office/drawing/2014/main" id="{E5577225-703E-4A52-B10B-A0D411097D83}"/>
              </a:ext>
            </a:extLst>
          </p:cNvPr>
          <p:cNvSpPr/>
          <p:nvPr/>
        </p:nvSpPr>
        <p:spPr>
          <a:xfrm>
            <a:off x="5504369" y="5884515"/>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057A17D7-1E0F-4CA5-BFA9-CE44FB6EB11B}"/>
              </a:ext>
            </a:extLst>
          </p:cNvPr>
          <p:cNvSpPr/>
          <p:nvPr/>
        </p:nvSpPr>
        <p:spPr>
          <a:xfrm>
            <a:off x="5335371" y="3877029"/>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284" name="矩形 283">
            <a:extLst>
              <a:ext uri="{FF2B5EF4-FFF2-40B4-BE49-F238E27FC236}">
                <a16:creationId xmlns:a16="http://schemas.microsoft.com/office/drawing/2014/main" id="{C39F4768-832D-438E-820E-200E79CC6136}"/>
              </a:ext>
            </a:extLst>
          </p:cNvPr>
          <p:cNvSpPr/>
          <p:nvPr/>
        </p:nvSpPr>
        <p:spPr>
          <a:xfrm>
            <a:off x="5335371" y="408282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285" name="矩形 284">
            <a:extLst>
              <a:ext uri="{FF2B5EF4-FFF2-40B4-BE49-F238E27FC236}">
                <a16:creationId xmlns:a16="http://schemas.microsoft.com/office/drawing/2014/main" id="{3FBE9FB6-BAAC-4327-9F6C-29EA31E709E3}"/>
              </a:ext>
            </a:extLst>
          </p:cNvPr>
          <p:cNvSpPr/>
          <p:nvPr/>
        </p:nvSpPr>
        <p:spPr>
          <a:xfrm>
            <a:off x="5335371" y="4494278"/>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286" name="矩形 285">
            <a:extLst>
              <a:ext uri="{FF2B5EF4-FFF2-40B4-BE49-F238E27FC236}">
                <a16:creationId xmlns:a16="http://schemas.microsoft.com/office/drawing/2014/main" id="{BCD293E1-7CDC-41F5-9A87-BBEC667FE66F}"/>
              </a:ext>
            </a:extLst>
          </p:cNvPr>
          <p:cNvSpPr/>
          <p:nvPr/>
        </p:nvSpPr>
        <p:spPr>
          <a:xfrm>
            <a:off x="5335373" y="4921424"/>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CF77D2C1-E90C-4CED-B175-B7968D066EAF}"/>
              </a:ext>
            </a:extLst>
          </p:cNvPr>
          <p:cNvSpPr/>
          <p:nvPr/>
        </p:nvSpPr>
        <p:spPr>
          <a:xfrm>
            <a:off x="5714150" y="3786524"/>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53682128-2880-4E0E-8DBE-67E8C1054532}"/>
              </a:ext>
            </a:extLst>
          </p:cNvPr>
          <p:cNvSpPr/>
          <p:nvPr/>
        </p:nvSpPr>
        <p:spPr>
          <a:xfrm>
            <a:off x="6258312" y="387061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2BAAEEA2-76B0-4F15-BC73-CD22D72EA6F4}"/>
              </a:ext>
            </a:extLst>
          </p:cNvPr>
          <p:cNvSpPr/>
          <p:nvPr/>
        </p:nvSpPr>
        <p:spPr>
          <a:xfrm>
            <a:off x="6254938" y="4110204"/>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290" name="矩形 289">
            <a:extLst>
              <a:ext uri="{FF2B5EF4-FFF2-40B4-BE49-F238E27FC236}">
                <a16:creationId xmlns:a16="http://schemas.microsoft.com/office/drawing/2014/main" id="{D45E3BC6-02B6-4788-9865-CC2F8FF0DEB9}"/>
              </a:ext>
            </a:extLst>
          </p:cNvPr>
          <p:cNvSpPr/>
          <p:nvPr/>
        </p:nvSpPr>
        <p:spPr>
          <a:xfrm>
            <a:off x="5672771" y="4523832"/>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291" name="矩形 290">
            <a:extLst>
              <a:ext uri="{FF2B5EF4-FFF2-40B4-BE49-F238E27FC236}">
                <a16:creationId xmlns:a16="http://schemas.microsoft.com/office/drawing/2014/main" id="{8AD0E837-580D-4769-B69E-2925EA8A1F6B}"/>
              </a:ext>
            </a:extLst>
          </p:cNvPr>
          <p:cNvSpPr/>
          <p:nvPr/>
        </p:nvSpPr>
        <p:spPr>
          <a:xfrm>
            <a:off x="7007114" y="3792013"/>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92" name="矩形 291">
            <a:extLst>
              <a:ext uri="{FF2B5EF4-FFF2-40B4-BE49-F238E27FC236}">
                <a16:creationId xmlns:a16="http://schemas.microsoft.com/office/drawing/2014/main" id="{EE2E3393-4927-44E7-9AA3-3462BC50FF5A}"/>
              </a:ext>
            </a:extLst>
          </p:cNvPr>
          <p:cNvSpPr/>
          <p:nvPr/>
        </p:nvSpPr>
        <p:spPr>
          <a:xfrm>
            <a:off x="7018097" y="4225461"/>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293" name="矩形 292">
            <a:extLst>
              <a:ext uri="{FF2B5EF4-FFF2-40B4-BE49-F238E27FC236}">
                <a16:creationId xmlns:a16="http://schemas.microsoft.com/office/drawing/2014/main" id="{DD8E27CA-CBC9-4DDE-A9E1-BA815DE6C6C0}"/>
              </a:ext>
            </a:extLst>
          </p:cNvPr>
          <p:cNvSpPr/>
          <p:nvPr/>
        </p:nvSpPr>
        <p:spPr>
          <a:xfrm>
            <a:off x="6539951" y="5760881"/>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94" name="直接连接符 293">
            <a:extLst>
              <a:ext uri="{FF2B5EF4-FFF2-40B4-BE49-F238E27FC236}">
                <a16:creationId xmlns:a16="http://schemas.microsoft.com/office/drawing/2014/main" id="{D8AF30C5-0F90-46F7-AF4E-7209DDE28BCB}"/>
              </a:ext>
            </a:extLst>
          </p:cNvPr>
          <p:cNvCxnSpPr>
            <a:cxnSpLocks/>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ACFA0740-3E39-4D9E-AD12-8B3C9FEAB3F3}"/>
              </a:ext>
            </a:extLst>
          </p:cNvPr>
          <p:cNvCxnSpPr>
            <a:cxnSpLocks/>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530AC830-8A9A-46D9-A61E-21F17C488C69}"/>
              </a:ext>
            </a:extLst>
          </p:cNvPr>
          <p:cNvCxnSpPr>
            <a:cxnSpLocks/>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a:extLst>
              <a:ext uri="{FF2B5EF4-FFF2-40B4-BE49-F238E27FC236}">
                <a16:creationId xmlns:a16="http://schemas.microsoft.com/office/drawing/2014/main" id="{4A7D160C-C8CC-4533-946E-94220C1F8639}"/>
              </a:ext>
            </a:extLst>
          </p:cNvPr>
          <p:cNvSpPr/>
          <p:nvPr/>
        </p:nvSpPr>
        <p:spPr>
          <a:xfrm>
            <a:off x="7675544" y="4303616"/>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98" name="直接连接符 297">
            <a:extLst>
              <a:ext uri="{FF2B5EF4-FFF2-40B4-BE49-F238E27FC236}">
                <a16:creationId xmlns:a16="http://schemas.microsoft.com/office/drawing/2014/main" id="{1E108863-24C7-4B8E-B4DD-C50FE839F338}"/>
              </a:ext>
            </a:extLst>
          </p:cNvPr>
          <p:cNvCxnSpPr>
            <a:cxnSpLocks/>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a:extLst>
              <a:ext uri="{FF2B5EF4-FFF2-40B4-BE49-F238E27FC236}">
                <a16:creationId xmlns:a16="http://schemas.microsoft.com/office/drawing/2014/main" id="{D137F073-E96C-445E-97FC-B8B0EE5D5F4B}"/>
              </a:ext>
            </a:extLst>
          </p:cNvPr>
          <p:cNvSpPr/>
          <p:nvPr/>
        </p:nvSpPr>
        <p:spPr>
          <a:xfrm>
            <a:off x="7720773" y="5299198"/>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300" name="任意多边形: 形状 192">
            <a:extLst>
              <a:ext uri="{FF2B5EF4-FFF2-40B4-BE49-F238E27FC236}">
                <a16:creationId xmlns:a16="http://schemas.microsoft.com/office/drawing/2014/main" id="{21C3C884-C54B-44A0-B9C9-71C79A354F8B}"/>
              </a:ext>
            </a:extLst>
          </p:cNvPr>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1" name="矩形 300">
            <a:extLst>
              <a:ext uri="{FF2B5EF4-FFF2-40B4-BE49-F238E27FC236}">
                <a16:creationId xmlns:a16="http://schemas.microsoft.com/office/drawing/2014/main" id="{6A6B51FF-E4AC-4A3F-92F8-617EF9663B1A}"/>
              </a:ext>
            </a:extLst>
          </p:cNvPr>
          <p:cNvSpPr/>
          <p:nvPr/>
        </p:nvSpPr>
        <p:spPr>
          <a:xfrm>
            <a:off x="8526650" y="3650686"/>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302" name="矩形 301">
            <a:extLst>
              <a:ext uri="{FF2B5EF4-FFF2-40B4-BE49-F238E27FC236}">
                <a16:creationId xmlns:a16="http://schemas.microsoft.com/office/drawing/2014/main" id="{A6C5F887-7931-48EC-B3E8-B545906C6D83}"/>
              </a:ext>
            </a:extLst>
          </p:cNvPr>
          <p:cNvSpPr/>
          <p:nvPr/>
        </p:nvSpPr>
        <p:spPr>
          <a:xfrm>
            <a:off x="8552028" y="4549829"/>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D22F2AA3-CB31-4D4D-84B5-C6A8AE43A0A5}"/>
              </a:ext>
            </a:extLst>
          </p:cNvPr>
          <p:cNvSpPr/>
          <p:nvPr/>
        </p:nvSpPr>
        <p:spPr>
          <a:xfrm>
            <a:off x="9191093" y="3743373"/>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E71AA9EE-B6F5-41B5-91DC-DF9870BA3650}"/>
              </a:ext>
            </a:extLst>
          </p:cNvPr>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a:extLst>
              <a:ext uri="{FF2B5EF4-FFF2-40B4-BE49-F238E27FC236}">
                <a16:creationId xmlns:a16="http://schemas.microsoft.com/office/drawing/2014/main" id="{F9AAE5E9-7B1A-4C34-8A58-6F4DABE9C788}"/>
              </a:ext>
            </a:extLst>
          </p:cNvPr>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a:extLst>
              <a:ext uri="{FF2B5EF4-FFF2-40B4-BE49-F238E27FC236}">
                <a16:creationId xmlns:a16="http://schemas.microsoft.com/office/drawing/2014/main" id="{734B30DD-8C9D-4DF4-ADD8-AD700E177DF4}"/>
              </a:ext>
            </a:extLst>
          </p:cNvPr>
          <p:cNvCxnSpPr>
            <a:cxnSpLocks/>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a:extLst>
              <a:ext uri="{FF2B5EF4-FFF2-40B4-BE49-F238E27FC236}">
                <a16:creationId xmlns:a16="http://schemas.microsoft.com/office/drawing/2014/main" id="{04CA8CB4-D928-4441-B762-47B78EA98C39}"/>
              </a:ext>
            </a:extLst>
          </p:cNvPr>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a:extLst>
              <a:ext uri="{FF2B5EF4-FFF2-40B4-BE49-F238E27FC236}">
                <a16:creationId xmlns:a16="http://schemas.microsoft.com/office/drawing/2014/main" id="{EBEE9335-8375-4D01-8310-B6D84194625C}"/>
              </a:ext>
            </a:extLst>
          </p:cNvPr>
          <p:cNvCxnSpPr>
            <a:cxnSpLocks/>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a:extLst>
              <a:ext uri="{FF2B5EF4-FFF2-40B4-BE49-F238E27FC236}">
                <a16:creationId xmlns:a16="http://schemas.microsoft.com/office/drawing/2014/main" id="{36A7A8B8-987F-4315-81D7-98C376384678}"/>
              </a:ext>
            </a:extLst>
          </p:cNvPr>
          <p:cNvCxnSpPr>
            <a:cxnSpLocks/>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DBF01800-93F4-43C6-A138-AA722EFCE697}"/>
              </a:ext>
            </a:extLst>
          </p:cNvPr>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a:extLst>
              <a:ext uri="{FF2B5EF4-FFF2-40B4-BE49-F238E27FC236}">
                <a16:creationId xmlns:a16="http://schemas.microsoft.com/office/drawing/2014/main" id="{4DCFF249-9CD4-4226-9F88-989FC9E79DDD}"/>
              </a:ext>
            </a:extLst>
          </p:cNvPr>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4" name="矩形 313">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15" name="矩形 314">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316" name="矩形 315">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grpSp>
        <p:nvGrpSpPr>
          <p:cNvPr id="320" name="组合 319">
            <a:extLst>
              <a:ext uri="{FF2B5EF4-FFF2-40B4-BE49-F238E27FC236}">
                <a16:creationId xmlns:a16="http://schemas.microsoft.com/office/drawing/2014/main" id="{F96BD808-84AF-4C65-B76E-7241393F3740}"/>
              </a:ext>
            </a:extLst>
          </p:cNvPr>
          <p:cNvGrpSpPr/>
          <p:nvPr/>
        </p:nvGrpSpPr>
        <p:grpSpPr>
          <a:xfrm>
            <a:off x="4993115" y="4825778"/>
            <a:ext cx="274434" cy="522964"/>
            <a:chOff x="4311617" y="4168879"/>
            <a:chExt cx="274449" cy="522993"/>
          </a:xfrm>
        </p:grpSpPr>
        <p:sp>
          <p:nvSpPr>
            <p:cNvPr id="321" name="流程图: 手动操作 320">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2" name="矩形 321">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a:extLst>
              <a:ext uri="{FF2B5EF4-FFF2-40B4-BE49-F238E27FC236}">
                <a16:creationId xmlns:a16="http://schemas.microsoft.com/office/drawing/2014/main" id="{B9B4DC4B-516F-4CAD-BA37-5C3F0A1092F4}"/>
              </a:ext>
            </a:extLst>
          </p:cNvPr>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a:extLst>
              <a:ext uri="{FF2B5EF4-FFF2-40B4-BE49-F238E27FC236}">
                <a16:creationId xmlns:a16="http://schemas.microsoft.com/office/drawing/2014/main" id="{B9B4DC4B-516F-4CAD-BA37-5C3F0A1092F4}"/>
              </a:ext>
            </a:extLst>
          </p:cNvPr>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a:extLst>
              <a:ext uri="{FF2B5EF4-FFF2-40B4-BE49-F238E27FC236}">
                <a16:creationId xmlns:a16="http://schemas.microsoft.com/office/drawing/2014/main" id="{B9B4DC4B-516F-4CAD-BA37-5C3F0A1092F4}"/>
              </a:ext>
            </a:extLst>
          </p:cNvPr>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a:extLst>
              <a:ext uri="{FF2B5EF4-FFF2-40B4-BE49-F238E27FC236}">
                <a16:creationId xmlns:a16="http://schemas.microsoft.com/office/drawing/2014/main" id="{D17CAF8C-4076-4CE2-A5A3-31CD3C927C07}"/>
              </a:ext>
            </a:extLst>
          </p:cNvPr>
          <p:cNvGrpSpPr/>
          <p:nvPr/>
        </p:nvGrpSpPr>
        <p:grpSpPr>
          <a:xfrm>
            <a:off x="3549758" y="5402852"/>
            <a:ext cx="452368" cy="309024"/>
            <a:chOff x="2146087" y="4862847"/>
            <a:chExt cx="452393" cy="309040"/>
          </a:xfrm>
        </p:grpSpPr>
        <p:cxnSp>
          <p:nvCxnSpPr>
            <p:cNvPr id="327" name="直接连接符 3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5" name="矩形 264">
                <a:extLst>
                  <a:ext uri="{FF2B5EF4-FFF2-40B4-BE49-F238E27FC236}">
                    <a16:creationId xmlns:a16="http://schemas.microsoft.com/office/drawing/2014/main" id="{8CEE754C-6EBE-4CB8-92F3-BDF150EA7781}"/>
                  </a:ext>
                </a:extLst>
              </p:cNvPr>
              <p:cNvSpPr/>
              <p:nvPr/>
            </p:nvSpPr>
            <p:spPr>
              <a:xfrm>
                <a:off x="2751430" y="4028476"/>
                <a:ext cx="488941"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69" name="矩形 268">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32" name="直接连接符 331">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34" name="组合 333">
            <a:extLst>
              <a:ext uri="{FF2B5EF4-FFF2-40B4-BE49-F238E27FC236}">
                <a16:creationId xmlns:a16="http://schemas.microsoft.com/office/drawing/2014/main" id="{D17CAF8C-4076-4CE2-A5A3-31CD3C927C07}"/>
              </a:ext>
            </a:extLst>
          </p:cNvPr>
          <p:cNvGrpSpPr/>
          <p:nvPr/>
        </p:nvGrpSpPr>
        <p:grpSpPr>
          <a:xfrm>
            <a:off x="6746832" y="4475964"/>
            <a:ext cx="452368" cy="309024"/>
            <a:chOff x="2146087" y="4862847"/>
            <a:chExt cx="452393" cy="309040"/>
          </a:xfrm>
        </p:grpSpPr>
        <p:cxnSp>
          <p:nvCxnSpPr>
            <p:cNvPr id="335" name="直接连接符 3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a:extLst>
              <a:ext uri="{FF2B5EF4-FFF2-40B4-BE49-F238E27FC236}">
                <a16:creationId xmlns:a16="http://schemas.microsoft.com/office/drawing/2014/main" id="{D17CAF8C-4076-4CE2-A5A3-31CD3C927C07}"/>
              </a:ext>
            </a:extLst>
          </p:cNvPr>
          <p:cNvGrpSpPr/>
          <p:nvPr/>
        </p:nvGrpSpPr>
        <p:grpSpPr>
          <a:xfrm>
            <a:off x="10096902" y="4510879"/>
            <a:ext cx="452368" cy="309024"/>
            <a:chOff x="2146087" y="4862847"/>
            <a:chExt cx="452393" cy="309040"/>
          </a:xfrm>
        </p:grpSpPr>
        <p:cxnSp>
          <p:nvCxnSpPr>
            <p:cNvPr id="338" name="直接连接符 33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343" name="直接连接符 342">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345" name="矩形 344">
            <a:extLst>
              <a:ext uri="{FF2B5EF4-FFF2-40B4-BE49-F238E27FC236}">
                <a16:creationId xmlns:a16="http://schemas.microsoft.com/office/drawing/2014/main" id="{A78B39F1-CE9F-4C72-97A2-F11C47572C03}"/>
              </a:ext>
            </a:extLst>
          </p:cNvPr>
          <p:cNvSpPr/>
          <p:nvPr/>
        </p:nvSpPr>
        <p:spPr>
          <a:xfrm>
            <a:off x="3455792" y="3689391"/>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6" name="矩形 345">
            <a:extLst>
              <a:ext uri="{FF2B5EF4-FFF2-40B4-BE49-F238E27FC236}">
                <a16:creationId xmlns:a16="http://schemas.microsoft.com/office/drawing/2014/main" id="{A78B39F1-CE9F-4C72-97A2-F11C47572C03}"/>
              </a:ext>
            </a:extLst>
          </p:cNvPr>
          <p:cNvSpPr/>
          <p:nvPr/>
        </p:nvSpPr>
        <p:spPr>
          <a:xfrm>
            <a:off x="3455453" y="4701342"/>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47" name="矩形 346">
            <a:extLst>
              <a:ext uri="{FF2B5EF4-FFF2-40B4-BE49-F238E27FC236}">
                <a16:creationId xmlns:a16="http://schemas.microsoft.com/office/drawing/2014/main" id="{A3509326-2345-418F-AC88-53127B9639C3}"/>
              </a:ext>
            </a:extLst>
          </p:cNvPr>
          <p:cNvSpPr/>
          <p:nvPr/>
        </p:nvSpPr>
        <p:spPr>
          <a:xfrm>
            <a:off x="3541721" y="2199444"/>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a:extLst>
              <a:ext uri="{FF2B5EF4-FFF2-40B4-BE49-F238E27FC236}">
                <a16:creationId xmlns:a16="http://schemas.microsoft.com/office/drawing/2014/main" id="{A87B0D30-D9ED-4EDD-8B14-F6FE923BDF66}"/>
              </a:ext>
            </a:extLst>
          </p:cNvPr>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a:extLst>
              <a:ext uri="{FF2B5EF4-FFF2-40B4-BE49-F238E27FC236}">
                <a16:creationId xmlns:a16="http://schemas.microsoft.com/office/drawing/2014/main" id="{E62559F3-8CD7-4D73-829A-7A0FB33E6DF1}"/>
              </a:ext>
            </a:extLst>
          </p:cNvPr>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A421D2BC-E910-44AC-8ECB-72CE47AE1C57}"/>
              </a:ext>
            </a:extLst>
          </p:cNvPr>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a:extLst>
              <a:ext uri="{FF2B5EF4-FFF2-40B4-BE49-F238E27FC236}">
                <a16:creationId xmlns:a16="http://schemas.microsoft.com/office/drawing/2014/main" id="{1CFAF9AF-7C25-420C-B8C3-C26B4587221C}"/>
              </a:ext>
            </a:extLst>
          </p:cNvPr>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DBEADA9E-1D86-47F0-B6BF-F29BA6C8C6A0}"/>
              </a:ext>
            </a:extLst>
          </p:cNvPr>
          <p:cNvSpPr/>
          <p:nvPr/>
        </p:nvSpPr>
        <p:spPr>
          <a:xfrm>
            <a:off x="10805144" y="1805235"/>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a:extLst>
              <a:ext uri="{FF2B5EF4-FFF2-40B4-BE49-F238E27FC236}">
                <a16:creationId xmlns:a16="http://schemas.microsoft.com/office/drawing/2014/main" id="{23A4DB96-6B1F-4C5C-8CFE-29B4793EBC1B}"/>
              </a:ext>
            </a:extLst>
          </p:cNvPr>
          <p:cNvSpPr/>
          <p:nvPr/>
        </p:nvSpPr>
        <p:spPr>
          <a:xfrm>
            <a:off x="955877" y="3635274"/>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363" name="组合 362">
            <a:extLst>
              <a:ext uri="{FF2B5EF4-FFF2-40B4-BE49-F238E27FC236}">
                <a16:creationId xmlns:a16="http://schemas.microsoft.com/office/drawing/2014/main" id="{B00BC0A3-51B7-434E-90BD-CB49651A6D2A}"/>
              </a:ext>
            </a:extLst>
          </p:cNvPr>
          <p:cNvGrpSpPr/>
          <p:nvPr/>
        </p:nvGrpSpPr>
        <p:grpSpPr>
          <a:xfrm>
            <a:off x="8127790" y="4103789"/>
            <a:ext cx="444521" cy="993977"/>
            <a:chOff x="4336181" y="4140652"/>
            <a:chExt cx="214541" cy="587002"/>
          </a:xfrm>
        </p:grpSpPr>
        <p:sp>
          <p:nvSpPr>
            <p:cNvPr id="364" name="流程图: 手动操作 363">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5" name="矩形 364">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6" name="直接连接符 365">
            <a:extLst>
              <a:ext uri="{FF2B5EF4-FFF2-40B4-BE49-F238E27FC236}">
                <a16:creationId xmlns:a16="http://schemas.microsoft.com/office/drawing/2014/main" id="{530AC830-8A9A-46D9-A61E-21F17C488C69}"/>
              </a:ext>
            </a:extLst>
          </p:cNvPr>
          <p:cNvCxnSpPr>
            <a:cxnSpLocks/>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id="{530AC830-8A9A-46D9-A61E-21F17C488C69}"/>
              </a:ext>
            </a:extLst>
          </p:cNvPr>
          <p:cNvCxnSpPr>
            <a:cxnSpLocks/>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a:extLst>
                <a:ext uri="{FF2B5EF4-FFF2-40B4-BE49-F238E27FC236}">
                  <a16:creationId xmlns:a16="http://schemas.microsoft.com/office/drawing/2014/main" id="{1E3358A1-3872-402D-95EC-35A7000BD54E}"/>
                </a:ext>
              </a:extLst>
            </p:cNvPr>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a:extLst>
                <a:ext uri="{FF2B5EF4-FFF2-40B4-BE49-F238E27FC236}">
                  <a16:creationId xmlns:a16="http://schemas.microsoft.com/office/drawing/2014/main" id="{7D718EB3-053F-43EC-8465-AA3BCB9D478B}"/>
                </a:ext>
              </a:extLst>
            </p:cNvPr>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a:extLst>
                <a:ext uri="{FF2B5EF4-FFF2-40B4-BE49-F238E27FC236}">
                  <a16:creationId xmlns:a16="http://schemas.microsoft.com/office/drawing/2014/main" id="{E8884CE6-0F79-4DD7-9E2D-9F823B8E2915}"/>
                </a:ext>
              </a:extLst>
            </p:cNvPr>
            <p:cNvSpPr/>
            <p:nvPr/>
          </p:nvSpPr>
          <p:spPr>
            <a:xfrm>
              <a:off x="4012122" y="2609404"/>
              <a:ext cx="876105" cy="312774"/>
            </a:xfrm>
            <a:prstGeom prst="rect">
              <a:avLst/>
            </a:prstGeom>
            <a:ln>
              <a:noFill/>
            </a:ln>
          </p:spPr>
          <p:txBody>
            <a:bodyPr wrap="none">
              <a:spAutoFit/>
            </a:bodyPr>
            <a:lstStyle/>
            <a:p>
              <a:r>
                <a:rPr lang="en-US" altLang="zh-CN" sz="1327"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a:extLst>
              <a:ext uri="{FF2B5EF4-FFF2-40B4-BE49-F238E27FC236}">
                <a16:creationId xmlns:a16="http://schemas.microsoft.com/office/drawing/2014/main" id="{F90BDEB4-E109-49EB-9F38-7CADBF1EC822}"/>
              </a:ext>
            </a:extLst>
          </p:cNvPr>
          <p:cNvCxnSpPr>
            <a:cxnSpLocks/>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a:extLst>
              <a:ext uri="{FF2B5EF4-FFF2-40B4-BE49-F238E27FC236}">
                <a16:creationId xmlns:a16="http://schemas.microsoft.com/office/drawing/2014/main" id="{D41C54EC-883B-4A5B-B2A4-7AFBD2CE71A3}"/>
              </a:ext>
            </a:extLst>
          </p:cNvPr>
          <p:cNvGrpSpPr/>
          <p:nvPr/>
        </p:nvGrpSpPr>
        <p:grpSpPr>
          <a:xfrm>
            <a:off x="11028777" y="3944832"/>
            <a:ext cx="274434" cy="522964"/>
            <a:chOff x="4311617" y="4168879"/>
            <a:chExt cx="274449" cy="522994"/>
          </a:xfrm>
        </p:grpSpPr>
        <p:sp>
          <p:nvSpPr>
            <p:cNvPr id="435" name="流程图: 手动操作 434">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6" name="矩形 435">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a:extLst>
              <a:ext uri="{FF2B5EF4-FFF2-40B4-BE49-F238E27FC236}">
                <a16:creationId xmlns:a16="http://schemas.microsoft.com/office/drawing/2014/main" id="{378D642E-6D92-4405-A353-BFEB57767C92}"/>
              </a:ext>
            </a:extLst>
          </p:cNvPr>
          <p:cNvGrpSpPr/>
          <p:nvPr/>
        </p:nvGrpSpPr>
        <p:grpSpPr>
          <a:xfrm>
            <a:off x="7800291" y="3671390"/>
            <a:ext cx="274434" cy="522964"/>
            <a:chOff x="4311617" y="4168879"/>
            <a:chExt cx="274449" cy="522993"/>
          </a:xfrm>
        </p:grpSpPr>
        <p:sp>
          <p:nvSpPr>
            <p:cNvPr id="438" name="流程图: 手动操作 437">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9" name="矩形 438">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a:extLst>
              <a:ext uri="{FF2B5EF4-FFF2-40B4-BE49-F238E27FC236}">
                <a16:creationId xmlns:a16="http://schemas.microsoft.com/office/drawing/2014/main" id="{7DE2143A-D4DA-4015-A941-FA55CF5386D7}"/>
              </a:ext>
            </a:extLst>
          </p:cNvPr>
          <p:cNvGrpSpPr/>
          <p:nvPr/>
        </p:nvGrpSpPr>
        <p:grpSpPr>
          <a:xfrm>
            <a:off x="4573330" y="4407208"/>
            <a:ext cx="274434" cy="522964"/>
            <a:chOff x="4311617" y="4168879"/>
            <a:chExt cx="274449" cy="522993"/>
          </a:xfrm>
        </p:grpSpPr>
        <p:sp>
          <p:nvSpPr>
            <p:cNvPr id="442" name="流程图: 手动操作 441">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3" name="矩形 442">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7" name="矩形 456">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Mem[PC]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766640"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Mem[PC]</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a:extLst>
              <a:ext uri="{FF2B5EF4-FFF2-40B4-BE49-F238E27FC236}">
                <a16:creationId xmlns:a16="http://schemas.microsoft.com/office/drawing/2014/main" id="{F90BDEB4-E109-49EB-9F38-7CADBF1EC822}"/>
              </a:ext>
            </a:extLst>
          </p:cNvPr>
          <p:cNvCxnSpPr>
            <a:cxnSpLocks/>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a:extLst>
                <a:ext uri="{FF2B5EF4-FFF2-40B4-BE49-F238E27FC236}">
                  <a16:creationId xmlns:a16="http://schemas.microsoft.com/office/drawing/2014/main" id="{1CE0E1BE-1795-4BA9-8787-535DDAAE3432}"/>
                </a:ext>
              </a:extLst>
            </p:cNvPr>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463" name="直接连接符 46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80" name="矩形 479">
            <a:extLst>
              <a:ext uri="{FF2B5EF4-FFF2-40B4-BE49-F238E27FC236}">
                <a16:creationId xmlns:a16="http://schemas.microsoft.com/office/drawing/2014/main" id="{4DCFF249-9CD4-4226-9F88-989FC9E79DDD}"/>
              </a:ext>
            </a:extLst>
          </p:cNvPr>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a:extLst>
              <a:ext uri="{FF2B5EF4-FFF2-40B4-BE49-F238E27FC236}">
                <a16:creationId xmlns:a16="http://schemas.microsoft.com/office/drawing/2014/main" id="{9E682F92-4E30-4D08-B026-CB9306E60373}"/>
              </a:ext>
            </a:extLst>
          </p:cNvPr>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82" name="组合 481"/>
          <p:cNvGrpSpPr/>
          <p:nvPr/>
        </p:nvGrpSpPr>
        <p:grpSpPr>
          <a:xfrm>
            <a:off x="1167488" y="3895407"/>
            <a:ext cx="452368" cy="795504"/>
            <a:chOff x="1167488" y="3895407"/>
            <a:chExt cx="452368" cy="795504"/>
          </a:xfrm>
        </p:grpSpPr>
        <p:sp>
          <p:nvSpPr>
            <p:cNvPr id="16" name="矩形 15">
              <a:extLst>
                <a:ext uri="{FF2B5EF4-FFF2-40B4-BE49-F238E27FC236}">
                  <a16:creationId xmlns:a16="http://schemas.microsoft.com/office/drawing/2014/main" id="{A52B4083-95DC-41CD-AC89-64757DCDD9FA}"/>
                </a:ext>
              </a:extLst>
            </p:cNvPr>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 name="矩形 16">
              <a:extLst>
                <a:ext uri="{FF2B5EF4-FFF2-40B4-BE49-F238E27FC236}">
                  <a16:creationId xmlns:a16="http://schemas.microsoft.com/office/drawing/2014/main" id="{4DCFF249-9CD4-4226-9F88-989FC9E79DDD}"/>
                </a:ext>
              </a:extLst>
            </p:cNvPr>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a:grpFill/>
              </p:grpSpPr>
              <p:cxnSp>
                <p:nvCxnSpPr>
                  <p:cNvPr id="476" name="直接连接符 47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71" name="矩形 470">
              <a:extLst>
                <a:ext uri="{FF2B5EF4-FFF2-40B4-BE49-F238E27FC236}">
                  <a16:creationId xmlns:a16="http://schemas.microsoft.com/office/drawing/2014/main" id="{4DCFF249-9CD4-4226-9F88-989FC9E79DDD}"/>
                </a:ext>
              </a:extLst>
            </p:cNvPr>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016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a:extLst>
              <a:ext uri="{FF2B5EF4-FFF2-40B4-BE49-F238E27FC236}">
                <a16:creationId xmlns:a16="http://schemas.microsoft.com/office/drawing/2014/main" id="{2B6E23A5-33C9-4766-95A3-016BEB7C5B54}"/>
              </a:ext>
            </a:extLst>
          </p:cNvPr>
          <p:cNvCxnSpPr>
            <a:cxnSpLocks/>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a:extLst>
              <a:ext uri="{FF2B5EF4-FFF2-40B4-BE49-F238E27FC236}">
                <a16:creationId xmlns:a16="http://schemas.microsoft.com/office/drawing/2014/main" id="{762829F6-D1A1-44AB-987A-5BE7135AE23A}"/>
              </a:ext>
            </a:extLst>
          </p:cNvPr>
          <p:cNvCxnSpPr>
            <a:cxnSpLocks/>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a:extLst>
              <a:ext uri="{FF2B5EF4-FFF2-40B4-BE49-F238E27FC236}">
                <a16:creationId xmlns:a16="http://schemas.microsoft.com/office/drawing/2014/main" id="{DBF01800-93F4-43C6-A138-AA722EFCE697}"/>
              </a:ext>
            </a:extLst>
          </p:cNvPr>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a:extLst>
              <a:ext uri="{FF2B5EF4-FFF2-40B4-BE49-F238E27FC236}">
                <a16:creationId xmlns:a16="http://schemas.microsoft.com/office/drawing/2014/main" id="{304B9E1E-93B4-4FB1-A98A-27A479E97581}"/>
              </a:ext>
            </a:extLst>
          </p:cNvPr>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91" name="组合 490"/>
          <p:cNvGrpSpPr/>
          <p:nvPr/>
        </p:nvGrpSpPr>
        <p:grpSpPr>
          <a:xfrm>
            <a:off x="9008851" y="3835663"/>
            <a:ext cx="420145" cy="877030"/>
            <a:chOff x="9501522" y="3862856"/>
            <a:chExt cx="443122" cy="924992"/>
          </a:xfrm>
        </p:grpSpPr>
        <p:sp>
          <p:nvSpPr>
            <p:cNvPr id="722"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3" name="矩形 722">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92" name="矩形 491">
            <a:extLst>
              <a:ext uri="{FF2B5EF4-FFF2-40B4-BE49-F238E27FC236}">
                <a16:creationId xmlns:a16="http://schemas.microsoft.com/office/drawing/2014/main" id="{2BEDA212-F5E3-4488-A529-74D05CD552A8}"/>
              </a:ext>
            </a:extLst>
          </p:cNvPr>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3" name="矩形 492">
            <a:extLst>
              <a:ext uri="{FF2B5EF4-FFF2-40B4-BE49-F238E27FC236}">
                <a16:creationId xmlns:a16="http://schemas.microsoft.com/office/drawing/2014/main" id="{A52B4083-95DC-41CD-AC89-64757DCDD9FA}"/>
              </a:ext>
            </a:extLst>
          </p:cNvPr>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4" name="矩形 493">
            <a:extLst>
              <a:ext uri="{FF2B5EF4-FFF2-40B4-BE49-F238E27FC236}">
                <a16:creationId xmlns:a16="http://schemas.microsoft.com/office/drawing/2014/main" id="{4DCFF249-9CD4-4226-9F88-989FC9E79DDD}"/>
              </a:ext>
            </a:extLst>
          </p:cNvPr>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a:extLst>
              <a:ext uri="{FF2B5EF4-FFF2-40B4-BE49-F238E27FC236}">
                <a16:creationId xmlns:a16="http://schemas.microsoft.com/office/drawing/2014/main" id="{D0ECF328-CB27-45C4-ABDF-08EFAFD47D98}"/>
              </a:ext>
            </a:extLst>
          </p:cNvPr>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a:extLst>
              <a:ext uri="{FF2B5EF4-FFF2-40B4-BE49-F238E27FC236}">
                <a16:creationId xmlns:a16="http://schemas.microsoft.com/office/drawing/2014/main" id="{2261B38E-10EC-4F6C-A0FE-77254FAE0C08}"/>
              </a:ext>
            </a:extLst>
          </p:cNvPr>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a:extLst>
              <a:ext uri="{FF2B5EF4-FFF2-40B4-BE49-F238E27FC236}">
                <a16:creationId xmlns:a16="http://schemas.microsoft.com/office/drawing/2014/main" id="{93471FC0-33F6-4386-87EC-60803BC0EA5B}"/>
              </a:ext>
            </a:extLst>
          </p:cNvPr>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a:extLst>
              <a:ext uri="{FF2B5EF4-FFF2-40B4-BE49-F238E27FC236}">
                <a16:creationId xmlns:a16="http://schemas.microsoft.com/office/drawing/2014/main" id="{2CF7B74C-5B3E-4235-B96A-644A24B64C95}"/>
              </a:ext>
            </a:extLst>
          </p:cNvPr>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99" name="任意多边形: 形状 49">
            <a:extLst>
              <a:ext uri="{FF2B5EF4-FFF2-40B4-BE49-F238E27FC236}">
                <a16:creationId xmlns:a16="http://schemas.microsoft.com/office/drawing/2014/main" id="{3DE399E1-A24A-4328-BA52-FE5DBFE5E3E4}"/>
              </a:ext>
            </a:extLst>
          </p:cNvPr>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0" name="任意多边形: 形状 50">
            <a:extLst>
              <a:ext uri="{FF2B5EF4-FFF2-40B4-BE49-F238E27FC236}">
                <a16:creationId xmlns:a16="http://schemas.microsoft.com/office/drawing/2014/main" id="{BC616C26-5524-4BA7-AC04-A6CB9DC1DA96}"/>
              </a:ext>
            </a:extLst>
          </p:cNvPr>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501" name="直接连接符 500">
            <a:extLst>
              <a:ext uri="{FF2B5EF4-FFF2-40B4-BE49-F238E27FC236}">
                <a16:creationId xmlns:a16="http://schemas.microsoft.com/office/drawing/2014/main" id="{6495C64B-C0D8-4BFB-8AB8-F2FAA8A26B54}"/>
              </a:ext>
            </a:extLst>
          </p:cNvPr>
          <p:cNvCxnSpPr>
            <a:cxnSpLocks/>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a:extLst>
              <a:ext uri="{FF2B5EF4-FFF2-40B4-BE49-F238E27FC236}">
                <a16:creationId xmlns:a16="http://schemas.microsoft.com/office/drawing/2014/main" id="{AC10E53C-3448-404B-97DF-4C12223453FB}"/>
              </a:ext>
            </a:extLst>
          </p:cNvPr>
          <p:cNvCxnSpPr>
            <a:cxnSpLocks/>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a:extLst>
              <a:ext uri="{FF2B5EF4-FFF2-40B4-BE49-F238E27FC236}">
                <a16:creationId xmlns:a16="http://schemas.microsoft.com/office/drawing/2014/main" id="{FC6ACF01-D7A6-47F4-8DFC-A7A7883D7BAF}"/>
              </a:ext>
            </a:extLst>
          </p:cNvPr>
          <p:cNvCxnSpPr>
            <a:cxnSpLocks/>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a:extLst>
              <a:ext uri="{FF2B5EF4-FFF2-40B4-BE49-F238E27FC236}">
                <a16:creationId xmlns:a16="http://schemas.microsoft.com/office/drawing/2014/main" id="{B0CC0EA5-7FCC-4AF8-BD79-3CCF2CCD064B}"/>
              </a:ext>
            </a:extLst>
          </p:cNvPr>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a:extLst>
              <a:ext uri="{FF2B5EF4-FFF2-40B4-BE49-F238E27FC236}">
                <a16:creationId xmlns:a16="http://schemas.microsoft.com/office/drawing/2014/main" id="{421E2A65-9774-4758-862A-0EB91BE2D3CF}"/>
              </a:ext>
            </a:extLst>
          </p:cNvPr>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06" name="矩形 505">
            <a:extLst>
              <a:ext uri="{FF2B5EF4-FFF2-40B4-BE49-F238E27FC236}">
                <a16:creationId xmlns:a16="http://schemas.microsoft.com/office/drawing/2014/main" id="{3FB95C3B-4E60-4EBA-9387-A4B31D4CCCD0}"/>
              </a:ext>
            </a:extLst>
          </p:cNvPr>
          <p:cNvSpPr/>
          <p:nvPr/>
        </p:nvSpPr>
        <p:spPr>
          <a:xfrm>
            <a:off x="1868068" y="4017144"/>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a:extLst>
              <a:ext uri="{FF2B5EF4-FFF2-40B4-BE49-F238E27FC236}">
                <a16:creationId xmlns:a16="http://schemas.microsoft.com/office/drawing/2014/main" id="{6DE6396D-8011-4633-958C-931FB398CC3E}"/>
              </a:ext>
            </a:extLst>
          </p:cNvPr>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a:extLst>
              <a:ext uri="{FF2B5EF4-FFF2-40B4-BE49-F238E27FC236}">
                <a16:creationId xmlns:a16="http://schemas.microsoft.com/office/drawing/2014/main" id="{D0F86AD9-E2D0-424D-AAA4-D391BD7418C2}"/>
              </a:ext>
            </a:extLst>
          </p:cNvPr>
          <p:cNvSpPr/>
          <p:nvPr/>
        </p:nvSpPr>
        <p:spPr>
          <a:xfrm>
            <a:off x="1949551" y="43850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509" name="矩形 508">
            <a:extLst>
              <a:ext uri="{FF2B5EF4-FFF2-40B4-BE49-F238E27FC236}">
                <a16:creationId xmlns:a16="http://schemas.microsoft.com/office/drawing/2014/main" id="{1CE0E1BE-1795-4BA9-8787-535DDAAE3432}"/>
              </a:ext>
            </a:extLst>
          </p:cNvPr>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a:extLst>
              <a:ext uri="{FF2B5EF4-FFF2-40B4-BE49-F238E27FC236}">
                <a16:creationId xmlns:a16="http://schemas.microsoft.com/office/drawing/2014/main" id="{8CEE754C-6EBE-4CB8-92F3-BDF150EA7781}"/>
              </a:ext>
            </a:extLst>
          </p:cNvPr>
          <p:cNvSpPr/>
          <p:nvPr/>
        </p:nvSpPr>
        <p:spPr>
          <a:xfrm>
            <a:off x="2608764" y="38197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11" name="矩形 510">
            <a:extLst>
              <a:ext uri="{FF2B5EF4-FFF2-40B4-BE49-F238E27FC236}">
                <a16:creationId xmlns:a16="http://schemas.microsoft.com/office/drawing/2014/main" id="{4DDBB2F0-4678-47BA-8310-C370F237B880}"/>
              </a:ext>
            </a:extLst>
          </p:cNvPr>
          <p:cNvSpPr/>
          <p:nvPr/>
        </p:nvSpPr>
        <p:spPr>
          <a:xfrm>
            <a:off x="2876195" y="40193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512" name="矩形 511">
            <a:extLst>
              <a:ext uri="{FF2B5EF4-FFF2-40B4-BE49-F238E27FC236}">
                <a16:creationId xmlns:a16="http://schemas.microsoft.com/office/drawing/2014/main" id="{45B51F20-6826-4CB9-8ED2-B5177334080D}"/>
              </a:ext>
            </a:extLst>
          </p:cNvPr>
          <p:cNvSpPr/>
          <p:nvPr/>
        </p:nvSpPr>
        <p:spPr>
          <a:xfrm>
            <a:off x="2408485" y="41019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513" name="矩形 512">
            <a:extLst>
              <a:ext uri="{FF2B5EF4-FFF2-40B4-BE49-F238E27FC236}">
                <a16:creationId xmlns:a16="http://schemas.microsoft.com/office/drawing/2014/main" id="{144CAF5F-323E-4DB4-8328-19B28C383939}"/>
              </a:ext>
            </a:extLst>
          </p:cNvPr>
          <p:cNvSpPr/>
          <p:nvPr/>
        </p:nvSpPr>
        <p:spPr>
          <a:xfrm>
            <a:off x="2421484" y="4409674"/>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97729085-B111-46F8-A62A-C25EFEA72E04}"/>
              </a:ext>
            </a:extLst>
          </p:cNvPr>
          <p:cNvSpPr/>
          <p:nvPr/>
        </p:nvSpPr>
        <p:spPr>
          <a:xfrm>
            <a:off x="2391844" y="47432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15" name="矩形 514">
            <a:extLst>
              <a:ext uri="{FF2B5EF4-FFF2-40B4-BE49-F238E27FC236}">
                <a16:creationId xmlns:a16="http://schemas.microsoft.com/office/drawing/2014/main" id="{63FCE65F-C9B4-4278-BCEA-E9F614497CB8}"/>
              </a:ext>
            </a:extLst>
          </p:cNvPr>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6" name="矩形 515">
            <a:extLst>
              <a:ext uri="{FF2B5EF4-FFF2-40B4-BE49-F238E27FC236}">
                <a16:creationId xmlns:a16="http://schemas.microsoft.com/office/drawing/2014/main" id="{A78B39F1-CE9F-4C72-97A2-F11C47572C03}"/>
              </a:ext>
            </a:extLst>
          </p:cNvPr>
          <p:cNvSpPr/>
          <p:nvPr/>
        </p:nvSpPr>
        <p:spPr>
          <a:xfrm>
            <a:off x="3828090" y="39277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517" name="矩形 516">
            <a:extLst>
              <a:ext uri="{FF2B5EF4-FFF2-40B4-BE49-F238E27FC236}">
                <a16:creationId xmlns:a16="http://schemas.microsoft.com/office/drawing/2014/main" id="{1E467819-006C-4C39-BFB9-7D712D1EC7B0}"/>
              </a:ext>
            </a:extLst>
          </p:cNvPr>
          <p:cNvSpPr/>
          <p:nvPr/>
        </p:nvSpPr>
        <p:spPr>
          <a:xfrm>
            <a:off x="3829114" y="49636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518" name="矩形 517">
            <a:extLst>
              <a:ext uri="{FF2B5EF4-FFF2-40B4-BE49-F238E27FC236}">
                <a16:creationId xmlns:a16="http://schemas.microsoft.com/office/drawing/2014/main" id="{577FE63C-777D-4639-AC67-C3C1CA929C8F}"/>
              </a:ext>
            </a:extLst>
          </p:cNvPr>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a:extLst>
              <a:ext uri="{FF2B5EF4-FFF2-40B4-BE49-F238E27FC236}">
                <a16:creationId xmlns:a16="http://schemas.microsoft.com/office/drawing/2014/main" id="{56822250-0977-43B1-8831-FAD141AC7067}"/>
              </a:ext>
            </a:extLst>
          </p:cNvPr>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a:extLst>
              <a:ext uri="{FF2B5EF4-FFF2-40B4-BE49-F238E27FC236}">
                <a16:creationId xmlns:a16="http://schemas.microsoft.com/office/drawing/2014/main" id="{DA96E4C7-3E3B-4512-B3E0-639B64CB907B}"/>
              </a:ext>
            </a:extLst>
          </p:cNvPr>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B9B4DC4B-516F-4CAD-BA37-5C3F0A1092F4}"/>
              </a:ext>
            </a:extLst>
          </p:cNvPr>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a:extLst>
              <a:ext uri="{FF2B5EF4-FFF2-40B4-BE49-F238E27FC236}">
                <a16:creationId xmlns:a16="http://schemas.microsoft.com/office/drawing/2014/main" id="{A3149F86-E813-4D15-9800-0D075D883A03}"/>
              </a:ext>
            </a:extLst>
          </p:cNvPr>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a:extLst>
              <a:ext uri="{FF2B5EF4-FFF2-40B4-BE49-F238E27FC236}">
                <a16:creationId xmlns:a16="http://schemas.microsoft.com/office/drawing/2014/main" id="{DBF01800-93F4-43C6-A138-AA722EFCE697}"/>
              </a:ext>
            </a:extLst>
          </p:cNvPr>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a:extLst>
              <a:ext uri="{FF2B5EF4-FFF2-40B4-BE49-F238E27FC236}">
                <a16:creationId xmlns:a16="http://schemas.microsoft.com/office/drawing/2014/main" id="{D54049D7-70BA-4319-BA5D-402C7076E843}"/>
              </a:ext>
            </a:extLst>
          </p:cNvPr>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a:extLst>
              <a:ext uri="{FF2B5EF4-FFF2-40B4-BE49-F238E27FC236}">
                <a16:creationId xmlns:a16="http://schemas.microsoft.com/office/drawing/2014/main" id="{B53F0D7A-7A9C-408F-A53A-4A2811BD8B0F}"/>
              </a:ext>
            </a:extLst>
          </p:cNvPr>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a:extLst>
              <a:ext uri="{FF2B5EF4-FFF2-40B4-BE49-F238E27FC236}">
                <a16:creationId xmlns:a16="http://schemas.microsoft.com/office/drawing/2014/main" id="{A3D4EF30-2610-409C-99B1-6A6CA5AB496F}"/>
              </a:ext>
            </a:extLst>
          </p:cNvPr>
          <p:cNvCxnSpPr>
            <a:cxnSpLocks/>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a:extLst>
              <a:ext uri="{FF2B5EF4-FFF2-40B4-BE49-F238E27FC236}">
                <a16:creationId xmlns:a16="http://schemas.microsoft.com/office/drawing/2014/main" id="{BB24B3CF-6FA0-4E32-B8FC-F42F713B74C4}"/>
              </a:ext>
            </a:extLst>
          </p:cNvPr>
          <p:cNvCxnSpPr>
            <a:cxnSpLocks/>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a:extLst>
              <a:ext uri="{FF2B5EF4-FFF2-40B4-BE49-F238E27FC236}">
                <a16:creationId xmlns:a16="http://schemas.microsoft.com/office/drawing/2014/main" id="{89816BD5-3773-40A1-AC0B-9BBEAEA42E38}"/>
              </a:ext>
            </a:extLst>
          </p:cNvPr>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29" name="矩形 528">
            <a:extLst>
              <a:ext uri="{FF2B5EF4-FFF2-40B4-BE49-F238E27FC236}">
                <a16:creationId xmlns:a16="http://schemas.microsoft.com/office/drawing/2014/main" id="{E5577225-703E-4A52-B10B-A0D411097D83}"/>
              </a:ext>
            </a:extLst>
          </p:cNvPr>
          <p:cNvSpPr/>
          <p:nvPr/>
        </p:nvSpPr>
        <p:spPr>
          <a:xfrm>
            <a:off x="5504369" y="5913544"/>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530" name="矩形 529">
            <a:extLst>
              <a:ext uri="{FF2B5EF4-FFF2-40B4-BE49-F238E27FC236}">
                <a16:creationId xmlns:a16="http://schemas.microsoft.com/office/drawing/2014/main" id="{057A17D7-1E0F-4CA5-BFA9-CE44FB6EB11B}"/>
              </a:ext>
            </a:extLst>
          </p:cNvPr>
          <p:cNvSpPr/>
          <p:nvPr/>
        </p:nvSpPr>
        <p:spPr>
          <a:xfrm>
            <a:off x="5335371" y="3906057"/>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1" name="矩形 530">
            <a:extLst>
              <a:ext uri="{FF2B5EF4-FFF2-40B4-BE49-F238E27FC236}">
                <a16:creationId xmlns:a16="http://schemas.microsoft.com/office/drawing/2014/main" id="{C39F4768-832D-438E-820E-200E79CC6136}"/>
              </a:ext>
            </a:extLst>
          </p:cNvPr>
          <p:cNvSpPr/>
          <p:nvPr/>
        </p:nvSpPr>
        <p:spPr>
          <a:xfrm>
            <a:off x="5335371" y="411185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32" name="矩形 531">
            <a:extLst>
              <a:ext uri="{FF2B5EF4-FFF2-40B4-BE49-F238E27FC236}">
                <a16:creationId xmlns:a16="http://schemas.microsoft.com/office/drawing/2014/main" id="{3FBE9FB6-BAAC-4327-9F6C-29EA31E709E3}"/>
              </a:ext>
            </a:extLst>
          </p:cNvPr>
          <p:cNvSpPr/>
          <p:nvPr/>
        </p:nvSpPr>
        <p:spPr>
          <a:xfrm>
            <a:off x="5335371" y="4523306"/>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33" name="矩形 532">
            <a:extLst>
              <a:ext uri="{FF2B5EF4-FFF2-40B4-BE49-F238E27FC236}">
                <a16:creationId xmlns:a16="http://schemas.microsoft.com/office/drawing/2014/main" id="{BCD293E1-7CDC-41F5-9A87-BBEC667FE66F}"/>
              </a:ext>
            </a:extLst>
          </p:cNvPr>
          <p:cNvSpPr/>
          <p:nvPr/>
        </p:nvSpPr>
        <p:spPr>
          <a:xfrm>
            <a:off x="5335372" y="4950452"/>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4" name="矩形 533">
            <a:extLst>
              <a:ext uri="{FF2B5EF4-FFF2-40B4-BE49-F238E27FC236}">
                <a16:creationId xmlns:a16="http://schemas.microsoft.com/office/drawing/2014/main" id="{CF77D2C1-E90C-4CED-B175-B7968D066EAF}"/>
              </a:ext>
            </a:extLst>
          </p:cNvPr>
          <p:cNvSpPr/>
          <p:nvPr/>
        </p:nvSpPr>
        <p:spPr>
          <a:xfrm>
            <a:off x="5714151" y="3815552"/>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35" name="矩形 534">
            <a:extLst>
              <a:ext uri="{FF2B5EF4-FFF2-40B4-BE49-F238E27FC236}">
                <a16:creationId xmlns:a16="http://schemas.microsoft.com/office/drawing/2014/main" id="{53682128-2880-4E0E-8DBE-67E8C1054532}"/>
              </a:ext>
            </a:extLst>
          </p:cNvPr>
          <p:cNvSpPr/>
          <p:nvPr/>
        </p:nvSpPr>
        <p:spPr>
          <a:xfrm>
            <a:off x="6258312" y="3899638"/>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6" name="矩形 535">
            <a:extLst>
              <a:ext uri="{FF2B5EF4-FFF2-40B4-BE49-F238E27FC236}">
                <a16:creationId xmlns:a16="http://schemas.microsoft.com/office/drawing/2014/main" id="{2BAAEEA2-76B0-4F15-BC73-CD22D72EA6F4}"/>
              </a:ext>
            </a:extLst>
          </p:cNvPr>
          <p:cNvSpPr/>
          <p:nvPr/>
        </p:nvSpPr>
        <p:spPr>
          <a:xfrm>
            <a:off x="6254939" y="4139232"/>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37" name="矩形 536">
            <a:extLst>
              <a:ext uri="{FF2B5EF4-FFF2-40B4-BE49-F238E27FC236}">
                <a16:creationId xmlns:a16="http://schemas.microsoft.com/office/drawing/2014/main" id="{D45E3BC6-02B6-4788-9865-CC2F8FF0DEB9}"/>
              </a:ext>
            </a:extLst>
          </p:cNvPr>
          <p:cNvSpPr/>
          <p:nvPr/>
        </p:nvSpPr>
        <p:spPr>
          <a:xfrm>
            <a:off x="5672771" y="4552860"/>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38" name="矩形 537">
            <a:extLst>
              <a:ext uri="{FF2B5EF4-FFF2-40B4-BE49-F238E27FC236}">
                <a16:creationId xmlns:a16="http://schemas.microsoft.com/office/drawing/2014/main" id="{8C3FC130-CAE6-4521-8ACD-C3C0B5A4BDBE}"/>
              </a:ext>
            </a:extLst>
          </p:cNvPr>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39" name="矩形 538">
            <a:extLst>
              <a:ext uri="{FF2B5EF4-FFF2-40B4-BE49-F238E27FC236}">
                <a16:creationId xmlns:a16="http://schemas.microsoft.com/office/drawing/2014/main" id="{8AD0E837-580D-4769-B69E-2925EA8A1F6B}"/>
              </a:ext>
            </a:extLst>
          </p:cNvPr>
          <p:cNvSpPr/>
          <p:nvPr/>
        </p:nvSpPr>
        <p:spPr>
          <a:xfrm>
            <a:off x="7007114" y="38210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40" name="矩形 539">
            <a:extLst>
              <a:ext uri="{FF2B5EF4-FFF2-40B4-BE49-F238E27FC236}">
                <a16:creationId xmlns:a16="http://schemas.microsoft.com/office/drawing/2014/main" id="{EE2E3393-4927-44E7-9AA3-3462BC50FF5A}"/>
              </a:ext>
            </a:extLst>
          </p:cNvPr>
          <p:cNvSpPr/>
          <p:nvPr/>
        </p:nvSpPr>
        <p:spPr>
          <a:xfrm>
            <a:off x="7018097" y="4254489"/>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541" name="矩形 540">
            <a:extLst>
              <a:ext uri="{FF2B5EF4-FFF2-40B4-BE49-F238E27FC236}">
                <a16:creationId xmlns:a16="http://schemas.microsoft.com/office/drawing/2014/main" id="{DD8E27CA-CBC9-4DDE-A9E1-BA815DE6C6C0}"/>
              </a:ext>
            </a:extLst>
          </p:cNvPr>
          <p:cNvSpPr/>
          <p:nvPr/>
        </p:nvSpPr>
        <p:spPr>
          <a:xfrm>
            <a:off x="6539951" y="57899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542" name="直接连接符 541">
            <a:extLst>
              <a:ext uri="{FF2B5EF4-FFF2-40B4-BE49-F238E27FC236}">
                <a16:creationId xmlns:a16="http://schemas.microsoft.com/office/drawing/2014/main" id="{D8AF30C5-0F90-46F7-AF4E-7209DDE28BCB}"/>
              </a:ext>
            </a:extLst>
          </p:cNvPr>
          <p:cNvCxnSpPr>
            <a:cxnSpLocks/>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a:extLst>
              <a:ext uri="{FF2B5EF4-FFF2-40B4-BE49-F238E27FC236}">
                <a16:creationId xmlns:a16="http://schemas.microsoft.com/office/drawing/2014/main" id="{ACFA0740-3E39-4D9E-AD12-8B3C9FEAB3F3}"/>
              </a:ext>
            </a:extLst>
          </p:cNvPr>
          <p:cNvCxnSpPr>
            <a:cxnSpLocks/>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a:extLst>
              <a:ext uri="{FF2B5EF4-FFF2-40B4-BE49-F238E27FC236}">
                <a16:creationId xmlns:a16="http://schemas.microsoft.com/office/drawing/2014/main" id="{530AC830-8A9A-46D9-A61E-21F17C488C69}"/>
              </a:ext>
            </a:extLst>
          </p:cNvPr>
          <p:cNvCxnSpPr>
            <a:cxnSpLocks/>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a:extLst>
              <a:ext uri="{FF2B5EF4-FFF2-40B4-BE49-F238E27FC236}">
                <a16:creationId xmlns:a16="http://schemas.microsoft.com/office/drawing/2014/main" id="{4A7D160C-C8CC-4533-946E-94220C1F8639}"/>
              </a:ext>
            </a:extLst>
          </p:cNvPr>
          <p:cNvSpPr/>
          <p:nvPr/>
        </p:nvSpPr>
        <p:spPr>
          <a:xfrm>
            <a:off x="7675544" y="43326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546" name="直接连接符 545">
            <a:extLst>
              <a:ext uri="{FF2B5EF4-FFF2-40B4-BE49-F238E27FC236}">
                <a16:creationId xmlns:a16="http://schemas.microsoft.com/office/drawing/2014/main" id="{1E108863-24C7-4B8E-B4DD-C50FE839F338}"/>
              </a:ext>
            </a:extLst>
          </p:cNvPr>
          <p:cNvCxnSpPr>
            <a:cxnSpLocks/>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a:extLst>
              <a:ext uri="{FF2B5EF4-FFF2-40B4-BE49-F238E27FC236}">
                <a16:creationId xmlns:a16="http://schemas.microsoft.com/office/drawing/2014/main" id="{430CDC1B-474B-467C-8CDF-C30222B4C66B}"/>
              </a:ext>
            </a:extLst>
          </p:cNvPr>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8" name="矩形 547">
            <a:extLst>
              <a:ext uri="{FF2B5EF4-FFF2-40B4-BE49-F238E27FC236}">
                <a16:creationId xmlns:a16="http://schemas.microsoft.com/office/drawing/2014/main" id="{D137F073-E96C-445E-97FC-B8B0EE5D5F4B}"/>
              </a:ext>
            </a:extLst>
          </p:cNvPr>
          <p:cNvSpPr/>
          <p:nvPr/>
        </p:nvSpPr>
        <p:spPr>
          <a:xfrm>
            <a:off x="7720774" y="53282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549" name="任意多边形: 形状 192">
            <a:extLst>
              <a:ext uri="{FF2B5EF4-FFF2-40B4-BE49-F238E27FC236}">
                <a16:creationId xmlns:a16="http://schemas.microsoft.com/office/drawing/2014/main" id="{21C3C884-C54B-44A0-B9C9-71C79A354F8B}"/>
              </a:ext>
            </a:extLst>
          </p:cNvPr>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50" name="矩形 549">
            <a:extLst>
              <a:ext uri="{FF2B5EF4-FFF2-40B4-BE49-F238E27FC236}">
                <a16:creationId xmlns:a16="http://schemas.microsoft.com/office/drawing/2014/main" id="{6A6B51FF-E4AC-4A3F-92F8-617EF9663B1A}"/>
              </a:ext>
            </a:extLst>
          </p:cNvPr>
          <p:cNvSpPr/>
          <p:nvPr/>
        </p:nvSpPr>
        <p:spPr>
          <a:xfrm>
            <a:off x="8526650" y="36797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551" name="矩形 550">
            <a:extLst>
              <a:ext uri="{FF2B5EF4-FFF2-40B4-BE49-F238E27FC236}">
                <a16:creationId xmlns:a16="http://schemas.microsoft.com/office/drawing/2014/main" id="{A6C5F887-7931-48EC-B3E8-B545906C6D83}"/>
              </a:ext>
            </a:extLst>
          </p:cNvPr>
          <p:cNvSpPr/>
          <p:nvPr/>
        </p:nvSpPr>
        <p:spPr>
          <a:xfrm>
            <a:off x="8552029" y="4578857"/>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552" name="矩形 551">
            <a:extLst>
              <a:ext uri="{FF2B5EF4-FFF2-40B4-BE49-F238E27FC236}">
                <a16:creationId xmlns:a16="http://schemas.microsoft.com/office/drawing/2014/main" id="{D22F2AA3-CB31-4D4D-84B5-C6A8AE43A0A5}"/>
              </a:ext>
            </a:extLst>
          </p:cNvPr>
          <p:cNvSpPr/>
          <p:nvPr/>
        </p:nvSpPr>
        <p:spPr>
          <a:xfrm>
            <a:off x="9191094" y="37724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553" name="矩形 552">
            <a:extLst>
              <a:ext uri="{FF2B5EF4-FFF2-40B4-BE49-F238E27FC236}">
                <a16:creationId xmlns:a16="http://schemas.microsoft.com/office/drawing/2014/main" id="{E71AA9EE-B6F5-41B5-91DC-DF9870BA3650}"/>
              </a:ext>
            </a:extLst>
          </p:cNvPr>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a:extLst>
              <a:ext uri="{FF2B5EF4-FFF2-40B4-BE49-F238E27FC236}">
                <a16:creationId xmlns:a16="http://schemas.microsoft.com/office/drawing/2014/main" id="{F9AAE5E9-7B1A-4C34-8A58-6F4DABE9C788}"/>
              </a:ext>
            </a:extLst>
          </p:cNvPr>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a:extLst>
              <a:ext uri="{FF2B5EF4-FFF2-40B4-BE49-F238E27FC236}">
                <a16:creationId xmlns:a16="http://schemas.microsoft.com/office/drawing/2014/main" id="{734B30DD-8C9D-4DF4-ADD8-AD700E177DF4}"/>
              </a:ext>
            </a:extLst>
          </p:cNvPr>
          <p:cNvCxnSpPr>
            <a:cxnSpLocks/>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a:extLst>
              <a:ext uri="{FF2B5EF4-FFF2-40B4-BE49-F238E27FC236}">
                <a16:creationId xmlns:a16="http://schemas.microsoft.com/office/drawing/2014/main" id="{04CA8CB4-D928-4441-B762-47B78EA98C39}"/>
              </a:ext>
            </a:extLst>
          </p:cNvPr>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a:extLst>
              <a:ext uri="{FF2B5EF4-FFF2-40B4-BE49-F238E27FC236}">
                <a16:creationId xmlns:a16="http://schemas.microsoft.com/office/drawing/2014/main" id="{EBEE9335-8375-4D01-8310-B6D84194625C}"/>
              </a:ext>
            </a:extLst>
          </p:cNvPr>
          <p:cNvCxnSpPr>
            <a:cxnSpLocks/>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a:extLst>
              <a:ext uri="{FF2B5EF4-FFF2-40B4-BE49-F238E27FC236}">
                <a16:creationId xmlns:a16="http://schemas.microsoft.com/office/drawing/2014/main" id="{36A7A8B8-987F-4315-81D7-98C376384678}"/>
              </a:ext>
            </a:extLst>
          </p:cNvPr>
          <p:cNvCxnSpPr>
            <a:cxnSpLocks/>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a:extLst>
              <a:ext uri="{FF2B5EF4-FFF2-40B4-BE49-F238E27FC236}">
                <a16:creationId xmlns:a16="http://schemas.microsoft.com/office/drawing/2014/main" id="{DBF01800-93F4-43C6-A138-AA722EFCE697}"/>
              </a:ext>
            </a:extLst>
          </p:cNvPr>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a:extLst>
              <a:ext uri="{FF2B5EF4-FFF2-40B4-BE49-F238E27FC236}">
                <a16:creationId xmlns:a16="http://schemas.microsoft.com/office/drawing/2014/main" id="{4DCFF249-9CD4-4226-9F88-989FC9E79DDD}"/>
              </a:ext>
            </a:extLst>
          </p:cNvPr>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564" name="组合 563">
            <a:extLst>
              <a:ext uri="{FF2B5EF4-FFF2-40B4-BE49-F238E27FC236}">
                <a16:creationId xmlns:a16="http://schemas.microsoft.com/office/drawing/2014/main" id="{F96BD808-84AF-4C65-B76E-7241393F3740}"/>
              </a:ext>
            </a:extLst>
          </p:cNvPr>
          <p:cNvGrpSpPr/>
          <p:nvPr/>
        </p:nvGrpSpPr>
        <p:grpSpPr>
          <a:xfrm>
            <a:off x="4993113" y="4854803"/>
            <a:ext cx="274434" cy="522963"/>
            <a:chOff x="4311617" y="4168879"/>
            <a:chExt cx="274449" cy="522993"/>
          </a:xfrm>
        </p:grpSpPr>
        <p:sp>
          <p:nvSpPr>
            <p:cNvPr id="714" name="流程图: 手动操作 713">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15" name="矩形 714">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a:extLst>
              <a:ext uri="{FF2B5EF4-FFF2-40B4-BE49-F238E27FC236}">
                <a16:creationId xmlns:a16="http://schemas.microsoft.com/office/drawing/2014/main" id="{B9B4DC4B-516F-4CAD-BA37-5C3F0A1092F4}"/>
              </a:ext>
            </a:extLst>
          </p:cNvPr>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a:extLst>
              <a:ext uri="{FF2B5EF4-FFF2-40B4-BE49-F238E27FC236}">
                <a16:creationId xmlns:a16="http://schemas.microsoft.com/office/drawing/2014/main" id="{B9B4DC4B-516F-4CAD-BA37-5C3F0A1092F4}"/>
              </a:ext>
            </a:extLst>
          </p:cNvPr>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a:extLst>
              <a:ext uri="{FF2B5EF4-FFF2-40B4-BE49-F238E27FC236}">
                <a16:creationId xmlns:a16="http://schemas.microsoft.com/office/drawing/2014/main" id="{B9B4DC4B-516F-4CAD-BA37-5C3F0A1092F4}"/>
              </a:ext>
            </a:extLst>
          </p:cNvPr>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712" name="直接连接符 71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708" name="直接连接符 70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704" name="直接连接符 70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700" name="直接连接符 699">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2" name="组合 571"/>
          <p:cNvGrpSpPr/>
          <p:nvPr/>
        </p:nvGrpSpPr>
        <p:grpSpPr>
          <a:xfrm>
            <a:off x="6746834" y="4365798"/>
            <a:ext cx="452368" cy="448216"/>
            <a:chOff x="3743887" y="4293594"/>
            <a:chExt cx="477107" cy="472728"/>
          </a:xfrm>
        </p:grpSpPr>
        <p:grpSp>
          <p:nvGrpSpPr>
            <p:cNvPr id="694" name="组合 69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696" name="直接连接符 69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688" name="直接连接符 687">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575" name="矩形 574">
            <a:extLst>
              <a:ext uri="{FF2B5EF4-FFF2-40B4-BE49-F238E27FC236}">
                <a16:creationId xmlns:a16="http://schemas.microsoft.com/office/drawing/2014/main" id="{A78B39F1-CE9F-4C72-97A2-F11C47572C03}"/>
              </a:ext>
            </a:extLst>
          </p:cNvPr>
          <p:cNvSpPr/>
          <p:nvPr/>
        </p:nvSpPr>
        <p:spPr>
          <a:xfrm>
            <a:off x="3455793" y="37184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576" name="矩形 575">
            <a:extLst>
              <a:ext uri="{FF2B5EF4-FFF2-40B4-BE49-F238E27FC236}">
                <a16:creationId xmlns:a16="http://schemas.microsoft.com/office/drawing/2014/main" id="{A78B39F1-CE9F-4C72-97A2-F11C47572C03}"/>
              </a:ext>
            </a:extLst>
          </p:cNvPr>
          <p:cNvSpPr/>
          <p:nvPr/>
        </p:nvSpPr>
        <p:spPr>
          <a:xfrm>
            <a:off x="3455453" y="47303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a:extLst>
              <a:ext uri="{FF2B5EF4-FFF2-40B4-BE49-F238E27FC236}">
                <a16:creationId xmlns:a16="http://schemas.microsoft.com/office/drawing/2014/main" id="{23A4DB96-6B1F-4C5C-8CFE-29B4793EBC1B}"/>
              </a:ext>
            </a:extLst>
          </p:cNvPr>
          <p:cNvSpPr/>
          <p:nvPr/>
        </p:nvSpPr>
        <p:spPr>
          <a:xfrm>
            <a:off x="955877" y="3664302"/>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cxnSp>
        <p:nvCxnSpPr>
          <p:cNvPr id="580" name="直接连接符 579">
            <a:extLst>
              <a:ext uri="{FF2B5EF4-FFF2-40B4-BE49-F238E27FC236}">
                <a16:creationId xmlns:a16="http://schemas.microsoft.com/office/drawing/2014/main" id="{530AC830-8A9A-46D9-A61E-21F17C488C69}"/>
              </a:ext>
            </a:extLst>
          </p:cNvPr>
          <p:cNvCxnSpPr>
            <a:cxnSpLocks/>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a:extLst>
              <a:ext uri="{FF2B5EF4-FFF2-40B4-BE49-F238E27FC236}">
                <a16:creationId xmlns:a16="http://schemas.microsoft.com/office/drawing/2014/main" id="{530AC830-8A9A-46D9-A61E-21F17C488C69}"/>
              </a:ext>
            </a:extLst>
          </p:cNvPr>
          <p:cNvCxnSpPr>
            <a:cxnSpLocks/>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a:extLst>
              <a:ext uri="{FF2B5EF4-FFF2-40B4-BE49-F238E27FC236}">
                <a16:creationId xmlns:a16="http://schemas.microsoft.com/office/drawing/2014/main" id="{D41C54EC-883B-4A5B-B2A4-7AFBD2CE71A3}"/>
              </a:ext>
            </a:extLst>
          </p:cNvPr>
          <p:cNvGrpSpPr/>
          <p:nvPr/>
        </p:nvGrpSpPr>
        <p:grpSpPr>
          <a:xfrm>
            <a:off x="11028773" y="3973861"/>
            <a:ext cx="274434" cy="522964"/>
            <a:chOff x="4311617" y="4168879"/>
            <a:chExt cx="274449" cy="522994"/>
          </a:xfrm>
        </p:grpSpPr>
        <p:sp>
          <p:nvSpPr>
            <p:cNvPr id="618" name="流程图: 手动操作 617">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9" name="矩形 618">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a:extLst>
              <a:ext uri="{FF2B5EF4-FFF2-40B4-BE49-F238E27FC236}">
                <a16:creationId xmlns:a16="http://schemas.microsoft.com/office/drawing/2014/main" id="{378D642E-6D92-4405-A353-BFEB57767C92}"/>
              </a:ext>
            </a:extLst>
          </p:cNvPr>
          <p:cNvGrpSpPr/>
          <p:nvPr/>
        </p:nvGrpSpPr>
        <p:grpSpPr>
          <a:xfrm>
            <a:off x="7800287" y="3700416"/>
            <a:ext cx="274434" cy="522963"/>
            <a:chOff x="4311617" y="4168879"/>
            <a:chExt cx="274449" cy="522993"/>
          </a:xfrm>
        </p:grpSpPr>
        <p:sp>
          <p:nvSpPr>
            <p:cNvPr id="616" name="流程图: 手动操作 615">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7" name="矩形 616">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a:extLst>
              <a:ext uri="{FF2B5EF4-FFF2-40B4-BE49-F238E27FC236}">
                <a16:creationId xmlns:a16="http://schemas.microsoft.com/office/drawing/2014/main" id="{7DE2143A-D4DA-4015-A941-FA55CF5386D7}"/>
              </a:ext>
            </a:extLst>
          </p:cNvPr>
          <p:cNvGrpSpPr/>
          <p:nvPr/>
        </p:nvGrpSpPr>
        <p:grpSpPr>
          <a:xfrm>
            <a:off x="4573328" y="4436234"/>
            <a:ext cx="274434" cy="522963"/>
            <a:chOff x="4311617" y="4168879"/>
            <a:chExt cx="274449" cy="522993"/>
          </a:xfrm>
        </p:grpSpPr>
        <p:sp>
          <p:nvSpPr>
            <p:cNvPr id="614" name="流程图: 手动操作 61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5" name="矩形 61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a:extLst>
              <a:ext uri="{FF2B5EF4-FFF2-40B4-BE49-F238E27FC236}">
                <a16:creationId xmlns:a16="http://schemas.microsoft.com/office/drawing/2014/main" id="{9E682F92-4E30-4D08-B026-CB9306E60373}"/>
              </a:ext>
            </a:extLst>
          </p:cNvPr>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a:extLst>
              <a:ext uri="{FF2B5EF4-FFF2-40B4-BE49-F238E27FC236}">
                <a16:creationId xmlns:a16="http://schemas.microsoft.com/office/drawing/2014/main" id="{2B6E23A5-33C9-4766-95A3-016BEB7C5B54}"/>
              </a:ext>
            </a:extLst>
          </p:cNvPr>
          <p:cNvCxnSpPr>
            <a:cxnSpLocks/>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a:extLst>
              <a:ext uri="{FF2B5EF4-FFF2-40B4-BE49-F238E27FC236}">
                <a16:creationId xmlns:a16="http://schemas.microsoft.com/office/drawing/2014/main" id="{762829F6-D1A1-44AB-987A-5BE7135AE23A}"/>
              </a:ext>
            </a:extLst>
          </p:cNvPr>
          <p:cNvCxnSpPr>
            <a:cxnSpLocks/>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a:extLst>
              <a:ext uri="{FF2B5EF4-FFF2-40B4-BE49-F238E27FC236}">
                <a16:creationId xmlns:a16="http://schemas.microsoft.com/office/drawing/2014/main" id="{DBF01800-93F4-43C6-A138-AA722EFCE697}"/>
              </a:ext>
            </a:extLst>
          </p:cNvPr>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a:extLst>
              <a:ext uri="{FF2B5EF4-FFF2-40B4-BE49-F238E27FC236}">
                <a16:creationId xmlns:a16="http://schemas.microsoft.com/office/drawing/2014/main" id="{2BEDA212-F5E3-4488-A529-74D05CD552A8}"/>
              </a:ext>
            </a:extLst>
          </p:cNvPr>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5" name="矩形 734">
            <a:extLst>
              <a:ext uri="{FF2B5EF4-FFF2-40B4-BE49-F238E27FC236}">
                <a16:creationId xmlns:a16="http://schemas.microsoft.com/office/drawing/2014/main" id="{D0ECF328-CB27-45C4-ABDF-08EFAFD47D98}"/>
              </a:ext>
            </a:extLst>
          </p:cNvPr>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a:extLst>
              <a:ext uri="{FF2B5EF4-FFF2-40B4-BE49-F238E27FC236}">
                <a16:creationId xmlns:a16="http://schemas.microsoft.com/office/drawing/2014/main" id="{2261B38E-10EC-4F6C-A0FE-77254FAE0C08}"/>
              </a:ext>
            </a:extLst>
          </p:cNvPr>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a:extLst>
              <a:ext uri="{FF2B5EF4-FFF2-40B4-BE49-F238E27FC236}">
                <a16:creationId xmlns:a16="http://schemas.microsoft.com/office/drawing/2014/main" id="{93471FC0-33F6-4386-87EC-60803BC0EA5B}"/>
              </a:ext>
            </a:extLst>
          </p:cNvPr>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a:extLst>
              <a:ext uri="{FF2B5EF4-FFF2-40B4-BE49-F238E27FC236}">
                <a16:creationId xmlns:a16="http://schemas.microsoft.com/office/drawing/2014/main" id="{2CF7B74C-5B3E-4235-B96A-644A24B64C95}"/>
              </a:ext>
            </a:extLst>
          </p:cNvPr>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9" name="任意多边形: 形状 49">
            <a:extLst>
              <a:ext uri="{FF2B5EF4-FFF2-40B4-BE49-F238E27FC236}">
                <a16:creationId xmlns:a16="http://schemas.microsoft.com/office/drawing/2014/main" id="{3DE399E1-A24A-4328-BA52-FE5DBFE5E3E4}"/>
              </a:ext>
            </a:extLst>
          </p:cNvPr>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0" name="任意多边形: 形状 50">
            <a:extLst>
              <a:ext uri="{FF2B5EF4-FFF2-40B4-BE49-F238E27FC236}">
                <a16:creationId xmlns:a16="http://schemas.microsoft.com/office/drawing/2014/main" id="{BC616C26-5524-4BA7-AC04-A6CB9DC1DA96}"/>
              </a:ext>
            </a:extLst>
          </p:cNvPr>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741" name="直接连接符 740">
            <a:extLst>
              <a:ext uri="{FF2B5EF4-FFF2-40B4-BE49-F238E27FC236}">
                <a16:creationId xmlns:a16="http://schemas.microsoft.com/office/drawing/2014/main" id="{6495C64B-C0D8-4BFB-8AB8-F2FAA8A26B54}"/>
              </a:ext>
            </a:extLst>
          </p:cNvPr>
          <p:cNvCxnSpPr>
            <a:cxnSpLocks/>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a:extLst>
              <a:ext uri="{FF2B5EF4-FFF2-40B4-BE49-F238E27FC236}">
                <a16:creationId xmlns:a16="http://schemas.microsoft.com/office/drawing/2014/main" id="{AC10E53C-3448-404B-97DF-4C12223453FB}"/>
              </a:ext>
            </a:extLst>
          </p:cNvPr>
          <p:cNvCxnSpPr>
            <a:cxnSpLocks/>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a:extLst>
              <a:ext uri="{FF2B5EF4-FFF2-40B4-BE49-F238E27FC236}">
                <a16:creationId xmlns:a16="http://schemas.microsoft.com/office/drawing/2014/main" id="{FC6ACF01-D7A6-47F4-8DFC-A7A7883D7BAF}"/>
              </a:ext>
            </a:extLst>
          </p:cNvPr>
          <p:cNvCxnSpPr>
            <a:cxnSpLocks/>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a:extLst>
              <a:ext uri="{FF2B5EF4-FFF2-40B4-BE49-F238E27FC236}">
                <a16:creationId xmlns:a16="http://schemas.microsoft.com/office/drawing/2014/main" id="{B0CC0EA5-7FCC-4AF8-BD79-3CCF2CCD064B}"/>
              </a:ext>
            </a:extLst>
          </p:cNvPr>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a:extLst>
              <a:ext uri="{FF2B5EF4-FFF2-40B4-BE49-F238E27FC236}">
                <a16:creationId xmlns:a16="http://schemas.microsoft.com/office/drawing/2014/main" id="{421E2A65-9774-4758-862A-0EB91BE2D3CF}"/>
              </a:ext>
            </a:extLst>
          </p:cNvPr>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6" name="矩形 745">
            <a:extLst>
              <a:ext uri="{FF2B5EF4-FFF2-40B4-BE49-F238E27FC236}">
                <a16:creationId xmlns:a16="http://schemas.microsoft.com/office/drawing/2014/main" id="{3FB95C3B-4E60-4EBA-9387-A4B31D4CCCD0}"/>
              </a:ext>
            </a:extLst>
          </p:cNvPr>
          <p:cNvSpPr/>
          <p:nvPr/>
        </p:nvSpPr>
        <p:spPr>
          <a:xfrm>
            <a:off x="1868067" y="4017144"/>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a:extLst>
              <a:ext uri="{FF2B5EF4-FFF2-40B4-BE49-F238E27FC236}">
                <a16:creationId xmlns:a16="http://schemas.microsoft.com/office/drawing/2014/main" id="{6DE6396D-8011-4633-958C-931FB398CC3E}"/>
              </a:ext>
            </a:extLst>
          </p:cNvPr>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a:extLst>
              <a:ext uri="{FF2B5EF4-FFF2-40B4-BE49-F238E27FC236}">
                <a16:creationId xmlns:a16="http://schemas.microsoft.com/office/drawing/2014/main" id="{D0F86AD9-E2D0-424D-AAA4-D391BD7418C2}"/>
              </a:ext>
            </a:extLst>
          </p:cNvPr>
          <p:cNvSpPr/>
          <p:nvPr/>
        </p:nvSpPr>
        <p:spPr>
          <a:xfrm>
            <a:off x="1949551" y="43850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749" name="矩形 748">
            <a:extLst>
              <a:ext uri="{FF2B5EF4-FFF2-40B4-BE49-F238E27FC236}">
                <a16:creationId xmlns:a16="http://schemas.microsoft.com/office/drawing/2014/main" id="{8CEE754C-6EBE-4CB8-92F3-BDF150EA7781}"/>
              </a:ext>
            </a:extLst>
          </p:cNvPr>
          <p:cNvSpPr/>
          <p:nvPr/>
        </p:nvSpPr>
        <p:spPr>
          <a:xfrm>
            <a:off x="2608763" y="38197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750" name="矩形 749">
            <a:extLst>
              <a:ext uri="{FF2B5EF4-FFF2-40B4-BE49-F238E27FC236}">
                <a16:creationId xmlns:a16="http://schemas.microsoft.com/office/drawing/2014/main" id="{4DDBB2F0-4678-47BA-8310-C370F237B880}"/>
              </a:ext>
            </a:extLst>
          </p:cNvPr>
          <p:cNvSpPr/>
          <p:nvPr/>
        </p:nvSpPr>
        <p:spPr>
          <a:xfrm>
            <a:off x="2876194" y="40193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751" name="矩形 750">
            <a:extLst>
              <a:ext uri="{FF2B5EF4-FFF2-40B4-BE49-F238E27FC236}">
                <a16:creationId xmlns:a16="http://schemas.microsoft.com/office/drawing/2014/main" id="{45B51F20-6826-4CB9-8ED2-B5177334080D}"/>
              </a:ext>
            </a:extLst>
          </p:cNvPr>
          <p:cNvSpPr/>
          <p:nvPr/>
        </p:nvSpPr>
        <p:spPr>
          <a:xfrm>
            <a:off x="2408484" y="41019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752" name="矩形 751">
            <a:extLst>
              <a:ext uri="{FF2B5EF4-FFF2-40B4-BE49-F238E27FC236}">
                <a16:creationId xmlns:a16="http://schemas.microsoft.com/office/drawing/2014/main" id="{144CAF5F-323E-4DB4-8328-19B28C383939}"/>
              </a:ext>
            </a:extLst>
          </p:cNvPr>
          <p:cNvSpPr/>
          <p:nvPr/>
        </p:nvSpPr>
        <p:spPr>
          <a:xfrm>
            <a:off x="2421483" y="4409673"/>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753" name="矩形 752">
            <a:extLst>
              <a:ext uri="{FF2B5EF4-FFF2-40B4-BE49-F238E27FC236}">
                <a16:creationId xmlns:a16="http://schemas.microsoft.com/office/drawing/2014/main" id="{97729085-B111-46F8-A62A-C25EFEA72E04}"/>
              </a:ext>
            </a:extLst>
          </p:cNvPr>
          <p:cNvSpPr/>
          <p:nvPr/>
        </p:nvSpPr>
        <p:spPr>
          <a:xfrm>
            <a:off x="2391844" y="47432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754" name="矩形 753">
            <a:extLst>
              <a:ext uri="{FF2B5EF4-FFF2-40B4-BE49-F238E27FC236}">
                <a16:creationId xmlns:a16="http://schemas.microsoft.com/office/drawing/2014/main" id="{A78B39F1-CE9F-4C72-97A2-F11C47572C03}"/>
              </a:ext>
            </a:extLst>
          </p:cNvPr>
          <p:cNvSpPr/>
          <p:nvPr/>
        </p:nvSpPr>
        <p:spPr>
          <a:xfrm>
            <a:off x="3828090" y="39277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755" name="矩形 754">
            <a:extLst>
              <a:ext uri="{FF2B5EF4-FFF2-40B4-BE49-F238E27FC236}">
                <a16:creationId xmlns:a16="http://schemas.microsoft.com/office/drawing/2014/main" id="{1E467819-006C-4C39-BFB9-7D712D1EC7B0}"/>
              </a:ext>
            </a:extLst>
          </p:cNvPr>
          <p:cNvSpPr/>
          <p:nvPr/>
        </p:nvSpPr>
        <p:spPr>
          <a:xfrm>
            <a:off x="3829114" y="49636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756" name="矩形 755">
            <a:extLst>
              <a:ext uri="{FF2B5EF4-FFF2-40B4-BE49-F238E27FC236}">
                <a16:creationId xmlns:a16="http://schemas.microsoft.com/office/drawing/2014/main" id="{577FE63C-777D-4639-AC67-C3C1CA929C8F}"/>
              </a:ext>
            </a:extLst>
          </p:cNvPr>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a:extLst>
              <a:ext uri="{FF2B5EF4-FFF2-40B4-BE49-F238E27FC236}">
                <a16:creationId xmlns:a16="http://schemas.microsoft.com/office/drawing/2014/main" id="{56822250-0977-43B1-8831-FAD141AC7067}"/>
              </a:ext>
            </a:extLst>
          </p:cNvPr>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a:extLst>
              <a:ext uri="{FF2B5EF4-FFF2-40B4-BE49-F238E27FC236}">
                <a16:creationId xmlns:a16="http://schemas.microsoft.com/office/drawing/2014/main" id="{DA96E4C7-3E3B-4512-B3E0-639B64CB907B}"/>
              </a:ext>
            </a:extLst>
          </p:cNvPr>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a:extLst>
              <a:ext uri="{FF2B5EF4-FFF2-40B4-BE49-F238E27FC236}">
                <a16:creationId xmlns:a16="http://schemas.microsoft.com/office/drawing/2014/main" id="{B9B4DC4B-516F-4CAD-BA37-5C3F0A1092F4}"/>
              </a:ext>
            </a:extLst>
          </p:cNvPr>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a:extLst>
              <a:ext uri="{FF2B5EF4-FFF2-40B4-BE49-F238E27FC236}">
                <a16:creationId xmlns:a16="http://schemas.microsoft.com/office/drawing/2014/main" id="{A3149F86-E813-4D15-9800-0D075D883A03}"/>
              </a:ext>
            </a:extLst>
          </p:cNvPr>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a:extLst>
              <a:ext uri="{FF2B5EF4-FFF2-40B4-BE49-F238E27FC236}">
                <a16:creationId xmlns:a16="http://schemas.microsoft.com/office/drawing/2014/main" id="{DBF01800-93F4-43C6-A138-AA722EFCE697}"/>
              </a:ext>
            </a:extLst>
          </p:cNvPr>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a:extLst>
              <a:ext uri="{FF2B5EF4-FFF2-40B4-BE49-F238E27FC236}">
                <a16:creationId xmlns:a16="http://schemas.microsoft.com/office/drawing/2014/main" id="{D54049D7-70BA-4319-BA5D-402C7076E843}"/>
              </a:ext>
            </a:extLst>
          </p:cNvPr>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a:extLst>
              <a:ext uri="{FF2B5EF4-FFF2-40B4-BE49-F238E27FC236}">
                <a16:creationId xmlns:a16="http://schemas.microsoft.com/office/drawing/2014/main" id="{B53F0D7A-7A9C-408F-A53A-4A2811BD8B0F}"/>
              </a:ext>
            </a:extLst>
          </p:cNvPr>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a:extLst>
              <a:ext uri="{FF2B5EF4-FFF2-40B4-BE49-F238E27FC236}">
                <a16:creationId xmlns:a16="http://schemas.microsoft.com/office/drawing/2014/main" id="{A3D4EF30-2610-409C-99B1-6A6CA5AB496F}"/>
              </a:ext>
            </a:extLst>
          </p:cNvPr>
          <p:cNvCxnSpPr>
            <a:cxnSpLocks/>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a:extLst>
              <a:ext uri="{FF2B5EF4-FFF2-40B4-BE49-F238E27FC236}">
                <a16:creationId xmlns:a16="http://schemas.microsoft.com/office/drawing/2014/main" id="{BB24B3CF-6FA0-4E32-B8FC-F42F713B74C4}"/>
              </a:ext>
            </a:extLst>
          </p:cNvPr>
          <p:cNvCxnSpPr>
            <a:cxnSpLocks/>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70" name="矩形 769">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771" name="矩形 770">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772" name="矩形 771">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773" name="矩形 772">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774" name="矩形 773">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775" name="矩形 774">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776" name="矩形 775">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777" name="矩形 776">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778" name="矩形 777">
            <a:extLst>
              <a:ext uri="{FF2B5EF4-FFF2-40B4-BE49-F238E27FC236}">
                <a16:creationId xmlns:a16="http://schemas.microsoft.com/office/drawing/2014/main" id="{8AD0E837-580D-4769-B69E-2925EA8A1F6B}"/>
              </a:ext>
            </a:extLst>
          </p:cNvPr>
          <p:cNvSpPr/>
          <p:nvPr/>
        </p:nvSpPr>
        <p:spPr>
          <a:xfrm>
            <a:off x="7007114" y="38210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779" name="矩形 778">
            <a:extLst>
              <a:ext uri="{FF2B5EF4-FFF2-40B4-BE49-F238E27FC236}">
                <a16:creationId xmlns:a16="http://schemas.microsoft.com/office/drawing/2014/main" id="{EE2E3393-4927-44E7-9AA3-3462BC50FF5A}"/>
              </a:ext>
            </a:extLst>
          </p:cNvPr>
          <p:cNvSpPr/>
          <p:nvPr/>
        </p:nvSpPr>
        <p:spPr>
          <a:xfrm>
            <a:off x="7018097" y="4254489"/>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780" name="矩形 779">
            <a:extLst>
              <a:ext uri="{FF2B5EF4-FFF2-40B4-BE49-F238E27FC236}">
                <a16:creationId xmlns:a16="http://schemas.microsoft.com/office/drawing/2014/main" id="{DD8E27CA-CBC9-4DDE-A9E1-BA815DE6C6C0}"/>
              </a:ext>
            </a:extLst>
          </p:cNvPr>
          <p:cNvSpPr/>
          <p:nvPr/>
        </p:nvSpPr>
        <p:spPr>
          <a:xfrm>
            <a:off x="6539951" y="57899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781" name="直接连接符 780">
            <a:extLst>
              <a:ext uri="{FF2B5EF4-FFF2-40B4-BE49-F238E27FC236}">
                <a16:creationId xmlns:a16="http://schemas.microsoft.com/office/drawing/2014/main" id="{D8AF30C5-0F90-46F7-AF4E-7209DDE28BCB}"/>
              </a:ext>
            </a:extLst>
          </p:cNvPr>
          <p:cNvCxnSpPr>
            <a:cxnSpLocks/>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a:extLst>
              <a:ext uri="{FF2B5EF4-FFF2-40B4-BE49-F238E27FC236}">
                <a16:creationId xmlns:a16="http://schemas.microsoft.com/office/drawing/2014/main" id="{ACFA0740-3E39-4D9E-AD12-8B3C9FEAB3F3}"/>
              </a:ext>
            </a:extLst>
          </p:cNvPr>
          <p:cNvCxnSpPr>
            <a:cxnSpLocks/>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a:extLst>
              <a:ext uri="{FF2B5EF4-FFF2-40B4-BE49-F238E27FC236}">
                <a16:creationId xmlns:a16="http://schemas.microsoft.com/office/drawing/2014/main" id="{530AC830-8A9A-46D9-A61E-21F17C488C69}"/>
              </a:ext>
            </a:extLst>
          </p:cNvPr>
          <p:cNvCxnSpPr>
            <a:cxnSpLocks/>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a:extLst>
              <a:ext uri="{FF2B5EF4-FFF2-40B4-BE49-F238E27FC236}">
                <a16:creationId xmlns:a16="http://schemas.microsoft.com/office/drawing/2014/main" id="{4A7D160C-C8CC-4533-946E-94220C1F8639}"/>
              </a:ext>
            </a:extLst>
          </p:cNvPr>
          <p:cNvSpPr/>
          <p:nvPr/>
        </p:nvSpPr>
        <p:spPr>
          <a:xfrm>
            <a:off x="7675544" y="43326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785" name="直接连接符 784">
            <a:extLst>
              <a:ext uri="{FF2B5EF4-FFF2-40B4-BE49-F238E27FC236}">
                <a16:creationId xmlns:a16="http://schemas.microsoft.com/office/drawing/2014/main" id="{1E108863-24C7-4B8E-B4DD-C50FE839F338}"/>
              </a:ext>
            </a:extLst>
          </p:cNvPr>
          <p:cNvCxnSpPr>
            <a:cxnSpLocks/>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a:extLst>
              <a:ext uri="{FF2B5EF4-FFF2-40B4-BE49-F238E27FC236}">
                <a16:creationId xmlns:a16="http://schemas.microsoft.com/office/drawing/2014/main" id="{21C3C884-C54B-44A0-B9C9-71C79A354F8B}"/>
              </a:ext>
            </a:extLst>
          </p:cNvPr>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89" name="矩形 788">
            <a:extLst>
              <a:ext uri="{FF2B5EF4-FFF2-40B4-BE49-F238E27FC236}">
                <a16:creationId xmlns:a16="http://schemas.microsoft.com/office/drawing/2014/main" id="{6A6B51FF-E4AC-4A3F-92F8-617EF9663B1A}"/>
              </a:ext>
            </a:extLst>
          </p:cNvPr>
          <p:cNvSpPr/>
          <p:nvPr/>
        </p:nvSpPr>
        <p:spPr>
          <a:xfrm>
            <a:off x="8526650" y="36797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90" name="矩形 789">
            <a:extLst>
              <a:ext uri="{FF2B5EF4-FFF2-40B4-BE49-F238E27FC236}">
                <a16:creationId xmlns:a16="http://schemas.microsoft.com/office/drawing/2014/main" id="{A6C5F887-7931-48EC-B3E8-B545906C6D83}"/>
              </a:ext>
            </a:extLst>
          </p:cNvPr>
          <p:cNvSpPr/>
          <p:nvPr/>
        </p:nvSpPr>
        <p:spPr>
          <a:xfrm>
            <a:off x="8552028" y="4578857"/>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91" name="矩形 790">
            <a:extLst>
              <a:ext uri="{FF2B5EF4-FFF2-40B4-BE49-F238E27FC236}">
                <a16:creationId xmlns:a16="http://schemas.microsoft.com/office/drawing/2014/main" id="{D22F2AA3-CB31-4D4D-84B5-C6A8AE43A0A5}"/>
              </a:ext>
            </a:extLst>
          </p:cNvPr>
          <p:cNvSpPr/>
          <p:nvPr/>
        </p:nvSpPr>
        <p:spPr>
          <a:xfrm>
            <a:off x="9191093" y="37724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92" name="矩形 791">
            <a:extLst>
              <a:ext uri="{FF2B5EF4-FFF2-40B4-BE49-F238E27FC236}">
                <a16:creationId xmlns:a16="http://schemas.microsoft.com/office/drawing/2014/main" id="{E71AA9EE-B6F5-41B5-91DC-DF9870BA3650}"/>
              </a:ext>
            </a:extLst>
          </p:cNvPr>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a:extLst>
              <a:ext uri="{FF2B5EF4-FFF2-40B4-BE49-F238E27FC236}">
                <a16:creationId xmlns:a16="http://schemas.microsoft.com/office/drawing/2014/main" id="{F9AAE5E9-7B1A-4C34-8A58-6F4DABE9C788}"/>
              </a:ext>
            </a:extLst>
          </p:cNvPr>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a:extLst>
              <a:ext uri="{FF2B5EF4-FFF2-40B4-BE49-F238E27FC236}">
                <a16:creationId xmlns:a16="http://schemas.microsoft.com/office/drawing/2014/main" id="{734B30DD-8C9D-4DF4-ADD8-AD700E177DF4}"/>
              </a:ext>
            </a:extLst>
          </p:cNvPr>
          <p:cNvCxnSpPr>
            <a:cxnSpLocks/>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a:extLst>
              <a:ext uri="{FF2B5EF4-FFF2-40B4-BE49-F238E27FC236}">
                <a16:creationId xmlns:a16="http://schemas.microsoft.com/office/drawing/2014/main" id="{04CA8CB4-D928-4441-B762-47B78EA98C39}"/>
              </a:ext>
            </a:extLst>
          </p:cNvPr>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a:extLst>
              <a:ext uri="{FF2B5EF4-FFF2-40B4-BE49-F238E27FC236}">
                <a16:creationId xmlns:a16="http://schemas.microsoft.com/office/drawing/2014/main" id="{EBEE9335-8375-4D01-8310-B6D84194625C}"/>
              </a:ext>
            </a:extLst>
          </p:cNvPr>
          <p:cNvCxnSpPr>
            <a:cxnSpLocks/>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a:extLst>
              <a:ext uri="{FF2B5EF4-FFF2-40B4-BE49-F238E27FC236}">
                <a16:creationId xmlns:a16="http://schemas.microsoft.com/office/drawing/2014/main" id="{36A7A8B8-987F-4315-81D7-98C376384678}"/>
              </a:ext>
            </a:extLst>
          </p:cNvPr>
          <p:cNvCxnSpPr>
            <a:cxnSpLocks/>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a:extLst>
              <a:ext uri="{FF2B5EF4-FFF2-40B4-BE49-F238E27FC236}">
                <a16:creationId xmlns:a16="http://schemas.microsoft.com/office/drawing/2014/main" id="{DBF01800-93F4-43C6-A138-AA722EFCE697}"/>
              </a:ext>
            </a:extLst>
          </p:cNvPr>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08" name="组合 807">
            <a:extLst>
              <a:ext uri="{FF2B5EF4-FFF2-40B4-BE49-F238E27FC236}">
                <a16:creationId xmlns:a16="http://schemas.microsoft.com/office/drawing/2014/main" id="{F96BD808-84AF-4C65-B76E-7241393F3740}"/>
              </a:ext>
            </a:extLst>
          </p:cNvPr>
          <p:cNvGrpSpPr/>
          <p:nvPr/>
        </p:nvGrpSpPr>
        <p:grpSpPr>
          <a:xfrm>
            <a:off x="4993115" y="4854806"/>
            <a:ext cx="274434" cy="522964"/>
            <a:chOff x="4311617" y="4168879"/>
            <a:chExt cx="274449" cy="522993"/>
          </a:xfrm>
        </p:grpSpPr>
        <p:sp>
          <p:nvSpPr>
            <p:cNvPr id="809" name="流程图: 手动操作 808">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10" name="矩形 809">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a:extLst>
              <a:ext uri="{FF2B5EF4-FFF2-40B4-BE49-F238E27FC236}">
                <a16:creationId xmlns:a16="http://schemas.microsoft.com/office/drawing/2014/main" id="{B9B4DC4B-516F-4CAD-BA37-5C3F0A1092F4}"/>
              </a:ext>
            </a:extLst>
          </p:cNvPr>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a:extLst>
              <a:ext uri="{FF2B5EF4-FFF2-40B4-BE49-F238E27FC236}">
                <a16:creationId xmlns:a16="http://schemas.microsoft.com/office/drawing/2014/main" id="{B9B4DC4B-516F-4CAD-BA37-5C3F0A1092F4}"/>
              </a:ext>
            </a:extLst>
          </p:cNvPr>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a:extLst>
              <a:ext uri="{FF2B5EF4-FFF2-40B4-BE49-F238E27FC236}">
                <a16:creationId xmlns:a16="http://schemas.microsoft.com/office/drawing/2014/main" id="{B9B4DC4B-516F-4CAD-BA37-5C3F0A1092F4}"/>
              </a:ext>
            </a:extLst>
          </p:cNvPr>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820" name="直接连接符 819">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22" name="组合 821">
            <a:extLst>
              <a:ext uri="{FF2B5EF4-FFF2-40B4-BE49-F238E27FC236}">
                <a16:creationId xmlns:a16="http://schemas.microsoft.com/office/drawing/2014/main" id="{D17CAF8C-4076-4CE2-A5A3-31CD3C927C07}"/>
              </a:ext>
            </a:extLst>
          </p:cNvPr>
          <p:cNvGrpSpPr/>
          <p:nvPr/>
        </p:nvGrpSpPr>
        <p:grpSpPr>
          <a:xfrm>
            <a:off x="3549758" y="5431880"/>
            <a:ext cx="452368" cy="309024"/>
            <a:chOff x="2146087" y="4862847"/>
            <a:chExt cx="452393" cy="309040"/>
          </a:xfrm>
        </p:grpSpPr>
        <p:cxnSp>
          <p:nvCxnSpPr>
            <p:cNvPr id="823" name="直接连接符 8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833" name="直接连接符 832">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35" name="组合 834"/>
          <p:cNvGrpSpPr/>
          <p:nvPr/>
        </p:nvGrpSpPr>
        <p:grpSpPr>
          <a:xfrm>
            <a:off x="6746829" y="3855632"/>
            <a:ext cx="452368" cy="958383"/>
            <a:chOff x="7115801" y="4066288"/>
            <a:chExt cx="477107" cy="1010794"/>
          </a:xfrm>
        </p:grpSpPr>
        <p:sp>
          <p:nvSpPr>
            <p:cNvPr id="836" name="矩形 835">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837" name="组合 836"/>
            <p:cNvGrpSpPr/>
            <p:nvPr/>
          </p:nvGrpSpPr>
          <p:grpSpPr>
            <a:xfrm>
              <a:off x="7115801" y="4604354"/>
              <a:ext cx="477107" cy="472728"/>
              <a:chOff x="3743887" y="4293594"/>
              <a:chExt cx="477107" cy="472728"/>
            </a:xfrm>
          </p:grpSpPr>
          <p:grpSp>
            <p:nvGrpSpPr>
              <p:cNvPr id="838" name="组合 837">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840" name="直接连接符 839">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43" name="组合 842">
            <a:extLst>
              <a:ext uri="{FF2B5EF4-FFF2-40B4-BE49-F238E27FC236}">
                <a16:creationId xmlns:a16="http://schemas.microsoft.com/office/drawing/2014/main" id="{D17CAF8C-4076-4CE2-A5A3-31CD3C927C07}"/>
              </a:ext>
            </a:extLst>
          </p:cNvPr>
          <p:cNvGrpSpPr/>
          <p:nvPr/>
        </p:nvGrpSpPr>
        <p:grpSpPr>
          <a:xfrm>
            <a:off x="10096901" y="4539906"/>
            <a:ext cx="452368" cy="309024"/>
            <a:chOff x="2146087" y="4862847"/>
            <a:chExt cx="452393" cy="309040"/>
          </a:xfrm>
        </p:grpSpPr>
        <p:cxnSp>
          <p:nvCxnSpPr>
            <p:cNvPr id="845" name="直接连接符 84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850" name="直接连接符 849">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852" name="矩形 851">
            <a:extLst>
              <a:ext uri="{FF2B5EF4-FFF2-40B4-BE49-F238E27FC236}">
                <a16:creationId xmlns:a16="http://schemas.microsoft.com/office/drawing/2014/main" id="{A78B39F1-CE9F-4C72-97A2-F11C47572C03}"/>
              </a:ext>
            </a:extLst>
          </p:cNvPr>
          <p:cNvSpPr/>
          <p:nvPr/>
        </p:nvSpPr>
        <p:spPr>
          <a:xfrm>
            <a:off x="3455792" y="37184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853" name="矩形 852">
            <a:extLst>
              <a:ext uri="{FF2B5EF4-FFF2-40B4-BE49-F238E27FC236}">
                <a16:creationId xmlns:a16="http://schemas.microsoft.com/office/drawing/2014/main" id="{A78B39F1-CE9F-4C72-97A2-F11C47572C03}"/>
              </a:ext>
            </a:extLst>
          </p:cNvPr>
          <p:cNvSpPr/>
          <p:nvPr/>
        </p:nvSpPr>
        <p:spPr>
          <a:xfrm>
            <a:off x="3455453" y="47303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870" name="矩形 869">
            <a:extLst>
              <a:ext uri="{FF2B5EF4-FFF2-40B4-BE49-F238E27FC236}">
                <a16:creationId xmlns:a16="http://schemas.microsoft.com/office/drawing/2014/main" id="{23A4DB96-6B1F-4C5C-8CFE-29B4793EBC1B}"/>
              </a:ext>
            </a:extLst>
          </p:cNvPr>
          <p:cNvSpPr/>
          <p:nvPr/>
        </p:nvSpPr>
        <p:spPr>
          <a:xfrm>
            <a:off x="955876" y="3664302"/>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cxnSp>
        <p:nvCxnSpPr>
          <p:cNvPr id="874" name="直接连接符 873">
            <a:extLst>
              <a:ext uri="{FF2B5EF4-FFF2-40B4-BE49-F238E27FC236}">
                <a16:creationId xmlns:a16="http://schemas.microsoft.com/office/drawing/2014/main" id="{530AC830-8A9A-46D9-A61E-21F17C488C69}"/>
              </a:ext>
            </a:extLst>
          </p:cNvPr>
          <p:cNvCxnSpPr>
            <a:cxnSpLocks/>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a:extLst>
              <a:ext uri="{FF2B5EF4-FFF2-40B4-BE49-F238E27FC236}">
                <a16:creationId xmlns:a16="http://schemas.microsoft.com/office/drawing/2014/main" id="{530AC830-8A9A-46D9-A61E-21F17C488C69}"/>
              </a:ext>
            </a:extLst>
          </p:cNvPr>
          <p:cNvCxnSpPr>
            <a:cxnSpLocks/>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a:extLst>
              <a:ext uri="{FF2B5EF4-FFF2-40B4-BE49-F238E27FC236}">
                <a16:creationId xmlns:a16="http://schemas.microsoft.com/office/drawing/2014/main" id="{D41C54EC-883B-4A5B-B2A4-7AFBD2CE71A3}"/>
              </a:ext>
            </a:extLst>
          </p:cNvPr>
          <p:cNvGrpSpPr/>
          <p:nvPr/>
        </p:nvGrpSpPr>
        <p:grpSpPr>
          <a:xfrm>
            <a:off x="11028777" y="3973860"/>
            <a:ext cx="274434" cy="522964"/>
            <a:chOff x="4311617" y="4168879"/>
            <a:chExt cx="274449" cy="522994"/>
          </a:xfrm>
        </p:grpSpPr>
        <p:sp>
          <p:nvSpPr>
            <p:cNvPr id="942" name="流程图: 手动操作 941">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3" name="矩形 942">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a:extLst>
              <a:ext uri="{FF2B5EF4-FFF2-40B4-BE49-F238E27FC236}">
                <a16:creationId xmlns:a16="http://schemas.microsoft.com/office/drawing/2014/main" id="{378D642E-6D92-4405-A353-BFEB57767C92}"/>
              </a:ext>
            </a:extLst>
          </p:cNvPr>
          <p:cNvGrpSpPr/>
          <p:nvPr/>
        </p:nvGrpSpPr>
        <p:grpSpPr>
          <a:xfrm>
            <a:off x="7800291" y="3700418"/>
            <a:ext cx="274434" cy="522964"/>
            <a:chOff x="4311617" y="4168879"/>
            <a:chExt cx="274449" cy="522993"/>
          </a:xfrm>
        </p:grpSpPr>
        <p:sp>
          <p:nvSpPr>
            <p:cNvPr id="945" name="流程图: 手动操作 94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6" name="矩形 94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a:extLst>
              <a:ext uri="{FF2B5EF4-FFF2-40B4-BE49-F238E27FC236}">
                <a16:creationId xmlns:a16="http://schemas.microsoft.com/office/drawing/2014/main" id="{7DE2143A-D4DA-4015-A941-FA55CF5386D7}"/>
              </a:ext>
            </a:extLst>
          </p:cNvPr>
          <p:cNvGrpSpPr/>
          <p:nvPr/>
        </p:nvGrpSpPr>
        <p:grpSpPr>
          <a:xfrm>
            <a:off x="4573330" y="4436236"/>
            <a:ext cx="274434" cy="522964"/>
            <a:chOff x="4311617" y="4168879"/>
            <a:chExt cx="274449" cy="522993"/>
          </a:xfrm>
        </p:grpSpPr>
        <p:sp>
          <p:nvSpPr>
            <p:cNvPr id="949" name="流程图: 手动操作 948">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50" name="矩形 949">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a:extLst>
              <a:ext uri="{FF2B5EF4-FFF2-40B4-BE49-F238E27FC236}">
                <a16:creationId xmlns:a16="http://schemas.microsoft.com/office/drawing/2014/main" id="{9E682F92-4E30-4D08-B026-CB9306E60373}"/>
              </a:ext>
            </a:extLst>
          </p:cNvPr>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p>
        </p:txBody>
      </p:sp>
      <p:grpSp>
        <p:nvGrpSpPr>
          <p:cNvPr id="963" name="组合 962"/>
          <p:cNvGrpSpPr/>
          <p:nvPr/>
        </p:nvGrpSpPr>
        <p:grpSpPr>
          <a:xfrm>
            <a:off x="9008851" y="3835663"/>
            <a:ext cx="420145" cy="877029"/>
            <a:chOff x="9501522" y="3862856"/>
            <a:chExt cx="443122" cy="924992"/>
          </a:xfrm>
        </p:grpSpPr>
        <p:sp>
          <p:nvSpPr>
            <p:cNvPr id="964"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65" name="矩形 964">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a:extLst>
                <a:ext uri="{FF2B5EF4-FFF2-40B4-BE49-F238E27FC236}">
                  <a16:creationId xmlns:a16="http://schemas.microsoft.com/office/drawing/2014/main" id="{7D244573-CFF6-44B6-BEA7-384961853D00}"/>
                </a:ext>
              </a:extLst>
            </p:cNvPr>
            <p:cNvSpPr/>
            <p:nvPr/>
          </p:nvSpPr>
          <p:spPr>
            <a:xfrm>
              <a:off x="4282520" y="192611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a:extLst>
                <a:ext uri="{FF2B5EF4-FFF2-40B4-BE49-F238E27FC236}">
                  <a16:creationId xmlns:a16="http://schemas.microsoft.com/office/drawing/2014/main" id="{E8884CE6-0F79-4DD7-9E2D-9F823B8E2915}"/>
                </a:ext>
              </a:extLst>
            </p:cNvPr>
            <p:cNvSpPr/>
            <p:nvPr/>
          </p:nvSpPr>
          <p:spPr>
            <a:xfrm>
              <a:off x="4012122" y="2422906"/>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a:extLst>
                <a:ext uri="{FF2B5EF4-FFF2-40B4-BE49-F238E27FC236}">
                  <a16:creationId xmlns:a16="http://schemas.microsoft.com/office/drawing/2014/main" id="{5D038179-55FD-4C75-A95C-0D99828AD11C}"/>
                </a:ext>
              </a:extLst>
            </p:cNvPr>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a:extLst>
              <a:ext uri="{FF2B5EF4-FFF2-40B4-BE49-F238E27FC236}">
                <a16:creationId xmlns:a16="http://schemas.microsoft.com/office/drawing/2014/main" id="{A52B4083-95DC-41CD-AC89-64757DCDD9FA}"/>
              </a:ext>
            </a:extLst>
          </p:cNvPr>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4" name="矩形 733">
            <a:extLst>
              <a:ext uri="{FF2B5EF4-FFF2-40B4-BE49-F238E27FC236}">
                <a16:creationId xmlns:a16="http://schemas.microsoft.com/office/drawing/2014/main" id="{4DCFF249-9CD4-4226-9F88-989FC9E79DDD}"/>
              </a:ext>
            </a:extLst>
          </p:cNvPr>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828" name="直接连接符 82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 name="组合 2"/>
          <p:cNvGrpSpPr/>
          <p:nvPr/>
        </p:nvGrpSpPr>
        <p:grpSpPr>
          <a:xfrm>
            <a:off x="5390167" y="5858713"/>
            <a:ext cx="1180520" cy="362478"/>
            <a:chOff x="5390167" y="5858713"/>
            <a:chExt cx="1180520" cy="362478"/>
          </a:xfrm>
        </p:grpSpPr>
        <p:sp>
          <p:nvSpPr>
            <p:cNvPr id="766" name="流程图: 手动输入 146">
              <a:extLst>
                <a:ext uri="{FF2B5EF4-FFF2-40B4-BE49-F238E27FC236}">
                  <a16:creationId xmlns:a16="http://schemas.microsoft.com/office/drawing/2014/main" id="{89816BD5-3773-40A1-AC0B-9BBEAEA42E38}"/>
                </a:ext>
              </a:extLst>
            </p:cNvPr>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7" name="矩形 766">
              <a:extLst>
                <a:ext uri="{FF2B5EF4-FFF2-40B4-BE49-F238E27FC236}">
                  <a16:creationId xmlns:a16="http://schemas.microsoft.com/office/drawing/2014/main" id="{E5577225-703E-4A52-B10B-A0D411097D83}"/>
                </a:ext>
              </a:extLst>
            </p:cNvPr>
            <p:cNvSpPr/>
            <p:nvPr/>
          </p:nvSpPr>
          <p:spPr>
            <a:xfrm>
              <a:off x="5504369" y="5913543"/>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grpSp>
      <p:sp>
        <p:nvSpPr>
          <p:cNvPr id="786" name="平行四边形 785">
            <a:extLst>
              <a:ext uri="{FF2B5EF4-FFF2-40B4-BE49-F238E27FC236}">
                <a16:creationId xmlns:a16="http://schemas.microsoft.com/office/drawing/2014/main" id="{430CDC1B-474B-467C-8CDF-C30222B4C66B}"/>
              </a:ext>
            </a:extLst>
          </p:cNvPr>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87" name="矩形 786">
            <a:extLst>
              <a:ext uri="{FF2B5EF4-FFF2-40B4-BE49-F238E27FC236}">
                <a16:creationId xmlns:a16="http://schemas.microsoft.com/office/drawing/2014/main" id="{D137F073-E96C-445E-97FC-B8B0EE5D5F4B}"/>
              </a:ext>
            </a:extLst>
          </p:cNvPr>
          <p:cNvSpPr/>
          <p:nvPr/>
        </p:nvSpPr>
        <p:spPr>
          <a:xfrm>
            <a:off x="7720773" y="53282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556" name="矩形 555">
            <a:extLst>
              <a:ext uri="{FF2B5EF4-FFF2-40B4-BE49-F238E27FC236}">
                <a16:creationId xmlns:a16="http://schemas.microsoft.com/office/drawing/2014/main" id="{31491FD9-6DF8-4B12-97F5-E943E97499DC}"/>
              </a:ext>
            </a:extLst>
          </p:cNvPr>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a:extLst>
              <a:ext uri="{FF2B5EF4-FFF2-40B4-BE49-F238E27FC236}">
                <a16:creationId xmlns:a16="http://schemas.microsoft.com/office/drawing/2014/main" id="{D17CAF8C-4076-4CE2-A5A3-31CD3C927C07}"/>
              </a:ext>
            </a:extLst>
          </p:cNvPr>
          <p:cNvGrpSpPr/>
          <p:nvPr/>
        </p:nvGrpSpPr>
        <p:grpSpPr>
          <a:xfrm>
            <a:off x="10096903" y="4539906"/>
            <a:ext cx="452368" cy="309024"/>
            <a:chOff x="2146087" y="4862847"/>
            <a:chExt cx="452393" cy="309040"/>
          </a:xfrm>
        </p:grpSpPr>
        <p:cxnSp>
          <p:nvCxnSpPr>
            <p:cNvPr id="692" name="直接连接符 69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10215347" y="4112079"/>
            <a:ext cx="205904" cy="409719"/>
            <a:chOff x="11339348" y="2607322"/>
            <a:chExt cx="205904" cy="409719"/>
          </a:xfrm>
        </p:grpSpPr>
        <p:sp>
          <p:nvSpPr>
            <p:cNvPr id="795" name="矩形 794">
              <a:extLst>
                <a:ext uri="{FF2B5EF4-FFF2-40B4-BE49-F238E27FC236}">
                  <a16:creationId xmlns:a16="http://schemas.microsoft.com/office/drawing/2014/main" id="{31491FD9-6DF8-4B12-97F5-E943E97499DC}"/>
                </a:ext>
              </a:extLst>
            </p:cNvPr>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a:extLst>
                <a:ext uri="{FF2B5EF4-FFF2-40B4-BE49-F238E27FC236}">
                  <a16:creationId xmlns:a16="http://schemas.microsoft.com/office/drawing/2014/main" id="{014CBF14-F76C-479E-B757-9F5C59C9F478}"/>
                </a:ext>
              </a:extLst>
            </p:cNvPr>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a:extLst>
                <a:ext uri="{FF2B5EF4-FFF2-40B4-BE49-F238E27FC236}">
                  <a16:creationId xmlns:a16="http://schemas.microsoft.com/office/drawing/2014/main" id="{7D718EB3-053F-43EC-8465-AA3BCB9D478B}"/>
                </a:ext>
              </a:extLst>
            </p:cNvPr>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a:extLst>
              <a:ext uri="{FF2B5EF4-FFF2-40B4-BE49-F238E27FC236}">
                <a16:creationId xmlns:a16="http://schemas.microsoft.com/office/drawing/2014/main" id="{B00BC0A3-51B7-434E-90BD-CB49651A6D2A}"/>
              </a:ext>
            </a:extLst>
          </p:cNvPr>
          <p:cNvGrpSpPr/>
          <p:nvPr/>
        </p:nvGrpSpPr>
        <p:grpSpPr>
          <a:xfrm>
            <a:off x="8128709" y="4088317"/>
            <a:ext cx="444521" cy="993977"/>
            <a:chOff x="4756530" y="4520005"/>
            <a:chExt cx="214541" cy="587002"/>
          </a:xfrm>
        </p:grpSpPr>
        <p:sp>
          <p:nvSpPr>
            <p:cNvPr id="872" name="流程图: 手动操作 871">
              <a:extLst>
                <a:ext uri="{FF2B5EF4-FFF2-40B4-BE49-F238E27FC236}">
                  <a16:creationId xmlns:a16="http://schemas.microsoft.com/office/drawing/2014/main" id="{B325768E-8C61-4392-9A0B-74D25C1E9F12}"/>
                </a:ext>
              </a:extLst>
            </p:cNvPr>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73" name="矩形 872">
              <a:extLst>
                <a:ext uri="{FF2B5EF4-FFF2-40B4-BE49-F238E27FC236}">
                  <a16:creationId xmlns:a16="http://schemas.microsoft.com/office/drawing/2014/main" id="{9D24DE69-ADC0-436B-8A89-3BB53B8BE9BF}"/>
                </a:ext>
              </a:extLst>
            </p:cNvPr>
            <p:cNvSpPr/>
            <p:nvPr/>
          </p:nvSpPr>
          <p:spPr>
            <a:xfrm>
              <a:off x="4756530" y="4534787"/>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58" name="矩形 95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967" name="矩形 966">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968" name="矩形 967">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16519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a:extLst>
                <a:ext uri="{FF2B5EF4-FFF2-40B4-BE49-F238E27FC236}">
                  <a16:creationId xmlns:a16="http://schemas.microsoft.com/office/drawing/2014/main" id="{2B6E23A5-33C9-4766-95A3-016BEB7C5B54}"/>
                </a:ext>
              </a:extLst>
            </p:cNvPr>
            <p:cNvCxnSpPr>
              <a:cxnSpLocks/>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2829F6-D1A1-44AB-987A-5BE7135AE23A}"/>
                </a:ext>
              </a:extLst>
            </p:cNvPr>
            <p:cNvCxnSpPr>
              <a:cxnSpLocks/>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BF01800-93F4-43C6-A138-AA722EFCE697}"/>
                </a:ext>
              </a:extLst>
            </p:cNvPr>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 name="组合 9"/>
            <p:cNvGrpSpPr/>
            <p:nvPr/>
          </p:nvGrpSpPr>
          <p:grpSpPr>
            <a:xfrm>
              <a:off x="9501522" y="4045227"/>
              <a:ext cx="443122" cy="924992"/>
              <a:chOff x="9501522" y="3862856"/>
              <a:chExt cx="443122" cy="924992"/>
            </a:xfrm>
          </p:grpSpPr>
          <p:sp>
            <p:nvSpPr>
              <p:cNvPr id="241"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1" name="矩形 10">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4DCFF249-9CD4-4226-9F88-989FC9E79DDD}"/>
                </a:ext>
              </a:extLst>
            </p:cNvPr>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0ECF328-CB27-45C4-ABDF-08EFAFD47D98}"/>
                </a:ext>
              </a:extLst>
            </p:cNvPr>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61B38E-10EC-4F6C-A0FE-77254FAE0C08}"/>
                </a:ext>
              </a:extLst>
            </p:cNvPr>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93471FC0-33F6-4386-87EC-60803BC0EA5B}"/>
                </a:ext>
              </a:extLst>
            </p:cNvPr>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 name="直接连接符 19">
              <a:extLst>
                <a:ext uri="{FF2B5EF4-FFF2-40B4-BE49-F238E27FC236}">
                  <a16:creationId xmlns:a16="http://schemas.microsoft.com/office/drawing/2014/main" id="{6495C64B-C0D8-4BFB-8AB8-F2FAA8A26B54}"/>
                </a:ext>
              </a:extLst>
            </p:cNvPr>
            <p:cNvCxnSpPr>
              <a:cxnSpLocks/>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AC10E53C-3448-404B-97DF-4C12223453FB}"/>
                </a:ext>
              </a:extLst>
            </p:cNvPr>
            <p:cNvCxnSpPr>
              <a:cxnSpLocks/>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6ACF01-D7A6-47F4-8DFC-A7A7883D7BAF}"/>
                </a:ext>
              </a:extLst>
            </p:cNvPr>
            <p:cNvCxnSpPr>
              <a:cxnSpLocks/>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CC0EA5-7FCC-4AF8-BD79-3CCF2CCD064B}"/>
                </a:ext>
              </a:extLst>
            </p:cNvPr>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3FB95C3B-4E60-4EBA-9387-A4B31D4CCCD0}"/>
                </a:ext>
              </a:extLst>
            </p:cNvPr>
            <p:cNvSpPr/>
            <p:nvPr/>
          </p:nvSpPr>
          <p:spPr>
            <a:xfrm>
              <a:off x="1970227" y="4236633"/>
              <a:ext cx="289442" cy="5515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DE6396D-8011-4633-958C-931FB398CC3E}"/>
                </a:ext>
              </a:extLst>
            </p:cNvPr>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0F86AD9-E2D0-424D-AAA4-D391BD7418C2}"/>
                </a:ext>
              </a:extLst>
            </p:cNvPr>
            <p:cNvSpPr/>
            <p:nvPr/>
          </p:nvSpPr>
          <p:spPr>
            <a:xfrm>
              <a:off x="2056167" y="4624687"/>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a:extLst>
                <a:ext uri="{FF2B5EF4-FFF2-40B4-BE49-F238E27FC236}">
                  <a16:creationId xmlns:a16="http://schemas.microsoft.com/office/drawing/2014/main" id="{8CEE754C-6EBE-4CB8-92F3-BDF150EA7781}"/>
                </a:ext>
              </a:extLst>
            </p:cNvPr>
            <p:cNvSpPr/>
            <p:nvPr/>
          </p:nvSpPr>
          <p:spPr>
            <a:xfrm>
              <a:off x="2751430" y="402847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63FCE65F-C9B4-4278-BCEA-E9F614497CB8}"/>
                </a:ext>
              </a:extLst>
            </p:cNvPr>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A78B39F1-CE9F-4C72-97A2-F11C47572C03}"/>
                </a:ext>
              </a:extLst>
            </p:cNvPr>
            <p:cNvSpPr/>
            <p:nvPr/>
          </p:nvSpPr>
          <p:spPr>
            <a:xfrm>
              <a:off x="4037438" y="4142298"/>
              <a:ext cx="54135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E467819-006C-4C39-BFB9-7D712D1EC7B0}"/>
                </a:ext>
              </a:extLst>
            </p:cNvPr>
            <p:cNvSpPr/>
            <p:nvPr/>
          </p:nvSpPr>
          <p:spPr>
            <a:xfrm>
              <a:off x="4038518" y="5234883"/>
              <a:ext cx="553187"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7FE63C-777D-4639-AC67-C3C1CA929C8F}"/>
                </a:ext>
              </a:extLst>
            </p:cNvPr>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6822250-0977-43B1-8831-FAD141AC7067}"/>
                </a:ext>
              </a:extLst>
            </p:cNvPr>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DA96E4C7-3E3B-4512-B3E0-639B64CB907B}"/>
                </a:ext>
              </a:extLst>
            </p:cNvPr>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B9B4DC4B-516F-4CAD-BA37-5C3F0A1092F4}"/>
                </a:ext>
              </a:extLst>
            </p:cNvPr>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A3149F86-E813-4D15-9800-0D075D883A03}"/>
                </a:ext>
              </a:extLst>
            </p:cNvPr>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BF01800-93F4-43C6-A138-AA722EFCE697}"/>
                </a:ext>
              </a:extLst>
            </p:cNvPr>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4049D7-70BA-4319-BA5D-402C7076E843}"/>
                </a:ext>
              </a:extLst>
            </p:cNvPr>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53F0D7A-7A9C-408F-A53A-4A2811BD8B0F}"/>
                </a:ext>
              </a:extLst>
            </p:cNvPr>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3D4EF30-2610-409C-99B1-6A6CA5AB496F}"/>
                </a:ext>
              </a:extLst>
            </p:cNvPr>
            <p:cNvCxnSpPr>
              <a:cxnSpLocks/>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B24B3CF-6FA0-4E32-B8FC-F42F713B74C4}"/>
                </a:ext>
              </a:extLst>
            </p:cNvPr>
            <p:cNvCxnSpPr>
              <a:cxnSpLocks/>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a:extLst>
                <a:ext uri="{FF2B5EF4-FFF2-40B4-BE49-F238E27FC236}">
                  <a16:creationId xmlns:a16="http://schemas.microsoft.com/office/drawing/2014/main" id="{89816BD5-3773-40A1-AC0B-9BBEAEA42E38}"/>
                </a:ext>
              </a:extLst>
            </p:cNvPr>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 name="矩形 47">
              <a:extLst>
                <a:ext uri="{FF2B5EF4-FFF2-40B4-BE49-F238E27FC236}">
                  <a16:creationId xmlns:a16="http://schemas.microsoft.com/office/drawing/2014/main" id="{E5577225-703E-4A52-B10B-A0D411097D83}"/>
                </a:ext>
              </a:extLst>
            </p:cNvPr>
            <p:cNvSpPr/>
            <p:nvPr/>
          </p:nvSpPr>
          <p:spPr>
            <a:xfrm>
              <a:off x="5805389" y="6236742"/>
              <a:ext cx="112463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57A17D7-1E0F-4CA5-BFA9-CE44FB6EB11B}"/>
                </a:ext>
              </a:extLst>
            </p:cNvPr>
            <p:cNvSpPr/>
            <p:nvPr/>
          </p:nvSpPr>
          <p:spPr>
            <a:xfrm>
              <a:off x="5627149" y="411947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39F4768-832D-438E-820E-200E79CC6136}"/>
                </a:ext>
              </a:extLst>
            </p:cNvPr>
            <p:cNvSpPr/>
            <p:nvPr/>
          </p:nvSpPr>
          <p:spPr>
            <a:xfrm>
              <a:off x="5627149" y="4336518"/>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3FBE9FB6-BAAC-4327-9F6C-29EA31E709E3}"/>
                </a:ext>
              </a:extLst>
            </p:cNvPr>
            <p:cNvSpPr/>
            <p:nvPr/>
          </p:nvSpPr>
          <p:spPr>
            <a:xfrm>
              <a:off x="5627149" y="4770476"/>
              <a:ext cx="46865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D293E1-7CDC-41F5-9A87-BBEC667FE66F}"/>
                </a:ext>
              </a:extLst>
            </p:cNvPr>
            <p:cNvSpPr/>
            <p:nvPr/>
          </p:nvSpPr>
          <p:spPr>
            <a:xfrm>
              <a:off x="5627150" y="522098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F77D2C1-E90C-4CED-B175-B7968D066EAF}"/>
                </a:ext>
              </a:extLst>
            </p:cNvPr>
            <p:cNvSpPr/>
            <p:nvPr/>
          </p:nvSpPr>
          <p:spPr>
            <a:xfrm>
              <a:off x="6026643" y="402401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53682128-2880-4E0E-8DBE-67E8C1054532}"/>
                </a:ext>
              </a:extLst>
            </p:cNvPr>
            <p:cNvSpPr/>
            <p:nvPr/>
          </p:nvSpPr>
          <p:spPr>
            <a:xfrm>
              <a:off x="6600563" y="4112701"/>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2BAAEEA2-76B0-4F15-BC73-CD22D72EA6F4}"/>
                </a:ext>
              </a:extLst>
            </p:cNvPr>
            <p:cNvSpPr/>
            <p:nvPr/>
          </p:nvSpPr>
          <p:spPr>
            <a:xfrm>
              <a:off x="6597005" y="4365398"/>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45E3BC6-02B6-4788-9865-CC2F8FF0DEB9}"/>
                </a:ext>
              </a:extLst>
            </p:cNvPr>
            <p:cNvSpPr/>
            <p:nvPr/>
          </p:nvSpPr>
          <p:spPr>
            <a:xfrm>
              <a:off x="5983000"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7" name="矩形 56">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AD0E837-580D-4769-B69E-2925EA8A1F6B}"/>
                </a:ext>
              </a:extLst>
            </p:cNvPr>
            <p:cNvSpPr/>
            <p:nvPr/>
          </p:nvSpPr>
          <p:spPr>
            <a:xfrm>
              <a:off x="7390315" y="4029806"/>
              <a:ext cx="336781"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EE2E3393-4927-44E7-9AA3-3462BC50FF5A}"/>
                </a:ext>
              </a:extLst>
            </p:cNvPr>
            <p:cNvSpPr/>
            <p:nvPr/>
          </p:nvSpPr>
          <p:spPr>
            <a:xfrm>
              <a:off x="7403161" y="4515627"/>
              <a:ext cx="324947"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DD8E27CA-CBC9-4DDE-A9E1-BA815DE6C6C0}"/>
                </a:ext>
              </a:extLst>
            </p:cNvPr>
            <p:cNvSpPr/>
            <p:nvPr/>
          </p:nvSpPr>
          <p:spPr>
            <a:xfrm>
              <a:off x="6897604" y="6106346"/>
              <a:ext cx="89808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D8AF30C5-0F90-46F7-AF4E-7209DDE28BCB}"/>
                </a:ext>
              </a:extLst>
            </p:cNvPr>
            <p:cNvCxnSpPr>
              <a:cxnSpLocks/>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CFA0740-3E39-4D9E-AD12-8B3C9FEAB3F3}"/>
                </a:ext>
              </a:extLst>
            </p:cNvPr>
            <p:cNvCxnSpPr>
              <a:cxnSpLocks/>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30AC830-8A9A-46D9-A61E-21F17C488C69}"/>
                </a:ext>
              </a:extLst>
            </p:cNvPr>
            <p:cNvCxnSpPr>
              <a:cxnSpLocks/>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A7D160C-C8CC-4533-946E-94220C1F8639}"/>
                </a:ext>
              </a:extLst>
            </p:cNvPr>
            <p:cNvSpPr/>
            <p:nvPr/>
          </p:nvSpPr>
          <p:spPr>
            <a:xfrm>
              <a:off x="8095300" y="4569387"/>
              <a:ext cx="28944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1E108863-24C7-4B8E-B4DD-C50FE839F338}"/>
                </a:ext>
              </a:extLst>
            </p:cNvPr>
            <p:cNvCxnSpPr>
              <a:cxnSpLocks/>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a:extLst>
                <a:ext uri="{FF2B5EF4-FFF2-40B4-BE49-F238E27FC236}">
                  <a16:creationId xmlns:a16="http://schemas.microsoft.com/office/drawing/2014/main" id="{430CDC1B-474B-467C-8CDF-C30222B4C66B}"/>
                </a:ext>
              </a:extLst>
            </p:cNvPr>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7" name="矩形 66">
              <a:extLst>
                <a:ext uri="{FF2B5EF4-FFF2-40B4-BE49-F238E27FC236}">
                  <a16:creationId xmlns:a16="http://schemas.microsoft.com/office/drawing/2014/main" id="{D137F073-E96C-445E-97FC-B8B0EE5D5F4B}"/>
                </a:ext>
              </a:extLst>
            </p:cNvPr>
            <p:cNvSpPr/>
            <p:nvPr/>
          </p:nvSpPr>
          <p:spPr>
            <a:xfrm>
              <a:off x="8143003" y="5619415"/>
              <a:ext cx="502466"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8" name="任意多边形: 形状 192">
              <a:extLst>
                <a:ext uri="{FF2B5EF4-FFF2-40B4-BE49-F238E27FC236}">
                  <a16:creationId xmlns:a16="http://schemas.microsoft.com/office/drawing/2014/main" id="{21C3C884-C54B-44A0-B9C9-71C79A354F8B}"/>
                </a:ext>
              </a:extLst>
            </p:cNvPr>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6A6B51FF-E4AC-4A3F-92F8-617EF9663B1A}"/>
                </a:ext>
              </a:extLst>
            </p:cNvPr>
            <p:cNvSpPr/>
            <p:nvPr/>
          </p:nvSpPr>
          <p:spPr>
            <a:xfrm>
              <a:off x="8992951" y="3880750"/>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6C5F887-7931-48EC-B3E8-B545906C6D83}"/>
                </a:ext>
              </a:extLst>
            </p:cNvPr>
            <p:cNvSpPr/>
            <p:nvPr/>
          </p:nvSpPr>
          <p:spPr>
            <a:xfrm>
              <a:off x="9019717" y="4829065"/>
              <a:ext cx="573475"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22F2AA3-CB31-4D4D-84B5-C6A8AE43A0A5}"/>
                </a:ext>
              </a:extLst>
            </p:cNvPr>
            <p:cNvSpPr/>
            <p:nvPr/>
          </p:nvSpPr>
          <p:spPr>
            <a:xfrm>
              <a:off x="9693731" y="3978506"/>
              <a:ext cx="63602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E71AA9EE-B6F5-41B5-91DC-DF9870BA3650}"/>
                </a:ext>
              </a:extLst>
            </p:cNvPr>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F9AAE5E9-7B1A-4C34-8A58-6F4DABE9C788}"/>
                </a:ext>
              </a:extLst>
            </p:cNvPr>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4B30DD-8C9D-4DF4-ADD8-AD700E177DF4}"/>
                </a:ext>
              </a:extLst>
            </p:cNvPr>
            <p:cNvCxnSpPr>
              <a:cxnSpLocks/>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a:extLst>
                <a:ext uri="{FF2B5EF4-FFF2-40B4-BE49-F238E27FC236}">
                  <a16:creationId xmlns:a16="http://schemas.microsoft.com/office/drawing/2014/main" id="{04CA8CB4-D928-4441-B762-47B78EA98C39}"/>
                </a:ext>
              </a:extLst>
            </p:cNvPr>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EBEE9335-8375-4D01-8310-B6D84194625C}"/>
                </a:ext>
              </a:extLst>
            </p:cNvPr>
            <p:cNvCxnSpPr>
              <a:cxnSpLocks/>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6A7A8B8-987F-4315-81D7-98C376384678}"/>
                </a:ext>
              </a:extLst>
            </p:cNvPr>
            <p:cNvCxnSpPr>
              <a:cxnSpLocks/>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BF01800-93F4-43C6-A138-AA722EFCE697}"/>
                </a:ext>
              </a:extLst>
            </p:cNvPr>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3" name="组合 82">
              <a:extLst>
                <a:ext uri="{FF2B5EF4-FFF2-40B4-BE49-F238E27FC236}">
                  <a16:creationId xmlns:a16="http://schemas.microsoft.com/office/drawing/2014/main" id="{F96BD808-84AF-4C65-B76E-7241393F3740}"/>
                </a:ext>
              </a:extLst>
            </p:cNvPr>
            <p:cNvGrpSpPr/>
            <p:nvPr/>
          </p:nvGrpSpPr>
          <p:grpSpPr>
            <a:xfrm>
              <a:off x="5266173" y="5120101"/>
              <a:ext cx="289442" cy="551563"/>
              <a:chOff x="4311617" y="4168879"/>
              <a:chExt cx="274449" cy="522993"/>
            </a:xfrm>
          </p:grpSpPr>
          <p:sp>
            <p:nvSpPr>
              <p:cNvPr id="233" name="流程图: 手动操作 23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a:extLst>
                <a:ext uri="{FF2B5EF4-FFF2-40B4-BE49-F238E27FC236}">
                  <a16:creationId xmlns:a16="http://schemas.microsoft.com/office/drawing/2014/main" id="{B9B4DC4B-516F-4CAD-BA37-5C3F0A1092F4}"/>
                </a:ext>
              </a:extLst>
            </p:cNvPr>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a:extLst>
                <a:ext uri="{FF2B5EF4-FFF2-40B4-BE49-F238E27FC236}">
                  <a16:creationId xmlns:a16="http://schemas.microsoft.com/office/drawing/2014/main" id="{B9B4DC4B-516F-4CAD-BA37-5C3F0A1092F4}"/>
                </a:ext>
              </a:extLst>
            </p:cNvPr>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a:extLst>
                <a:ext uri="{FF2B5EF4-FFF2-40B4-BE49-F238E27FC236}">
                  <a16:creationId xmlns:a16="http://schemas.microsoft.com/office/drawing/2014/main" id="{B9B4DC4B-516F-4CAD-BA37-5C3F0A1092F4}"/>
                </a:ext>
              </a:extLst>
            </p:cNvPr>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1" name="组合 90"/>
            <p:cNvGrpSpPr/>
            <p:nvPr/>
          </p:nvGrpSpPr>
          <p:grpSpPr>
            <a:xfrm>
              <a:off x="7115801" y="4604354"/>
              <a:ext cx="477107" cy="472728"/>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10649077" y="4641179"/>
              <a:ext cx="477107" cy="472728"/>
              <a:chOff x="3743887" y="4293594"/>
              <a:chExt cx="477107" cy="472728"/>
            </a:xfrm>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07" name="直接连接符 206">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4" name="矩形 93">
              <a:extLst>
                <a:ext uri="{FF2B5EF4-FFF2-40B4-BE49-F238E27FC236}">
                  <a16:creationId xmlns:a16="http://schemas.microsoft.com/office/drawing/2014/main" id="{A78B39F1-CE9F-4C72-97A2-F11C47572C03}"/>
                </a:ext>
              </a:extLst>
            </p:cNvPr>
            <p:cNvSpPr/>
            <p:nvPr/>
          </p:nvSpPr>
          <p:spPr>
            <a:xfrm>
              <a:off x="3644781" y="3921572"/>
              <a:ext cx="389192"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A78B39F1-CE9F-4C72-97A2-F11C47572C03}"/>
                </a:ext>
              </a:extLst>
            </p:cNvPr>
            <p:cNvSpPr/>
            <p:nvPr/>
          </p:nvSpPr>
          <p:spPr>
            <a:xfrm>
              <a:off x="3644423" y="4988864"/>
              <a:ext cx="466963"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a:extLst>
                <a:ext uri="{FF2B5EF4-FFF2-40B4-BE49-F238E27FC236}">
                  <a16:creationId xmlns:a16="http://schemas.microsoft.com/office/drawing/2014/main" id="{23A4DB96-6B1F-4C5C-8CFE-29B4793EBC1B}"/>
                </a:ext>
              </a:extLst>
            </p:cNvPr>
            <p:cNvSpPr/>
            <p:nvPr/>
          </p:nvSpPr>
          <p:spPr>
            <a:xfrm>
              <a:off x="1008151" y="3864495"/>
              <a:ext cx="473726" cy="356934"/>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98" name="组合 97">
              <a:extLst>
                <a:ext uri="{FF2B5EF4-FFF2-40B4-BE49-F238E27FC236}">
                  <a16:creationId xmlns:a16="http://schemas.microsoft.com/office/drawing/2014/main" id="{B00BC0A3-51B7-434E-90BD-CB49651A6D2A}"/>
                </a:ext>
              </a:extLst>
            </p:cNvPr>
            <p:cNvGrpSpPr/>
            <p:nvPr/>
          </p:nvGrpSpPr>
          <p:grpSpPr>
            <a:xfrm>
              <a:off x="8572278" y="4358632"/>
              <a:ext cx="468831" cy="1048335"/>
              <a:chOff x="4336181" y="4140652"/>
              <a:chExt cx="214541" cy="587002"/>
            </a:xfrm>
          </p:grpSpPr>
          <p:sp>
            <p:nvSpPr>
              <p:cNvPr id="188" name="流程图: 手动操作 187">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9" name="矩形 188">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99" name="直接连接符 98">
              <a:extLst>
                <a:ext uri="{FF2B5EF4-FFF2-40B4-BE49-F238E27FC236}">
                  <a16:creationId xmlns:a16="http://schemas.microsoft.com/office/drawing/2014/main" id="{530AC830-8A9A-46D9-A61E-21F17C488C69}"/>
                </a:ext>
              </a:extLst>
            </p:cNvPr>
            <p:cNvCxnSpPr>
              <a:cxnSpLocks/>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30AC830-8A9A-46D9-A61E-21F17C488C69}"/>
                </a:ext>
              </a:extLst>
            </p:cNvPr>
            <p:cNvCxnSpPr>
              <a:cxnSpLocks/>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a:extLst>
                <a:ext uri="{FF2B5EF4-FFF2-40B4-BE49-F238E27FC236}">
                  <a16:creationId xmlns:a16="http://schemas.microsoft.com/office/drawing/2014/main" id="{D41C54EC-883B-4A5B-B2A4-7AFBD2CE71A3}"/>
                </a:ext>
              </a:extLst>
            </p:cNvPr>
            <p:cNvGrpSpPr/>
            <p:nvPr/>
          </p:nvGrpSpPr>
          <p:grpSpPr>
            <a:xfrm>
              <a:off x="11631910" y="4190982"/>
              <a:ext cx="289442" cy="551564"/>
              <a:chOff x="4311617" y="4168879"/>
              <a:chExt cx="274449" cy="522994"/>
            </a:xfrm>
          </p:grpSpPr>
          <p:sp>
            <p:nvSpPr>
              <p:cNvPr id="137" name="流程图: 手动操作 1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a:extLst>
                <a:ext uri="{FF2B5EF4-FFF2-40B4-BE49-F238E27FC236}">
                  <a16:creationId xmlns:a16="http://schemas.microsoft.com/office/drawing/2014/main" id="{378D642E-6D92-4405-A353-BFEB57767C92}"/>
                </a:ext>
              </a:extLst>
            </p:cNvPr>
            <p:cNvGrpSpPr/>
            <p:nvPr/>
          </p:nvGrpSpPr>
          <p:grpSpPr>
            <a:xfrm>
              <a:off x="8226867" y="3902583"/>
              <a:ext cx="289442" cy="551563"/>
              <a:chOff x="4311617" y="4168879"/>
              <a:chExt cx="274449" cy="522993"/>
            </a:xfrm>
          </p:grpSpPr>
          <p:sp>
            <p:nvSpPr>
              <p:cNvPr id="135" name="流程图: 手动操作 13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6" name="矩形 13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a:extLst>
                <a:ext uri="{FF2B5EF4-FFF2-40B4-BE49-F238E27FC236}">
                  <a16:creationId xmlns:a16="http://schemas.microsoft.com/office/drawing/2014/main" id="{7DE2143A-D4DA-4015-A941-FA55CF5386D7}"/>
                </a:ext>
              </a:extLst>
            </p:cNvPr>
            <p:cNvGrpSpPr/>
            <p:nvPr/>
          </p:nvGrpSpPr>
          <p:grpSpPr>
            <a:xfrm>
              <a:off x="4823431" y="4678641"/>
              <a:ext cx="289442" cy="551563"/>
              <a:chOff x="4311617" y="4168879"/>
              <a:chExt cx="274449" cy="522993"/>
            </a:xfrm>
          </p:grpSpPr>
          <p:sp>
            <p:nvSpPr>
              <p:cNvPr id="133" name="流程图: 手动操作 132">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4" name="矩形 133">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a:extLst>
                <a:ext uri="{FF2B5EF4-FFF2-40B4-BE49-F238E27FC236}">
                  <a16:creationId xmlns:a16="http://schemas.microsoft.com/office/drawing/2014/main" id="{9E682F92-4E30-4D08-B026-CB9306E60373}"/>
                </a:ext>
              </a:extLst>
            </p:cNvPr>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a:extLst>
              <a:ext uri="{FF2B5EF4-FFF2-40B4-BE49-F238E27FC236}">
                <a16:creationId xmlns:a16="http://schemas.microsoft.com/office/drawing/2014/main" id="{2B6E23A5-33C9-4766-95A3-016BEB7C5B54}"/>
              </a:ext>
            </a:extLst>
          </p:cNvPr>
          <p:cNvCxnSpPr>
            <a:cxnSpLocks/>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762829F6-D1A1-44AB-987A-5BE7135AE23A}"/>
              </a:ext>
            </a:extLst>
          </p:cNvPr>
          <p:cNvCxnSpPr>
            <a:cxnSpLocks/>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DBF01800-93F4-43C6-A138-AA722EFCE697}"/>
              </a:ext>
            </a:extLst>
          </p:cNvPr>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2BEDA212-F5E3-4488-A529-74D05CD552A8}"/>
              </a:ext>
            </a:extLst>
          </p:cNvPr>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9" name="矩形 248">
            <a:extLst>
              <a:ext uri="{FF2B5EF4-FFF2-40B4-BE49-F238E27FC236}">
                <a16:creationId xmlns:a16="http://schemas.microsoft.com/office/drawing/2014/main" id="{A52B4083-95DC-41CD-AC89-64757DCDD9FA}"/>
              </a:ext>
            </a:extLst>
          </p:cNvPr>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0" name="矩形 249">
            <a:extLst>
              <a:ext uri="{FF2B5EF4-FFF2-40B4-BE49-F238E27FC236}">
                <a16:creationId xmlns:a16="http://schemas.microsoft.com/office/drawing/2014/main" id="{4DCFF249-9CD4-4226-9F88-989FC9E79DDD}"/>
              </a:ext>
            </a:extLst>
          </p:cNvPr>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D0ECF328-CB27-45C4-ABDF-08EFAFD47D98}"/>
              </a:ext>
            </a:extLst>
          </p:cNvPr>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2261B38E-10EC-4F6C-A0FE-77254FAE0C08}"/>
              </a:ext>
            </a:extLst>
          </p:cNvPr>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93471FC0-33F6-4386-87EC-60803BC0EA5B}"/>
              </a:ext>
            </a:extLst>
          </p:cNvPr>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a:extLst>
              <a:ext uri="{FF2B5EF4-FFF2-40B4-BE49-F238E27FC236}">
                <a16:creationId xmlns:a16="http://schemas.microsoft.com/office/drawing/2014/main" id="{BC616C26-5524-4BA7-AC04-A6CB9DC1DA96}"/>
              </a:ext>
            </a:extLst>
          </p:cNvPr>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5" name="直接连接符 254">
            <a:extLst>
              <a:ext uri="{FF2B5EF4-FFF2-40B4-BE49-F238E27FC236}">
                <a16:creationId xmlns:a16="http://schemas.microsoft.com/office/drawing/2014/main" id="{6495C64B-C0D8-4BFB-8AB8-F2FAA8A26B54}"/>
              </a:ext>
            </a:extLst>
          </p:cNvPr>
          <p:cNvCxnSpPr>
            <a:cxnSpLocks/>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a:extLst>
              <a:ext uri="{FF2B5EF4-FFF2-40B4-BE49-F238E27FC236}">
                <a16:creationId xmlns:a16="http://schemas.microsoft.com/office/drawing/2014/main" id="{AC10E53C-3448-404B-97DF-4C12223453FB}"/>
              </a:ext>
            </a:extLst>
          </p:cNvPr>
          <p:cNvCxnSpPr>
            <a:cxnSpLocks/>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FC6ACF01-D7A6-47F4-8DFC-A7A7883D7BAF}"/>
              </a:ext>
            </a:extLst>
          </p:cNvPr>
          <p:cNvCxnSpPr>
            <a:cxnSpLocks/>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B0CC0EA5-7FCC-4AF8-BD79-3CCF2CCD064B}"/>
              </a:ext>
            </a:extLst>
          </p:cNvPr>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a:extLst>
              <a:ext uri="{FF2B5EF4-FFF2-40B4-BE49-F238E27FC236}">
                <a16:creationId xmlns:a16="http://schemas.microsoft.com/office/drawing/2014/main" id="{421E2A65-9774-4758-862A-0EB91BE2D3CF}"/>
              </a:ext>
            </a:extLst>
          </p:cNvPr>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0" name="矩形 259">
            <a:extLst>
              <a:ext uri="{FF2B5EF4-FFF2-40B4-BE49-F238E27FC236}">
                <a16:creationId xmlns:a16="http://schemas.microsoft.com/office/drawing/2014/main" id="{3FB95C3B-4E60-4EBA-9387-A4B31D4CCCD0}"/>
              </a:ext>
            </a:extLst>
          </p:cNvPr>
          <p:cNvSpPr/>
          <p:nvPr/>
        </p:nvSpPr>
        <p:spPr>
          <a:xfrm>
            <a:off x="1780981" y="3770401"/>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a:extLst>
              <a:ext uri="{FF2B5EF4-FFF2-40B4-BE49-F238E27FC236}">
                <a16:creationId xmlns:a16="http://schemas.microsoft.com/office/drawing/2014/main" id="{6DE6396D-8011-4633-958C-931FB398CC3E}"/>
              </a:ext>
            </a:extLst>
          </p:cNvPr>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a:extLst>
              <a:ext uri="{FF2B5EF4-FFF2-40B4-BE49-F238E27FC236}">
                <a16:creationId xmlns:a16="http://schemas.microsoft.com/office/drawing/2014/main" id="{D0F86AD9-E2D0-424D-AAA4-D391BD7418C2}"/>
              </a:ext>
            </a:extLst>
          </p:cNvPr>
          <p:cNvSpPr/>
          <p:nvPr/>
        </p:nvSpPr>
        <p:spPr>
          <a:xfrm>
            <a:off x="1862465" y="413833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8CEE754C-6EBE-4CB8-92F3-BDF150EA7781}"/>
              </a:ext>
            </a:extLst>
          </p:cNvPr>
          <p:cNvSpPr/>
          <p:nvPr/>
        </p:nvSpPr>
        <p:spPr>
          <a:xfrm>
            <a:off x="2521677" y="3573037"/>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4DDBB2F0-4678-47BA-8310-C370F237B880}"/>
              </a:ext>
            </a:extLst>
          </p:cNvPr>
          <p:cNvSpPr/>
          <p:nvPr/>
        </p:nvSpPr>
        <p:spPr>
          <a:xfrm>
            <a:off x="2789108" y="3772653"/>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5" name="矩形 264">
            <a:extLst>
              <a:ext uri="{FF2B5EF4-FFF2-40B4-BE49-F238E27FC236}">
                <a16:creationId xmlns:a16="http://schemas.microsoft.com/office/drawing/2014/main" id="{45B51F20-6826-4CB9-8ED2-B5177334080D}"/>
              </a:ext>
            </a:extLst>
          </p:cNvPr>
          <p:cNvSpPr/>
          <p:nvPr/>
        </p:nvSpPr>
        <p:spPr>
          <a:xfrm>
            <a:off x="2321398" y="3855199"/>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144CAF5F-323E-4DB4-8328-19B28C383939}"/>
              </a:ext>
            </a:extLst>
          </p:cNvPr>
          <p:cNvSpPr/>
          <p:nvPr/>
        </p:nvSpPr>
        <p:spPr>
          <a:xfrm>
            <a:off x="2334397" y="4162930"/>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67" name="矩形 266">
            <a:extLst>
              <a:ext uri="{FF2B5EF4-FFF2-40B4-BE49-F238E27FC236}">
                <a16:creationId xmlns:a16="http://schemas.microsoft.com/office/drawing/2014/main" id="{97729085-B111-46F8-A62A-C25EFEA72E04}"/>
              </a:ext>
            </a:extLst>
          </p:cNvPr>
          <p:cNvSpPr/>
          <p:nvPr/>
        </p:nvSpPr>
        <p:spPr>
          <a:xfrm>
            <a:off x="2304758" y="4496467"/>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A78B39F1-CE9F-4C72-97A2-F11C47572C03}"/>
              </a:ext>
            </a:extLst>
          </p:cNvPr>
          <p:cNvSpPr/>
          <p:nvPr/>
        </p:nvSpPr>
        <p:spPr>
          <a:xfrm>
            <a:off x="3741004" y="3680957"/>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E467819-006C-4C39-BFB9-7D712D1EC7B0}"/>
              </a:ext>
            </a:extLst>
          </p:cNvPr>
          <p:cNvSpPr/>
          <p:nvPr/>
        </p:nvSpPr>
        <p:spPr>
          <a:xfrm>
            <a:off x="3742028" y="4716890"/>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577FE63C-777D-4639-AC67-C3C1CA929C8F}"/>
              </a:ext>
            </a:extLst>
          </p:cNvPr>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56822250-0977-43B1-8831-FAD141AC7067}"/>
              </a:ext>
            </a:extLst>
          </p:cNvPr>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DA96E4C7-3E3B-4512-B3E0-639B64CB907B}"/>
              </a:ext>
            </a:extLst>
          </p:cNvPr>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B9B4DC4B-516F-4CAD-BA37-5C3F0A1092F4}"/>
              </a:ext>
            </a:extLst>
          </p:cNvPr>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A3149F86-E813-4D15-9800-0D075D883A03}"/>
              </a:ext>
            </a:extLst>
          </p:cNvPr>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DBF01800-93F4-43C6-A138-AA722EFCE697}"/>
              </a:ext>
            </a:extLst>
          </p:cNvPr>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D54049D7-70BA-4319-BA5D-402C7076E843}"/>
              </a:ext>
            </a:extLst>
          </p:cNvPr>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B53F0D7A-7A9C-408F-A53A-4A2811BD8B0F}"/>
              </a:ext>
            </a:extLst>
          </p:cNvPr>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A3D4EF30-2610-409C-99B1-6A6CA5AB496F}"/>
              </a:ext>
            </a:extLst>
          </p:cNvPr>
          <p:cNvCxnSpPr>
            <a:cxnSpLocks/>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BB24B3CF-6FA0-4E32-B8FC-F42F713B74C4}"/>
              </a:ext>
            </a:extLst>
          </p:cNvPr>
          <p:cNvCxnSpPr>
            <a:cxnSpLocks/>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a:extLst>
              <a:ext uri="{FF2B5EF4-FFF2-40B4-BE49-F238E27FC236}">
                <a16:creationId xmlns:a16="http://schemas.microsoft.com/office/drawing/2014/main" id="{8AD0E837-580D-4769-B69E-2925EA8A1F6B}"/>
              </a:ext>
            </a:extLst>
          </p:cNvPr>
          <p:cNvSpPr/>
          <p:nvPr/>
        </p:nvSpPr>
        <p:spPr>
          <a:xfrm>
            <a:off x="6920028" y="3574298"/>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81" name="矩形 280">
            <a:extLst>
              <a:ext uri="{FF2B5EF4-FFF2-40B4-BE49-F238E27FC236}">
                <a16:creationId xmlns:a16="http://schemas.microsoft.com/office/drawing/2014/main" id="{DD8E27CA-CBC9-4DDE-A9E1-BA815DE6C6C0}"/>
              </a:ext>
            </a:extLst>
          </p:cNvPr>
          <p:cNvSpPr/>
          <p:nvPr/>
        </p:nvSpPr>
        <p:spPr>
          <a:xfrm>
            <a:off x="6452865" y="5543166"/>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82" name="直接连接符 281">
            <a:extLst>
              <a:ext uri="{FF2B5EF4-FFF2-40B4-BE49-F238E27FC236}">
                <a16:creationId xmlns:a16="http://schemas.microsoft.com/office/drawing/2014/main" id="{D8AF30C5-0F90-46F7-AF4E-7209DDE28BCB}"/>
              </a:ext>
            </a:extLst>
          </p:cNvPr>
          <p:cNvCxnSpPr>
            <a:cxnSpLocks/>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530AC830-8A9A-46D9-A61E-21F17C488C69}"/>
              </a:ext>
            </a:extLst>
          </p:cNvPr>
          <p:cNvCxnSpPr>
            <a:cxnSpLocks/>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a:extLst>
              <a:ext uri="{FF2B5EF4-FFF2-40B4-BE49-F238E27FC236}">
                <a16:creationId xmlns:a16="http://schemas.microsoft.com/office/drawing/2014/main" id="{4A7D160C-C8CC-4533-946E-94220C1F8639}"/>
              </a:ext>
            </a:extLst>
          </p:cNvPr>
          <p:cNvSpPr/>
          <p:nvPr/>
        </p:nvSpPr>
        <p:spPr>
          <a:xfrm>
            <a:off x="7588458" y="4085901"/>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85" name="直接连接符 284">
            <a:extLst>
              <a:ext uri="{FF2B5EF4-FFF2-40B4-BE49-F238E27FC236}">
                <a16:creationId xmlns:a16="http://schemas.microsoft.com/office/drawing/2014/main" id="{1E108863-24C7-4B8E-B4DD-C50FE839F338}"/>
              </a:ext>
            </a:extLst>
          </p:cNvPr>
          <p:cNvCxnSpPr>
            <a:cxnSpLocks/>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a:extLst>
              <a:ext uri="{FF2B5EF4-FFF2-40B4-BE49-F238E27FC236}">
                <a16:creationId xmlns:a16="http://schemas.microsoft.com/office/drawing/2014/main" id="{D137F073-E96C-445E-97FC-B8B0EE5D5F4B}"/>
              </a:ext>
            </a:extLst>
          </p:cNvPr>
          <p:cNvSpPr/>
          <p:nvPr/>
        </p:nvSpPr>
        <p:spPr>
          <a:xfrm>
            <a:off x="7633687" y="5081483"/>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87" name="任意多边形: 形状 192">
            <a:extLst>
              <a:ext uri="{FF2B5EF4-FFF2-40B4-BE49-F238E27FC236}">
                <a16:creationId xmlns:a16="http://schemas.microsoft.com/office/drawing/2014/main" id="{21C3C884-C54B-44A0-B9C9-71C79A354F8B}"/>
              </a:ext>
            </a:extLst>
          </p:cNvPr>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88" name="矩形 287">
            <a:extLst>
              <a:ext uri="{FF2B5EF4-FFF2-40B4-BE49-F238E27FC236}">
                <a16:creationId xmlns:a16="http://schemas.microsoft.com/office/drawing/2014/main" id="{6A6B51FF-E4AC-4A3F-92F8-617EF9663B1A}"/>
              </a:ext>
            </a:extLst>
          </p:cNvPr>
          <p:cNvSpPr/>
          <p:nvPr/>
        </p:nvSpPr>
        <p:spPr>
          <a:xfrm>
            <a:off x="8439564" y="3432971"/>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A6C5F887-7931-48EC-B3E8-B545906C6D83}"/>
              </a:ext>
            </a:extLst>
          </p:cNvPr>
          <p:cNvSpPr/>
          <p:nvPr/>
        </p:nvSpPr>
        <p:spPr>
          <a:xfrm>
            <a:off x="8464942" y="4332114"/>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290" name="矩形 289">
            <a:extLst>
              <a:ext uri="{FF2B5EF4-FFF2-40B4-BE49-F238E27FC236}">
                <a16:creationId xmlns:a16="http://schemas.microsoft.com/office/drawing/2014/main" id="{D22F2AA3-CB31-4D4D-84B5-C6A8AE43A0A5}"/>
              </a:ext>
            </a:extLst>
          </p:cNvPr>
          <p:cNvSpPr/>
          <p:nvPr/>
        </p:nvSpPr>
        <p:spPr>
          <a:xfrm>
            <a:off x="9104007" y="3525658"/>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E71AA9EE-B6F5-41B5-91DC-DF9870BA3650}"/>
              </a:ext>
            </a:extLst>
          </p:cNvPr>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a:extLst>
              <a:ext uri="{FF2B5EF4-FFF2-40B4-BE49-F238E27FC236}">
                <a16:creationId xmlns:a16="http://schemas.microsoft.com/office/drawing/2014/main" id="{734B30DD-8C9D-4DF4-ADD8-AD700E177DF4}"/>
              </a:ext>
            </a:extLst>
          </p:cNvPr>
          <p:cNvCxnSpPr>
            <a:cxnSpLocks/>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EBEE9335-8375-4D01-8310-B6D84194625C}"/>
              </a:ext>
            </a:extLst>
          </p:cNvPr>
          <p:cNvCxnSpPr>
            <a:cxnSpLocks/>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36A7A8B8-987F-4315-81D7-98C376384678}"/>
              </a:ext>
            </a:extLst>
          </p:cNvPr>
          <p:cNvCxnSpPr>
            <a:cxnSpLocks/>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DBF01800-93F4-43C6-A138-AA722EFCE697}"/>
              </a:ext>
            </a:extLst>
          </p:cNvPr>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4" name="组合 303">
            <a:extLst>
              <a:ext uri="{FF2B5EF4-FFF2-40B4-BE49-F238E27FC236}">
                <a16:creationId xmlns:a16="http://schemas.microsoft.com/office/drawing/2014/main" id="{F96BD808-84AF-4C65-B76E-7241393F3740}"/>
              </a:ext>
            </a:extLst>
          </p:cNvPr>
          <p:cNvGrpSpPr/>
          <p:nvPr/>
        </p:nvGrpSpPr>
        <p:grpSpPr>
          <a:xfrm>
            <a:off x="4906029" y="4608063"/>
            <a:ext cx="274434" cy="522964"/>
            <a:chOff x="4311617" y="4168879"/>
            <a:chExt cx="274449" cy="522993"/>
          </a:xfrm>
        </p:grpSpPr>
        <p:sp>
          <p:nvSpPr>
            <p:cNvPr id="305" name="流程图: 手动操作 304">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6" name="矩形 305">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a:extLst>
              <a:ext uri="{FF2B5EF4-FFF2-40B4-BE49-F238E27FC236}">
                <a16:creationId xmlns:a16="http://schemas.microsoft.com/office/drawing/2014/main" id="{B9B4DC4B-516F-4CAD-BA37-5C3F0A1092F4}"/>
              </a:ext>
            </a:extLst>
          </p:cNvPr>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a:extLst>
              <a:ext uri="{FF2B5EF4-FFF2-40B4-BE49-F238E27FC236}">
                <a16:creationId xmlns:a16="http://schemas.microsoft.com/office/drawing/2014/main" id="{B9B4DC4B-516F-4CAD-BA37-5C3F0A1092F4}"/>
              </a:ext>
            </a:extLst>
          </p:cNvPr>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a:extLst>
              <a:ext uri="{FF2B5EF4-FFF2-40B4-BE49-F238E27FC236}">
                <a16:creationId xmlns:a16="http://schemas.microsoft.com/office/drawing/2014/main" id="{B9B4DC4B-516F-4CAD-BA37-5C3F0A1092F4}"/>
              </a:ext>
            </a:extLst>
          </p:cNvPr>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16" name="直接连接符 31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8" name="组合 317">
            <a:extLst>
              <a:ext uri="{FF2B5EF4-FFF2-40B4-BE49-F238E27FC236}">
                <a16:creationId xmlns:a16="http://schemas.microsoft.com/office/drawing/2014/main" id="{D17CAF8C-4076-4CE2-A5A3-31CD3C927C07}"/>
              </a:ext>
            </a:extLst>
          </p:cNvPr>
          <p:cNvGrpSpPr/>
          <p:nvPr/>
        </p:nvGrpSpPr>
        <p:grpSpPr>
          <a:xfrm>
            <a:off x="3462672" y="5185137"/>
            <a:ext cx="452368" cy="309024"/>
            <a:chOff x="2146087" y="4862847"/>
            <a:chExt cx="452393" cy="309040"/>
          </a:xfrm>
        </p:grpSpPr>
        <p:cxnSp>
          <p:nvCxnSpPr>
            <p:cNvPr id="319" name="直接连接符 3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24" name="直接连接符 323">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29" name="直接连接符 32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1" name="组合 330"/>
          <p:cNvGrpSpPr/>
          <p:nvPr/>
        </p:nvGrpSpPr>
        <p:grpSpPr>
          <a:xfrm>
            <a:off x="10009811" y="3870439"/>
            <a:ext cx="452368" cy="731749"/>
            <a:chOff x="10649077" y="4342141"/>
            <a:chExt cx="477107" cy="771766"/>
          </a:xfrm>
        </p:grpSpPr>
        <p:sp>
          <p:nvSpPr>
            <p:cNvPr id="332" name="矩形 331">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36" name="直接连接符 33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343" name="矩形 342">
            <a:extLst>
              <a:ext uri="{FF2B5EF4-FFF2-40B4-BE49-F238E27FC236}">
                <a16:creationId xmlns:a16="http://schemas.microsoft.com/office/drawing/2014/main" id="{A78B39F1-CE9F-4C72-97A2-F11C47572C03}"/>
              </a:ext>
            </a:extLst>
          </p:cNvPr>
          <p:cNvSpPr/>
          <p:nvPr/>
        </p:nvSpPr>
        <p:spPr>
          <a:xfrm>
            <a:off x="3368706" y="3471676"/>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4" name="矩形 343">
            <a:extLst>
              <a:ext uri="{FF2B5EF4-FFF2-40B4-BE49-F238E27FC236}">
                <a16:creationId xmlns:a16="http://schemas.microsoft.com/office/drawing/2014/main" id="{A78B39F1-CE9F-4C72-97A2-F11C47572C03}"/>
              </a:ext>
            </a:extLst>
          </p:cNvPr>
          <p:cNvSpPr/>
          <p:nvPr/>
        </p:nvSpPr>
        <p:spPr>
          <a:xfrm>
            <a:off x="3368367" y="4483627"/>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45" name="矩形 344">
            <a:extLst>
              <a:ext uri="{FF2B5EF4-FFF2-40B4-BE49-F238E27FC236}">
                <a16:creationId xmlns:a16="http://schemas.microsoft.com/office/drawing/2014/main" id="{7D244573-CFF6-44B6-BEA7-384961853D00}"/>
              </a:ext>
            </a:extLst>
          </p:cNvPr>
          <p:cNvSpPr/>
          <p:nvPr/>
        </p:nvSpPr>
        <p:spPr>
          <a:xfrm>
            <a:off x="3973378" y="1752603"/>
            <a:ext cx="554960"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a:extLst>
              <a:ext uri="{FF2B5EF4-FFF2-40B4-BE49-F238E27FC236}">
                <a16:creationId xmlns:a16="http://schemas.microsoft.com/office/drawing/2014/main" id="{E8884CE6-0F79-4DD7-9E2D-9F823B8E2915}"/>
              </a:ext>
            </a:extLst>
          </p:cNvPr>
          <p:cNvSpPr/>
          <p:nvPr/>
        </p:nvSpPr>
        <p:spPr>
          <a:xfrm>
            <a:off x="3717000" y="2223634"/>
            <a:ext cx="830677"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a:extLst>
              <a:ext uri="{FF2B5EF4-FFF2-40B4-BE49-F238E27FC236}">
                <a16:creationId xmlns:a16="http://schemas.microsoft.com/office/drawing/2014/main" id="{A3509326-2345-418F-AC88-53127B9639C3}"/>
              </a:ext>
            </a:extLst>
          </p:cNvPr>
          <p:cNvSpPr/>
          <p:nvPr/>
        </p:nvSpPr>
        <p:spPr>
          <a:xfrm>
            <a:off x="3454635" y="1981729"/>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a:extLst>
              <a:ext uri="{FF2B5EF4-FFF2-40B4-BE49-F238E27FC236}">
                <a16:creationId xmlns:a16="http://schemas.microsoft.com/office/drawing/2014/main" id="{A87B0D30-D9ED-4EDD-8B14-F6FE923BDF66}"/>
              </a:ext>
            </a:extLst>
          </p:cNvPr>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a:extLst>
              <a:ext uri="{FF2B5EF4-FFF2-40B4-BE49-F238E27FC236}">
                <a16:creationId xmlns:a16="http://schemas.microsoft.com/office/drawing/2014/main" id="{1E3358A1-3872-402D-95EC-35A7000BD54E}"/>
              </a:ext>
            </a:extLst>
          </p:cNvPr>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E62559F3-8CD7-4D73-829A-7A0FB33E6DF1}"/>
              </a:ext>
            </a:extLst>
          </p:cNvPr>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a:extLst>
              <a:ext uri="{FF2B5EF4-FFF2-40B4-BE49-F238E27FC236}">
                <a16:creationId xmlns:a16="http://schemas.microsoft.com/office/drawing/2014/main" id="{A421D2BC-E910-44AC-8ECB-72CE47AE1C57}"/>
              </a:ext>
            </a:extLst>
          </p:cNvPr>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DBEADA9E-1D86-47F0-B6BF-F29BA6C8C6A0}"/>
              </a:ext>
            </a:extLst>
          </p:cNvPr>
          <p:cNvSpPr/>
          <p:nvPr/>
        </p:nvSpPr>
        <p:spPr>
          <a:xfrm>
            <a:off x="10718058" y="1587520"/>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5"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6" name="矩形 355">
              <a:extLst>
                <a:ext uri="{FF2B5EF4-FFF2-40B4-BE49-F238E27FC236}">
                  <a16:creationId xmlns:a16="http://schemas.microsoft.com/office/drawing/2014/main" id="{5D038179-55FD-4C75-A95C-0D99828AD11C}"/>
                </a:ext>
              </a:extLst>
            </p:cNvPr>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a:extLst>
                <a:ext uri="{FF2B5EF4-FFF2-40B4-BE49-F238E27FC236}">
                  <a16:creationId xmlns:a16="http://schemas.microsoft.com/office/drawing/2014/main" id="{E23AE410-910B-470C-95A9-F6F7F3369D9D}"/>
                </a:ext>
              </a:extLst>
            </p:cNvPr>
            <p:cNvSpPr/>
            <p:nvPr/>
          </p:nvSpPr>
          <p:spPr>
            <a:xfrm>
              <a:off x="4561939" y="3578973"/>
              <a:ext cx="828766"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a:extLst>
              <a:ext uri="{FF2B5EF4-FFF2-40B4-BE49-F238E27FC236}">
                <a16:creationId xmlns:a16="http://schemas.microsoft.com/office/drawing/2014/main" id="{5C864DA4-F6F0-4AB2-8A27-B9E181B87023}"/>
              </a:ext>
            </a:extLst>
          </p:cNvPr>
          <p:cNvSpPr/>
          <p:nvPr/>
        </p:nvSpPr>
        <p:spPr>
          <a:xfrm>
            <a:off x="4961377" y="3154446"/>
            <a:ext cx="110639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a:extLst>
              <a:ext uri="{FF2B5EF4-FFF2-40B4-BE49-F238E27FC236}">
                <a16:creationId xmlns:a16="http://schemas.microsoft.com/office/drawing/2014/main" id="{23A4DB96-6B1F-4C5C-8CFE-29B4793EBC1B}"/>
              </a:ext>
            </a:extLst>
          </p:cNvPr>
          <p:cNvSpPr/>
          <p:nvPr/>
        </p:nvSpPr>
        <p:spPr>
          <a:xfrm>
            <a:off x="868790" y="3417559"/>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grpSp>
        <p:nvGrpSpPr>
          <p:cNvPr id="361" name="组合 360">
            <a:extLst>
              <a:ext uri="{FF2B5EF4-FFF2-40B4-BE49-F238E27FC236}">
                <a16:creationId xmlns:a16="http://schemas.microsoft.com/office/drawing/2014/main" id="{B00BC0A3-51B7-434E-90BD-CB49651A6D2A}"/>
              </a:ext>
            </a:extLst>
          </p:cNvPr>
          <p:cNvGrpSpPr/>
          <p:nvPr/>
        </p:nvGrpSpPr>
        <p:grpSpPr>
          <a:xfrm>
            <a:off x="8040704" y="3886074"/>
            <a:ext cx="444521" cy="993977"/>
            <a:chOff x="4336181" y="4140652"/>
            <a:chExt cx="214541" cy="587002"/>
          </a:xfrm>
        </p:grpSpPr>
        <p:sp>
          <p:nvSpPr>
            <p:cNvPr id="362" name="流程图: 手动操作 361">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3" name="矩形 362">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4" name="直接连接符 363">
            <a:extLst>
              <a:ext uri="{FF2B5EF4-FFF2-40B4-BE49-F238E27FC236}">
                <a16:creationId xmlns:a16="http://schemas.microsoft.com/office/drawing/2014/main" id="{530AC830-8A9A-46D9-A61E-21F17C488C69}"/>
              </a:ext>
            </a:extLst>
          </p:cNvPr>
          <p:cNvCxnSpPr>
            <a:cxnSpLocks/>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id="{530AC830-8A9A-46D9-A61E-21F17C488C69}"/>
              </a:ext>
            </a:extLst>
          </p:cNvPr>
          <p:cNvCxnSpPr>
            <a:cxnSpLocks/>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a:extLst>
                  <a:ext uri="{FF2B5EF4-FFF2-40B4-BE49-F238E27FC236}">
                    <a16:creationId xmlns:a16="http://schemas.microsoft.com/office/drawing/2014/main" id="{7D718EB3-053F-43EC-8465-AA3BCB9D478B}"/>
                  </a:ext>
                </a:extLst>
              </p:cNvPr>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a:extLst>
                  <a:ext uri="{FF2B5EF4-FFF2-40B4-BE49-F238E27FC236}">
                    <a16:creationId xmlns:a16="http://schemas.microsoft.com/office/drawing/2014/main" id="{1CFAF9AF-7C25-420C-B8C3-C26B4587221C}"/>
                  </a:ext>
                </a:extLst>
              </p:cNvPr>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a:extLst>
              <a:ext uri="{FF2B5EF4-FFF2-40B4-BE49-F238E27FC236}">
                <a16:creationId xmlns:a16="http://schemas.microsoft.com/office/drawing/2014/main" id="{D41C54EC-883B-4A5B-B2A4-7AFBD2CE71A3}"/>
              </a:ext>
            </a:extLst>
          </p:cNvPr>
          <p:cNvGrpSpPr/>
          <p:nvPr/>
        </p:nvGrpSpPr>
        <p:grpSpPr>
          <a:xfrm>
            <a:off x="10941691" y="3727117"/>
            <a:ext cx="274434" cy="522964"/>
            <a:chOff x="4311617" y="4168879"/>
            <a:chExt cx="274449" cy="522994"/>
          </a:xfrm>
        </p:grpSpPr>
        <p:sp>
          <p:nvSpPr>
            <p:cNvPr id="437" name="流程图: 手动操作 4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8" name="矩形 4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a:extLst>
              <a:ext uri="{FF2B5EF4-FFF2-40B4-BE49-F238E27FC236}">
                <a16:creationId xmlns:a16="http://schemas.microsoft.com/office/drawing/2014/main" id="{378D642E-6D92-4405-A353-BFEB57767C92}"/>
              </a:ext>
            </a:extLst>
          </p:cNvPr>
          <p:cNvGrpSpPr/>
          <p:nvPr/>
        </p:nvGrpSpPr>
        <p:grpSpPr>
          <a:xfrm>
            <a:off x="7713205" y="3453675"/>
            <a:ext cx="274434" cy="522964"/>
            <a:chOff x="4311617" y="4168879"/>
            <a:chExt cx="274449" cy="522993"/>
          </a:xfrm>
        </p:grpSpPr>
        <p:sp>
          <p:nvSpPr>
            <p:cNvPr id="440" name="流程图: 手动操作 439">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1" name="矩形 440">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a:extLst>
              <a:ext uri="{FF2B5EF4-FFF2-40B4-BE49-F238E27FC236}">
                <a16:creationId xmlns:a16="http://schemas.microsoft.com/office/drawing/2014/main" id="{7DE2143A-D4DA-4015-A941-FA55CF5386D7}"/>
              </a:ext>
            </a:extLst>
          </p:cNvPr>
          <p:cNvGrpSpPr/>
          <p:nvPr/>
        </p:nvGrpSpPr>
        <p:grpSpPr>
          <a:xfrm>
            <a:off x="4486244" y="4189493"/>
            <a:ext cx="274434" cy="522964"/>
            <a:chOff x="4311617" y="4168879"/>
            <a:chExt cx="274449" cy="522993"/>
          </a:xfrm>
        </p:grpSpPr>
        <p:sp>
          <p:nvSpPr>
            <p:cNvPr id="444" name="流程图: 手动操作 443">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5" name="矩形 444">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a:extLst>
              <a:ext uri="{FF2B5EF4-FFF2-40B4-BE49-F238E27FC236}">
                <a16:creationId xmlns:a16="http://schemas.microsoft.com/office/drawing/2014/main" id="{9E682F92-4E30-4D08-B026-CB9306E60373}"/>
              </a:ext>
            </a:extLst>
          </p:cNvPr>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a:extLst>
              <a:ext uri="{FF2B5EF4-FFF2-40B4-BE49-F238E27FC236}">
                <a16:creationId xmlns:a16="http://schemas.microsoft.com/office/drawing/2014/main" id="{F9AAE5E9-7B1A-4C34-8A58-6F4DABE9C788}"/>
              </a:ext>
            </a:extLst>
          </p:cNvPr>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a:extLst>
              <a:ext uri="{FF2B5EF4-FFF2-40B4-BE49-F238E27FC236}">
                <a16:creationId xmlns:a16="http://schemas.microsoft.com/office/drawing/2014/main" id="{ACFA0740-3E39-4D9E-AD12-8B3C9FEAB3F3}"/>
              </a:ext>
            </a:extLst>
          </p:cNvPr>
          <p:cNvCxnSpPr>
            <a:cxnSpLocks/>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3" name="组合 472"/>
            <p:cNvGrpSpPr/>
            <p:nvPr/>
          </p:nvGrpSpPr>
          <p:grpSpPr>
            <a:xfrm>
              <a:off x="7115801" y="4604354"/>
              <a:ext cx="477107" cy="472728"/>
              <a:chOff x="3743887" y="4293594"/>
              <a:chExt cx="477107" cy="472728"/>
            </a:xfrm>
          </p:grpSpPr>
          <p:grpSp>
            <p:nvGrpSpPr>
              <p:cNvPr id="474" name="组合 473">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476" name="直接连接符 47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0" name="矩形 479">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81" name="矩形 480">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82" name="矩形 481">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83" name="矩形 482">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84" name="矩形 483">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85" name="矩形 484">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86" name="矩形 485">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87" name="矩形 486">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46570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a:extLst>
              <a:ext uri="{FF2B5EF4-FFF2-40B4-BE49-F238E27FC236}">
                <a16:creationId xmlns:a16="http://schemas.microsoft.com/office/drawing/2014/main" id="{2B6E23A5-33C9-4766-95A3-016BEB7C5B54}"/>
              </a:ext>
            </a:extLst>
          </p:cNvPr>
          <p:cNvCxnSpPr>
            <a:cxnSpLocks/>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62829F6-D1A1-44AB-987A-5BE7135AE23A}"/>
              </a:ext>
            </a:extLst>
          </p:cNvPr>
          <p:cNvCxnSpPr>
            <a:cxnSpLocks/>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4" name="矩形 13">
            <a:extLst>
              <a:ext uri="{FF2B5EF4-FFF2-40B4-BE49-F238E27FC236}">
                <a16:creationId xmlns:a16="http://schemas.microsoft.com/office/drawing/2014/main" id="{2BEDA212-F5E3-4488-A529-74D05CD552A8}"/>
              </a:ext>
            </a:extLst>
          </p:cNvPr>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id="{A52B4083-95DC-41CD-AC89-64757DCDD9FA}"/>
              </a:ext>
            </a:extLst>
          </p:cNvPr>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6" name="矩形 15">
            <a:extLst>
              <a:ext uri="{FF2B5EF4-FFF2-40B4-BE49-F238E27FC236}">
                <a16:creationId xmlns:a16="http://schemas.microsoft.com/office/drawing/2014/main" id="{4DCFF249-9CD4-4226-9F88-989FC9E79DDD}"/>
              </a:ext>
            </a:extLst>
          </p:cNvPr>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D0ECF328-CB27-45C4-ABDF-08EFAFD47D98}"/>
              </a:ext>
            </a:extLst>
          </p:cNvPr>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2261B38E-10EC-4F6C-A0FE-77254FAE0C08}"/>
              </a:ext>
            </a:extLst>
          </p:cNvPr>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93471FC0-33F6-4386-87EC-60803BC0EA5B}"/>
              </a:ext>
            </a:extLst>
          </p:cNvPr>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a:extLst>
              <a:ext uri="{FF2B5EF4-FFF2-40B4-BE49-F238E27FC236}">
                <a16:creationId xmlns:a16="http://schemas.microsoft.com/office/drawing/2014/main" id="{2CF7B74C-5B3E-4235-B96A-644A24B64C95}"/>
              </a:ext>
            </a:extLst>
          </p:cNvPr>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 name="任意多边形: 形状 49">
            <a:extLst>
              <a:ext uri="{FF2B5EF4-FFF2-40B4-BE49-F238E27FC236}">
                <a16:creationId xmlns:a16="http://schemas.microsoft.com/office/drawing/2014/main" id="{3DE399E1-A24A-4328-BA52-FE5DBFE5E3E4}"/>
              </a:ext>
            </a:extLst>
          </p:cNvPr>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 name="任意多边形: 形状 50">
            <a:extLst>
              <a:ext uri="{FF2B5EF4-FFF2-40B4-BE49-F238E27FC236}">
                <a16:creationId xmlns:a16="http://schemas.microsoft.com/office/drawing/2014/main" id="{BC616C26-5524-4BA7-AC04-A6CB9DC1DA96}"/>
              </a:ext>
            </a:extLst>
          </p:cNvPr>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3" name="直接连接符 22">
            <a:extLst>
              <a:ext uri="{FF2B5EF4-FFF2-40B4-BE49-F238E27FC236}">
                <a16:creationId xmlns:a16="http://schemas.microsoft.com/office/drawing/2014/main" id="{6495C64B-C0D8-4BFB-8AB8-F2FAA8A26B54}"/>
              </a:ext>
            </a:extLst>
          </p:cNvPr>
          <p:cNvCxnSpPr>
            <a:cxnSpLocks/>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a:extLst>
              <a:ext uri="{FF2B5EF4-FFF2-40B4-BE49-F238E27FC236}">
                <a16:creationId xmlns:a16="http://schemas.microsoft.com/office/drawing/2014/main" id="{AC10E53C-3448-404B-97DF-4C12223453FB}"/>
              </a:ext>
            </a:extLst>
          </p:cNvPr>
          <p:cNvCxnSpPr>
            <a:cxnSpLocks/>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C6ACF01-D7A6-47F4-8DFC-A7A7883D7BAF}"/>
              </a:ext>
            </a:extLst>
          </p:cNvPr>
          <p:cNvCxnSpPr>
            <a:cxnSpLocks/>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0CC0EA5-7FCC-4AF8-BD79-3CCF2CCD064B}"/>
              </a:ext>
            </a:extLst>
          </p:cNvPr>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a:extLst>
              <a:ext uri="{FF2B5EF4-FFF2-40B4-BE49-F238E27FC236}">
                <a16:creationId xmlns:a16="http://schemas.microsoft.com/office/drawing/2014/main" id="{421E2A65-9774-4758-862A-0EB91BE2D3CF}"/>
              </a:ext>
            </a:extLst>
          </p:cNvPr>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 name="矩形 27">
            <a:extLst>
              <a:ext uri="{FF2B5EF4-FFF2-40B4-BE49-F238E27FC236}">
                <a16:creationId xmlns:a16="http://schemas.microsoft.com/office/drawing/2014/main" id="{3FB95C3B-4E60-4EBA-9387-A4B31D4CCCD0}"/>
              </a:ext>
            </a:extLst>
          </p:cNvPr>
          <p:cNvSpPr/>
          <p:nvPr/>
        </p:nvSpPr>
        <p:spPr>
          <a:xfrm>
            <a:off x="1882581" y="3770402"/>
            <a:ext cx="274434" cy="5229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6DE6396D-8011-4633-958C-931FB398CC3E}"/>
              </a:ext>
            </a:extLst>
          </p:cNvPr>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D0F86AD9-E2D0-424D-AAA4-D391BD7418C2}"/>
              </a:ext>
            </a:extLst>
          </p:cNvPr>
          <p:cNvSpPr/>
          <p:nvPr/>
        </p:nvSpPr>
        <p:spPr>
          <a:xfrm>
            <a:off x="1964065" y="4138335"/>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1CE0E1BE-1795-4BA9-8787-535DDAAE3432}"/>
              </a:ext>
            </a:extLst>
          </p:cNvPr>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a:extLst>
              <a:ext uri="{FF2B5EF4-FFF2-40B4-BE49-F238E27FC236}">
                <a16:creationId xmlns:a16="http://schemas.microsoft.com/office/drawing/2014/main" id="{8CEE754C-6EBE-4CB8-92F3-BDF150EA7781}"/>
              </a:ext>
            </a:extLst>
          </p:cNvPr>
          <p:cNvSpPr/>
          <p:nvPr/>
        </p:nvSpPr>
        <p:spPr>
          <a:xfrm>
            <a:off x="2623277" y="3573038"/>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4DDBB2F0-4678-47BA-8310-C370F237B880}"/>
              </a:ext>
            </a:extLst>
          </p:cNvPr>
          <p:cNvSpPr/>
          <p:nvPr/>
        </p:nvSpPr>
        <p:spPr>
          <a:xfrm>
            <a:off x="2890708" y="3772654"/>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45B51F20-6826-4CB9-8ED2-B5177334080D}"/>
              </a:ext>
            </a:extLst>
          </p:cNvPr>
          <p:cNvSpPr/>
          <p:nvPr/>
        </p:nvSpPr>
        <p:spPr>
          <a:xfrm>
            <a:off x="2422998" y="3855200"/>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144CAF5F-323E-4DB4-8328-19B28C383939}"/>
              </a:ext>
            </a:extLst>
          </p:cNvPr>
          <p:cNvSpPr/>
          <p:nvPr/>
        </p:nvSpPr>
        <p:spPr>
          <a:xfrm>
            <a:off x="2435997" y="4162931"/>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6" name="矩形 35">
            <a:extLst>
              <a:ext uri="{FF2B5EF4-FFF2-40B4-BE49-F238E27FC236}">
                <a16:creationId xmlns:a16="http://schemas.microsoft.com/office/drawing/2014/main" id="{97729085-B111-46F8-A62A-C25EFEA72E04}"/>
              </a:ext>
            </a:extLst>
          </p:cNvPr>
          <p:cNvSpPr/>
          <p:nvPr/>
        </p:nvSpPr>
        <p:spPr>
          <a:xfrm>
            <a:off x="2406358" y="4496468"/>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63FCE65F-C9B4-4278-BCEA-E9F614497CB8}"/>
              </a:ext>
            </a:extLst>
          </p:cNvPr>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8" name="矩形 37">
            <a:extLst>
              <a:ext uri="{FF2B5EF4-FFF2-40B4-BE49-F238E27FC236}">
                <a16:creationId xmlns:a16="http://schemas.microsoft.com/office/drawing/2014/main" id="{A78B39F1-CE9F-4C72-97A2-F11C47572C03}"/>
              </a:ext>
            </a:extLst>
          </p:cNvPr>
          <p:cNvSpPr/>
          <p:nvPr/>
        </p:nvSpPr>
        <p:spPr>
          <a:xfrm>
            <a:off x="3842604" y="3680958"/>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1E467819-006C-4C39-BFB9-7D712D1EC7B0}"/>
              </a:ext>
            </a:extLst>
          </p:cNvPr>
          <p:cNvSpPr/>
          <p:nvPr/>
        </p:nvSpPr>
        <p:spPr>
          <a:xfrm>
            <a:off x="3843628" y="4716891"/>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577FE63C-777D-4639-AC67-C3C1CA929C8F}"/>
              </a:ext>
            </a:extLst>
          </p:cNvPr>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56822250-0977-43B1-8831-FAD141AC7067}"/>
              </a:ext>
            </a:extLst>
          </p:cNvPr>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DA96E4C7-3E3B-4512-B3E0-639B64CB907B}"/>
              </a:ext>
            </a:extLst>
          </p:cNvPr>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B9B4DC4B-516F-4CAD-BA37-5C3F0A1092F4}"/>
              </a:ext>
            </a:extLst>
          </p:cNvPr>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A3149F86-E813-4D15-9800-0D075D883A03}"/>
              </a:ext>
            </a:extLst>
          </p:cNvPr>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BF01800-93F4-43C6-A138-AA722EFCE697}"/>
              </a:ext>
            </a:extLst>
          </p:cNvPr>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54049D7-70BA-4319-BA5D-402C7076E843}"/>
              </a:ext>
            </a:extLst>
          </p:cNvPr>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53F0D7A-7A9C-408F-A53A-4A2811BD8B0F}"/>
              </a:ext>
            </a:extLst>
          </p:cNvPr>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3D4EF30-2610-409C-99B1-6A6CA5AB496F}"/>
              </a:ext>
            </a:extLst>
          </p:cNvPr>
          <p:cNvCxnSpPr>
            <a:cxnSpLocks/>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B24B3CF-6FA0-4E32-B8FC-F42F713B74C4}"/>
              </a:ext>
            </a:extLst>
          </p:cNvPr>
          <p:cNvCxnSpPr>
            <a:cxnSpLocks/>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a:extLst>
              <a:ext uri="{FF2B5EF4-FFF2-40B4-BE49-F238E27FC236}">
                <a16:creationId xmlns:a16="http://schemas.microsoft.com/office/drawing/2014/main" id="{89816BD5-3773-40A1-AC0B-9BBEAEA42E38}"/>
              </a:ext>
            </a:extLst>
          </p:cNvPr>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1" name="矩形 50">
            <a:extLst>
              <a:ext uri="{FF2B5EF4-FFF2-40B4-BE49-F238E27FC236}">
                <a16:creationId xmlns:a16="http://schemas.microsoft.com/office/drawing/2014/main" id="{E5577225-703E-4A52-B10B-A0D411097D83}"/>
              </a:ext>
            </a:extLst>
          </p:cNvPr>
          <p:cNvSpPr/>
          <p:nvPr/>
        </p:nvSpPr>
        <p:spPr>
          <a:xfrm>
            <a:off x="5518883" y="5666801"/>
            <a:ext cx="106631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8C3FC130-CAE6-4521-8ACD-C3C0B5A4BDBE}"/>
              </a:ext>
            </a:extLst>
          </p:cNvPr>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1" name="矩形 60">
            <a:extLst>
              <a:ext uri="{FF2B5EF4-FFF2-40B4-BE49-F238E27FC236}">
                <a16:creationId xmlns:a16="http://schemas.microsoft.com/office/drawing/2014/main" id="{8AD0E837-580D-4769-B69E-2925EA8A1F6B}"/>
              </a:ext>
            </a:extLst>
          </p:cNvPr>
          <p:cNvSpPr/>
          <p:nvPr/>
        </p:nvSpPr>
        <p:spPr>
          <a:xfrm>
            <a:off x="7021628" y="3574299"/>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62" name="矩形 61">
            <a:extLst>
              <a:ext uri="{FF2B5EF4-FFF2-40B4-BE49-F238E27FC236}">
                <a16:creationId xmlns:a16="http://schemas.microsoft.com/office/drawing/2014/main" id="{EE2E3393-4927-44E7-9AA3-3462BC50FF5A}"/>
              </a:ext>
            </a:extLst>
          </p:cNvPr>
          <p:cNvSpPr/>
          <p:nvPr/>
        </p:nvSpPr>
        <p:spPr>
          <a:xfrm>
            <a:off x="7033807" y="4034930"/>
            <a:ext cx="30809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DD8E27CA-CBC9-4DDE-A9E1-BA815DE6C6C0}"/>
              </a:ext>
            </a:extLst>
          </p:cNvPr>
          <p:cNvSpPr/>
          <p:nvPr/>
        </p:nvSpPr>
        <p:spPr>
          <a:xfrm>
            <a:off x="6554465" y="5543167"/>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4" name="直接连接符 63">
            <a:extLst>
              <a:ext uri="{FF2B5EF4-FFF2-40B4-BE49-F238E27FC236}">
                <a16:creationId xmlns:a16="http://schemas.microsoft.com/office/drawing/2014/main" id="{D8AF30C5-0F90-46F7-AF4E-7209DDE28BCB}"/>
              </a:ext>
            </a:extLst>
          </p:cNvPr>
          <p:cNvCxnSpPr>
            <a:cxnSpLocks/>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CFA0740-3E39-4D9E-AD12-8B3C9FEAB3F3}"/>
              </a:ext>
            </a:extLst>
          </p:cNvPr>
          <p:cNvCxnSpPr>
            <a:cxnSpLocks/>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30AC830-8A9A-46D9-A61E-21F17C488C69}"/>
              </a:ext>
            </a:extLst>
          </p:cNvPr>
          <p:cNvCxnSpPr>
            <a:cxnSpLocks/>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4A7D160C-C8CC-4533-946E-94220C1F8639}"/>
              </a:ext>
            </a:extLst>
          </p:cNvPr>
          <p:cNvSpPr/>
          <p:nvPr/>
        </p:nvSpPr>
        <p:spPr>
          <a:xfrm>
            <a:off x="7690058" y="4085902"/>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8" name="直接连接符 67">
            <a:extLst>
              <a:ext uri="{FF2B5EF4-FFF2-40B4-BE49-F238E27FC236}">
                <a16:creationId xmlns:a16="http://schemas.microsoft.com/office/drawing/2014/main" id="{1E108863-24C7-4B8E-B4DD-C50FE839F338}"/>
              </a:ext>
            </a:extLst>
          </p:cNvPr>
          <p:cNvCxnSpPr>
            <a:cxnSpLocks/>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a:extLst>
              <a:ext uri="{FF2B5EF4-FFF2-40B4-BE49-F238E27FC236}">
                <a16:creationId xmlns:a16="http://schemas.microsoft.com/office/drawing/2014/main" id="{430CDC1B-474B-467C-8CDF-C30222B4C66B}"/>
              </a:ext>
            </a:extLst>
          </p:cNvPr>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137F073-E96C-445E-97FC-B8B0EE5D5F4B}"/>
              </a:ext>
            </a:extLst>
          </p:cNvPr>
          <p:cNvSpPr/>
          <p:nvPr/>
        </p:nvSpPr>
        <p:spPr>
          <a:xfrm>
            <a:off x="7735287" y="5081484"/>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71" name="任意多边形: 形状 192">
            <a:extLst>
              <a:ext uri="{FF2B5EF4-FFF2-40B4-BE49-F238E27FC236}">
                <a16:creationId xmlns:a16="http://schemas.microsoft.com/office/drawing/2014/main" id="{21C3C884-C54B-44A0-B9C9-71C79A354F8B}"/>
              </a:ext>
            </a:extLst>
          </p:cNvPr>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 name="矩形 71">
            <a:extLst>
              <a:ext uri="{FF2B5EF4-FFF2-40B4-BE49-F238E27FC236}">
                <a16:creationId xmlns:a16="http://schemas.microsoft.com/office/drawing/2014/main" id="{6A6B51FF-E4AC-4A3F-92F8-617EF9663B1A}"/>
              </a:ext>
            </a:extLst>
          </p:cNvPr>
          <p:cNvSpPr/>
          <p:nvPr/>
        </p:nvSpPr>
        <p:spPr>
          <a:xfrm>
            <a:off x="8541164" y="3432972"/>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A6C5F887-7931-48EC-B3E8-B545906C6D83}"/>
              </a:ext>
            </a:extLst>
          </p:cNvPr>
          <p:cNvSpPr/>
          <p:nvPr/>
        </p:nvSpPr>
        <p:spPr>
          <a:xfrm>
            <a:off x="8566542" y="4332115"/>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D22F2AA3-CB31-4D4D-84B5-C6A8AE43A0A5}"/>
              </a:ext>
            </a:extLst>
          </p:cNvPr>
          <p:cNvSpPr/>
          <p:nvPr/>
        </p:nvSpPr>
        <p:spPr>
          <a:xfrm>
            <a:off x="9205607" y="3525659"/>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E71AA9EE-B6F5-41B5-91DC-DF9870BA3650}"/>
              </a:ext>
            </a:extLst>
          </p:cNvPr>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F9AAE5E9-7B1A-4C34-8A58-6F4DABE9C788}"/>
              </a:ext>
            </a:extLst>
          </p:cNvPr>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34B30DD-8C9D-4DF4-ADD8-AD700E177DF4}"/>
              </a:ext>
            </a:extLst>
          </p:cNvPr>
          <p:cNvCxnSpPr>
            <a:cxnSpLocks/>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31491FD9-6DF8-4B12-97F5-E943E97499DC}"/>
              </a:ext>
            </a:extLst>
          </p:cNvPr>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a:extLst>
              <a:ext uri="{FF2B5EF4-FFF2-40B4-BE49-F238E27FC236}">
                <a16:creationId xmlns:a16="http://schemas.microsoft.com/office/drawing/2014/main" id="{04CA8CB4-D928-4441-B762-47B78EA98C39}"/>
              </a:ext>
            </a:extLst>
          </p:cNvPr>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a:extLst>
              <a:ext uri="{FF2B5EF4-FFF2-40B4-BE49-F238E27FC236}">
                <a16:creationId xmlns:a16="http://schemas.microsoft.com/office/drawing/2014/main" id="{EBEE9335-8375-4D01-8310-B6D84194625C}"/>
              </a:ext>
            </a:extLst>
          </p:cNvPr>
          <p:cNvCxnSpPr>
            <a:cxnSpLocks/>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6A7A8B8-987F-4315-81D7-98C376384678}"/>
              </a:ext>
            </a:extLst>
          </p:cNvPr>
          <p:cNvCxnSpPr>
            <a:cxnSpLocks/>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BF01800-93F4-43C6-A138-AA722EFCE697}"/>
              </a:ext>
            </a:extLst>
          </p:cNvPr>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4DCFF249-9CD4-4226-9F88-989FC9E79DDD}"/>
              </a:ext>
            </a:extLst>
          </p:cNvPr>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92" name="组合 91">
            <a:extLst>
              <a:ext uri="{FF2B5EF4-FFF2-40B4-BE49-F238E27FC236}">
                <a16:creationId xmlns:a16="http://schemas.microsoft.com/office/drawing/2014/main" id="{F96BD808-84AF-4C65-B76E-7241393F3740}"/>
              </a:ext>
            </a:extLst>
          </p:cNvPr>
          <p:cNvGrpSpPr/>
          <p:nvPr/>
        </p:nvGrpSpPr>
        <p:grpSpPr>
          <a:xfrm>
            <a:off x="5007629" y="4608064"/>
            <a:ext cx="274434" cy="522964"/>
            <a:chOff x="4311617" y="4168879"/>
            <a:chExt cx="274449" cy="522993"/>
          </a:xfrm>
        </p:grpSpPr>
        <p:sp>
          <p:nvSpPr>
            <p:cNvPr id="93" name="流程图: 手动操作 9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4" name="矩形 9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a:extLst>
              <a:ext uri="{FF2B5EF4-FFF2-40B4-BE49-F238E27FC236}">
                <a16:creationId xmlns:a16="http://schemas.microsoft.com/office/drawing/2014/main" id="{B9B4DC4B-516F-4CAD-BA37-5C3F0A1092F4}"/>
              </a:ext>
            </a:extLst>
          </p:cNvPr>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a:extLst>
              <a:ext uri="{FF2B5EF4-FFF2-40B4-BE49-F238E27FC236}">
                <a16:creationId xmlns:a16="http://schemas.microsoft.com/office/drawing/2014/main" id="{B9B4DC4B-516F-4CAD-BA37-5C3F0A1092F4}"/>
              </a:ext>
            </a:extLst>
          </p:cNvPr>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a:extLst>
              <a:ext uri="{FF2B5EF4-FFF2-40B4-BE49-F238E27FC236}">
                <a16:creationId xmlns:a16="http://schemas.microsoft.com/office/drawing/2014/main" id="{B9B4DC4B-516F-4CAD-BA37-5C3F0A1092F4}"/>
              </a:ext>
            </a:extLst>
          </p:cNvPr>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01" name="直接连接符 10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06" name="直接连接符 10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111" name="直接连接符 1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116" name="直接连接符 115">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18" name="组合 117"/>
          <p:cNvGrpSpPr/>
          <p:nvPr/>
        </p:nvGrpSpPr>
        <p:grpSpPr>
          <a:xfrm>
            <a:off x="6761345" y="4119058"/>
            <a:ext cx="452368" cy="448216"/>
            <a:chOff x="3743887" y="4293594"/>
            <a:chExt cx="477107" cy="472728"/>
          </a:xfrm>
        </p:grpSpPr>
        <p:grpSp>
          <p:nvGrpSpPr>
            <p:cNvPr id="119" name="组合 11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21" name="直接连接符 12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3" name="组合 122"/>
          <p:cNvGrpSpPr/>
          <p:nvPr/>
        </p:nvGrpSpPr>
        <p:grpSpPr>
          <a:xfrm>
            <a:off x="10111415" y="4153974"/>
            <a:ext cx="452368" cy="448216"/>
            <a:chOff x="3743887" y="4293594"/>
            <a:chExt cx="477107" cy="472728"/>
          </a:xfrm>
        </p:grpSpPr>
        <p:grpSp>
          <p:nvGrpSpPr>
            <p:cNvPr id="124" name="组合 12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126" name="直接连接符 12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33" name="矩形 132">
            <a:extLst>
              <a:ext uri="{FF2B5EF4-FFF2-40B4-BE49-F238E27FC236}">
                <a16:creationId xmlns:a16="http://schemas.microsoft.com/office/drawing/2014/main" id="{A78B39F1-CE9F-4C72-97A2-F11C47572C03}"/>
              </a:ext>
            </a:extLst>
          </p:cNvPr>
          <p:cNvSpPr/>
          <p:nvPr/>
        </p:nvSpPr>
        <p:spPr>
          <a:xfrm>
            <a:off x="3470306" y="3471677"/>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134" name="矩形 133">
            <a:extLst>
              <a:ext uri="{FF2B5EF4-FFF2-40B4-BE49-F238E27FC236}">
                <a16:creationId xmlns:a16="http://schemas.microsoft.com/office/drawing/2014/main" id="{A78B39F1-CE9F-4C72-97A2-F11C47572C03}"/>
              </a:ext>
            </a:extLst>
          </p:cNvPr>
          <p:cNvSpPr/>
          <p:nvPr/>
        </p:nvSpPr>
        <p:spPr>
          <a:xfrm>
            <a:off x="3469967" y="4483628"/>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a:extLst>
                <a:ext uri="{FF2B5EF4-FFF2-40B4-BE49-F238E27FC236}">
                  <a16:creationId xmlns:a16="http://schemas.microsoft.com/office/drawing/2014/main" id="{014CBF14-F76C-479E-B757-9F5C59C9F478}"/>
                </a:ext>
              </a:extLst>
            </p:cNvPr>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a:extLst>
                <a:ext uri="{FF2B5EF4-FFF2-40B4-BE49-F238E27FC236}">
                  <a16:creationId xmlns:a16="http://schemas.microsoft.com/office/drawing/2014/main" id="{7D718EB3-053F-43EC-8465-AA3BCB9D478B}"/>
                </a:ext>
              </a:extLst>
            </p:cNvPr>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a:extLst>
                <a:ext uri="{FF2B5EF4-FFF2-40B4-BE49-F238E27FC236}">
                  <a16:creationId xmlns:a16="http://schemas.microsoft.com/office/drawing/2014/main" id="{5D038179-55FD-4C75-A95C-0D99828AD11C}"/>
                </a:ext>
              </a:extLst>
            </p:cNvPr>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a:extLst>
              <a:ext uri="{FF2B5EF4-FFF2-40B4-BE49-F238E27FC236}">
                <a16:creationId xmlns:a16="http://schemas.microsoft.com/office/drawing/2014/main" id="{23A4DB96-6B1F-4C5C-8CFE-29B4793EBC1B}"/>
              </a:ext>
            </a:extLst>
          </p:cNvPr>
          <p:cNvSpPr/>
          <p:nvPr/>
        </p:nvSpPr>
        <p:spPr>
          <a:xfrm>
            <a:off x="970391" y="3417560"/>
            <a:ext cx="44916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cxnSp>
        <p:nvCxnSpPr>
          <p:cNvPr id="155" name="直接连接符 154">
            <a:extLst>
              <a:ext uri="{FF2B5EF4-FFF2-40B4-BE49-F238E27FC236}">
                <a16:creationId xmlns:a16="http://schemas.microsoft.com/office/drawing/2014/main" id="{530AC830-8A9A-46D9-A61E-21F17C488C69}"/>
              </a:ext>
            </a:extLst>
          </p:cNvPr>
          <p:cNvCxnSpPr>
            <a:cxnSpLocks/>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30AC830-8A9A-46D9-A61E-21F17C488C69}"/>
              </a:ext>
            </a:extLst>
          </p:cNvPr>
          <p:cNvCxnSpPr>
            <a:cxnSpLocks/>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a:extLst>
              <a:ext uri="{FF2B5EF4-FFF2-40B4-BE49-F238E27FC236}">
                <a16:creationId xmlns:a16="http://schemas.microsoft.com/office/drawing/2014/main" id="{D41C54EC-883B-4A5B-B2A4-7AFBD2CE71A3}"/>
              </a:ext>
            </a:extLst>
          </p:cNvPr>
          <p:cNvGrpSpPr/>
          <p:nvPr/>
        </p:nvGrpSpPr>
        <p:grpSpPr>
          <a:xfrm>
            <a:off x="11043291" y="3727118"/>
            <a:ext cx="274434" cy="522964"/>
            <a:chOff x="4311617" y="4168879"/>
            <a:chExt cx="274449" cy="522994"/>
          </a:xfrm>
        </p:grpSpPr>
        <p:sp>
          <p:nvSpPr>
            <p:cNvPr id="224" name="流程图: 手动操作 223">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5" name="矩形 224">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a:extLst>
              <a:ext uri="{FF2B5EF4-FFF2-40B4-BE49-F238E27FC236}">
                <a16:creationId xmlns:a16="http://schemas.microsoft.com/office/drawing/2014/main" id="{378D642E-6D92-4405-A353-BFEB57767C92}"/>
              </a:ext>
            </a:extLst>
          </p:cNvPr>
          <p:cNvGrpSpPr/>
          <p:nvPr/>
        </p:nvGrpSpPr>
        <p:grpSpPr>
          <a:xfrm>
            <a:off x="7814805" y="3453676"/>
            <a:ext cx="274434" cy="522964"/>
            <a:chOff x="4311617" y="4168879"/>
            <a:chExt cx="274449" cy="522993"/>
          </a:xfrm>
        </p:grpSpPr>
        <p:sp>
          <p:nvSpPr>
            <p:cNvPr id="227" name="流程图: 手动操作 226">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8" name="矩形 227">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a:extLst>
              <a:ext uri="{FF2B5EF4-FFF2-40B4-BE49-F238E27FC236}">
                <a16:creationId xmlns:a16="http://schemas.microsoft.com/office/drawing/2014/main" id="{7DE2143A-D4DA-4015-A941-FA55CF5386D7}"/>
              </a:ext>
            </a:extLst>
          </p:cNvPr>
          <p:cNvGrpSpPr/>
          <p:nvPr/>
        </p:nvGrpSpPr>
        <p:grpSpPr>
          <a:xfrm>
            <a:off x="4587844" y="4189494"/>
            <a:ext cx="274434" cy="522964"/>
            <a:chOff x="4311617" y="4168879"/>
            <a:chExt cx="274449" cy="522993"/>
          </a:xfrm>
        </p:grpSpPr>
        <p:sp>
          <p:nvSpPr>
            <p:cNvPr id="231" name="流程图: 手动操作 230">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2" name="矩形 231">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a:extLst>
              <a:ext uri="{FF2B5EF4-FFF2-40B4-BE49-F238E27FC236}">
                <a16:creationId xmlns:a16="http://schemas.microsoft.com/office/drawing/2014/main" id="{9E682F92-4E30-4D08-B026-CB9306E60373}"/>
              </a:ext>
            </a:extLst>
          </p:cNvPr>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a:extLst>
              <a:ext uri="{FF2B5EF4-FFF2-40B4-BE49-F238E27FC236}">
                <a16:creationId xmlns:a16="http://schemas.microsoft.com/office/drawing/2014/main" id="{2B6E23A5-33C9-4766-95A3-016BEB7C5B54}"/>
              </a:ext>
            </a:extLst>
          </p:cNvPr>
          <p:cNvCxnSpPr>
            <a:cxnSpLocks/>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762829F6-D1A1-44AB-987A-5BE7135AE23A}"/>
              </a:ext>
            </a:extLst>
          </p:cNvPr>
          <p:cNvCxnSpPr>
            <a:cxnSpLocks/>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a:extLst>
              <a:ext uri="{FF2B5EF4-FFF2-40B4-BE49-F238E27FC236}">
                <a16:creationId xmlns:a16="http://schemas.microsoft.com/office/drawing/2014/main" id="{A52B4083-95DC-41CD-AC89-64757DCDD9FA}"/>
              </a:ext>
            </a:extLst>
          </p:cNvPr>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8" name="矩形 247">
            <a:extLst>
              <a:ext uri="{FF2B5EF4-FFF2-40B4-BE49-F238E27FC236}">
                <a16:creationId xmlns:a16="http://schemas.microsoft.com/office/drawing/2014/main" id="{4DCFF249-9CD4-4226-9F88-989FC9E79DDD}"/>
              </a:ext>
            </a:extLst>
          </p:cNvPr>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D0ECF328-CB27-45C4-ABDF-08EFAFD47D98}"/>
              </a:ext>
            </a:extLst>
          </p:cNvPr>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a:extLst>
              <a:ext uri="{FF2B5EF4-FFF2-40B4-BE49-F238E27FC236}">
                <a16:creationId xmlns:a16="http://schemas.microsoft.com/office/drawing/2014/main" id="{2261B38E-10EC-4F6C-A0FE-77254FAE0C08}"/>
              </a:ext>
            </a:extLst>
          </p:cNvPr>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a:extLst>
              <a:ext uri="{FF2B5EF4-FFF2-40B4-BE49-F238E27FC236}">
                <a16:creationId xmlns:a16="http://schemas.microsoft.com/office/drawing/2014/main" id="{93471FC0-33F6-4386-87EC-60803BC0EA5B}"/>
              </a:ext>
            </a:extLst>
          </p:cNvPr>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a:extLst>
              <a:ext uri="{FF2B5EF4-FFF2-40B4-BE49-F238E27FC236}">
                <a16:creationId xmlns:a16="http://schemas.microsoft.com/office/drawing/2014/main" id="{3DE399E1-A24A-4328-BA52-FE5DBFE5E3E4}"/>
              </a:ext>
            </a:extLst>
          </p:cNvPr>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3" name="直接连接符 252">
            <a:extLst>
              <a:ext uri="{FF2B5EF4-FFF2-40B4-BE49-F238E27FC236}">
                <a16:creationId xmlns:a16="http://schemas.microsoft.com/office/drawing/2014/main" id="{6495C64B-C0D8-4BFB-8AB8-F2FAA8A26B54}"/>
              </a:ext>
            </a:extLst>
          </p:cNvPr>
          <p:cNvCxnSpPr>
            <a:cxnSpLocks/>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a:extLst>
              <a:ext uri="{FF2B5EF4-FFF2-40B4-BE49-F238E27FC236}">
                <a16:creationId xmlns:a16="http://schemas.microsoft.com/office/drawing/2014/main" id="{AC10E53C-3448-404B-97DF-4C12223453FB}"/>
              </a:ext>
            </a:extLst>
          </p:cNvPr>
          <p:cNvCxnSpPr>
            <a:cxnSpLocks/>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FC6ACF01-D7A6-47F4-8DFC-A7A7883D7BAF}"/>
              </a:ext>
            </a:extLst>
          </p:cNvPr>
          <p:cNvCxnSpPr>
            <a:cxnSpLocks/>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B0CC0EA5-7FCC-4AF8-BD79-3CCF2CCD064B}"/>
              </a:ext>
            </a:extLst>
          </p:cNvPr>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DE6396D-8011-4633-958C-931FB398CC3E}"/>
              </a:ext>
            </a:extLst>
          </p:cNvPr>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a:extLst>
              <a:ext uri="{FF2B5EF4-FFF2-40B4-BE49-F238E27FC236}">
                <a16:creationId xmlns:a16="http://schemas.microsoft.com/office/drawing/2014/main" id="{D0F86AD9-E2D0-424D-AAA4-D391BD7418C2}"/>
              </a:ext>
            </a:extLst>
          </p:cNvPr>
          <p:cNvSpPr/>
          <p:nvPr/>
        </p:nvSpPr>
        <p:spPr>
          <a:xfrm>
            <a:off x="1964065" y="4138335"/>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59" name="矩形 258">
            <a:extLst>
              <a:ext uri="{FF2B5EF4-FFF2-40B4-BE49-F238E27FC236}">
                <a16:creationId xmlns:a16="http://schemas.microsoft.com/office/drawing/2014/main" id="{A78B39F1-CE9F-4C72-97A2-F11C47572C03}"/>
              </a:ext>
            </a:extLst>
          </p:cNvPr>
          <p:cNvSpPr/>
          <p:nvPr/>
        </p:nvSpPr>
        <p:spPr>
          <a:xfrm>
            <a:off x="3842604" y="3680958"/>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60" name="矩形 259">
            <a:extLst>
              <a:ext uri="{FF2B5EF4-FFF2-40B4-BE49-F238E27FC236}">
                <a16:creationId xmlns:a16="http://schemas.microsoft.com/office/drawing/2014/main" id="{1E467819-006C-4C39-BFB9-7D712D1EC7B0}"/>
              </a:ext>
            </a:extLst>
          </p:cNvPr>
          <p:cNvSpPr/>
          <p:nvPr/>
        </p:nvSpPr>
        <p:spPr>
          <a:xfrm>
            <a:off x="3843628" y="4716891"/>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61" name="矩形 260">
            <a:extLst>
              <a:ext uri="{FF2B5EF4-FFF2-40B4-BE49-F238E27FC236}">
                <a16:creationId xmlns:a16="http://schemas.microsoft.com/office/drawing/2014/main" id="{577FE63C-777D-4639-AC67-C3C1CA929C8F}"/>
              </a:ext>
            </a:extLst>
          </p:cNvPr>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a:extLst>
              <a:ext uri="{FF2B5EF4-FFF2-40B4-BE49-F238E27FC236}">
                <a16:creationId xmlns:a16="http://schemas.microsoft.com/office/drawing/2014/main" id="{56822250-0977-43B1-8831-FAD141AC7067}"/>
              </a:ext>
            </a:extLst>
          </p:cNvPr>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a:extLst>
              <a:ext uri="{FF2B5EF4-FFF2-40B4-BE49-F238E27FC236}">
                <a16:creationId xmlns:a16="http://schemas.microsoft.com/office/drawing/2014/main" id="{DA96E4C7-3E3B-4512-B3E0-639B64CB907B}"/>
              </a:ext>
            </a:extLst>
          </p:cNvPr>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a:extLst>
              <a:ext uri="{FF2B5EF4-FFF2-40B4-BE49-F238E27FC236}">
                <a16:creationId xmlns:a16="http://schemas.microsoft.com/office/drawing/2014/main" id="{B9B4DC4B-516F-4CAD-BA37-5C3F0A1092F4}"/>
              </a:ext>
            </a:extLst>
          </p:cNvPr>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a:extLst>
              <a:ext uri="{FF2B5EF4-FFF2-40B4-BE49-F238E27FC236}">
                <a16:creationId xmlns:a16="http://schemas.microsoft.com/office/drawing/2014/main" id="{A3149F86-E813-4D15-9800-0D075D883A03}"/>
              </a:ext>
            </a:extLst>
          </p:cNvPr>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DBF01800-93F4-43C6-A138-AA722EFCE697}"/>
              </a:ext>
            </a:extLst>
          </p:cNvPr>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D54049D7-70BA-4319-BA5D-402C7076E843}"/>
              </a:ext>
            </a:extLst>
          </p:cNvPr>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53F0D7A-7A9C-408F-A53A-4A2811BD8B0F}"/>
              </a:ext>
            </a:extLst>
          </p:cNvPr>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A3D4EF30-2610-409C-99B1-6A6CA5AB496F}"/>
              </a:ext>
            </a:extLst>
          </p:cNvPr>
          <p:cNvCxnSpPr>
            <a:cxnSpLocks/>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BB24B3CF-6FA0-4E32-B8FC-F42F713B74C4}"/>
              </a:ext>
            </a:extLst>
          </p:cNvPr>
          <p:cNvCxnSpPr>
            <a:cxnSpLocks/>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a:extLst>
              <a:ext uri="{FF2B5EF4-FFF2-40B4-BE49-F238E27FC236}">
                <a16:creationId xmlns:a16="http://schemas.microsoft.com/office/drawing/2014/main" id="{8AD0E837-580D-4769-B69E-2925EA8A1F6B}"/>
              </a:ext>
            </a:extLst>
          </p:cNvPr>
          <p:cNvSpPr/>
          <p:nvPr/>
        </p:nvSpPr>
        <p:spPr>
          <a:xfrm>
            <a:off x="7021628" y="3574299"/>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72" name="矩形 271">
            <a:extLst>
              <a:ext uri="{FF2B5EF4-FFF2-40B4-BE49-F238E27FC236}">
                <a16:creationId xmlns:a16="http://schemas.microsoft.com/office/drawing/2014/main" id="{DD8E27CA-CBC9-4DDE-A9E1-BA815DE6C6C0}"/>
              </a:ext>
            </a:extLst>
          </p:cNvPr>
          <p:cNvSpPr/>
          <p:nvPr/>
        </p:nvSpPr>
        <p:spPr>
          <a:xfrm>
            <a:off x="6554465" y="5543167"/>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73" name="直接连接符 272">
            <a:extLst>
              <a:ext uri="{FF2B5EF4-FFF2-40B4-BE49-F238E27FC236}">
                <a16:creationId xmlns:a16="http://schemas.microsoft.com/office/drawing/2014/main" id="{D8AF30C5-0F90-46F7-AF4E-7209DDE28BCB}"/>
              </a:ext>
            </a:extLst>
          </p:cNvPr>
          <p:cNvCxnSpPr>
            <a:cxnSpLocks/>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ACFA0740-3E39-4D9E-AD12-8B3C9FEAB3F3}"/>
              </a:ext>
            </a:extLst>
          </p:cNvPr>
          <p:cNvCxnSpPr>
            <a:cxnSpLocks/>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530AC830-8A9A-46D9-A61E-21F17C488C69}"/>
              </a:ext>
            </a:extLst>
          </p:cNvPr>
          <p:cNvCxnSpPr>
            <a:cxnSpLocks/>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a:extLst>
              <a:ext uri="{FF2B5EF4-FFF2-40B4-BE49-F238E27FC236}">
                <a16:creationId xmlns:a16="http://schemas.microsoft.com/office/drawing/2014/main" id="{4A7D160C-C8CC-4533-946E-94220C1F8639}"/>
              </a:ext>
            </a:extLst>
          </p:cNvPr>
          <p:cNvSpPr/>
          <p:nvPr/>
        </p:nvSpPr>
        <p:spPr>
          <a:xfrm>
            <a:off x="7690058" y="4085902"/>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1E108863-24C7-4B8E-B4DD-C50FE839F338}"/>
              </a:ext>
            </a:extLst>
          </p:cNvPr>
          <p:cNvCxnSpPr>
            <a:cxnSpLocks/>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a:extLst>
              <a:ext uri="{FF2B5EF4-FFF2-40B4-BE49-F238E27FC236}">
                <a16:creationId xmlns:a16="http://schemas.microsoft.com/office/drawing/2014/main" id="{D137F073-E96C-445E-97FC-B8B0EE5D5F4B}"/>
              </a:ext>
            </a:extLst>
          </p:cNvPr>
          <p:cNvSpPr/>
          <p:nvPr/>
        </p:nvSpPr>
        <p:spPr>
          <a:xfrm>
            <a:off x="7735287" y="5081484"/>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79" name="任意多边形: 形状 192">
            <a:extLst>
              <a:ext uri="{FF2B5EF4-FFF2-40B4-BE49-F238E27FC236}">
                <a16:creationId xmlns:a16="http://schemas.microsoft.com/office/drawing/2014/main" id="{21C3C884-C54B-44A0-B9C9-71C79A354F8B}"/>
              </a:ext>
            </a:extLst>
          </p:cNvPr>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80" name="矩形 279">
            <a:extLst>
              <a:ext uri="{FF2B5EF4-FFF2-40B4-BE49-F238E27FC236}">
                <a16:creationId xmlns:a16="http://schemas.microsoft.com/office/drawing/2014/main" id="{6A6B51FF-E4AC-4A3F-92F8-617EF9663B1A}"/>
              </a:ext>
            </a:extLst>
          </p:cNvPr>
          <p:cNvSpPr/>
          <p:nvPr/>
        </p:nvSpPr>
        <p:spPr>
          <a:xfrm>
            <a:off x="8541164" y="3432972"/>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81" name="矩形 280">
            <a:extLst>
              <a:ext uri="{FF2B5EF4-FFF2-40B4-BE49-F238E27FC236}">
                <a16:creationId xmlns:a16="http://schemas.microsoft.com/office/drawing/2014/main" id="{A6C5F887-7931-48EC-B3E8-B545906C6D83}"/>
              </a:ext>
            </a:extLst>
          </p:cNvPr>
          <p:cNvSpPr/>
          <p:nvPr/>
        </p:nvSpPr>
        <p:spPr>
          <a:xfrm>
            <a:off x="8566542" y="4332115"/>
            <a:ext cx="543739"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282" name="矩形 281">
            <a:extLst>
              <a:ext uri="{FF2B5EF4-FFF2-40B4-BE49-F238E27FC236}">
                <a16:creationId xmlns:a16="http://schemas.microsoft.com/office/drawing/2014/main" id="{D22F2AA3-CB31-4D4D-84B5-C6A8AE43A0A5}"/>
              </a:ext>
            </a:extLst>
          </p:cNvPr>
          <p:cNvSpPr/>
          <p:nvPr/>
        </p:nvSpPr>
        <p:spPr>
          <a:xfrm>
            <a:off x="9205607" y="3525659"/>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E71AA9EE-B6F5-41B5-91DC-DF9870BA3650}"/>
              </a:ext>
            </a:extLst>
          </p:cNvPr>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a:extLst>
              <a:ext uri="{FF2B5EF4-FFF2-40B4-BE49-F238E27FC236}">
                <a16:creationId xmlns:a16="http://schemas.microsoft.com/office/drawing/2014/main" id="{734B30DD-8C9D-4DF4-ADD8-AD700E177DF4}"/>
              </a:ext>
            </a:extLst>
          </p:cNvPr>
          <p:cNvCxnSpPr>
            <a:cxnSpLocks/>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a:extLst>
              <a:ext uri="{FF2B5EF4-FFF2-40B4-BE49-F238E27FC236}">
                <a16:creationId xmlns:a16="http://schemas.microsoft.com/office/drawing/2014/main" id="{EBEE9335-8375-4D01-8310-B6D84194625C}"/>
              </a:ext>
            </a:extLst>
          </p:cNvPr>
          <p:cNvCxnSpPr>
            <a:cxnSpLocks/>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36A7A8B8-987F-4315-81D7-98C376384678}"/>
              </a:ext>
            </a:extLst>
          </p:cNvPr>
          <p:cNvCxnSpPr>
            <a:cxnSpLocks/>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a:extLst>
              <a:ext uri="{FF2B5EF4-FFF2-40B4-BE49-F238E27FC236}">
                <a16:creationId xmlns:a16="http://schemas.microsoft.com/office/drawing/2014/main" id="{DBF01800-93F4-43C6-A138-AA722EFCE697}"/>
              </a:ext>
            </a:extLst>
          </p:cNvPr>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sp>
        <p:nvSpPr>
          <p:cNvPr id="299" name="矩形 298">
            <a:extLst>
              <a:ext uri="{FF2B5EF4-FFF2-40B4-BE49-F238E27FC236}">
                <a16:creationId xmlns:a16="http://schemas.microsoft.com/office/drawing/2014/main" id="{B9B4DC4B-516F-4CAD-BA37-5C3F0A1092F4}"/>
              </a:ext>
            </a:extLst>
          </p:cNvPr>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a:extLst>
              <a:ext uri="{FF2B5EF4-FFF2-40B4-BE49-F238E27FC236}">
                <a16:creationId xmlns:a16="http://schemas.microsoft.com/office/drawing/2014/main" id="{B9B4DC4B-516F-4CAD-BA37-5C3F0A1092F4}"/>
              </a:ext>
            </a:extLst>
          </p:cNvPr>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a:extLst>
              <a:ext uri="{FF2B5EF4-FFF2-40B4-BE49-F238E27FC236}">
                <a16:creationId xmlns:a16="http://schemas.microsoft.com/office/drawing/2014/main" id="{B9B4DC4B-516F-4CAD-BA37-5C3F0A1092F4}"/>
              </a:ext>
            </a:extLst>
          </p:cNvPr>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08" name="直接连接符 307">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0" name="组合 309">
            <a:extLst>
              <a:ext uri="{FF2B5EF4-FFF2-40B4-BE49-F238E27FC236}">
                <a16:creationId xmlns:a16="http://schemas.microsoft.com/office/drawing/2014/main" id="{D17CAF8C-4076-4CE2-A5A3-31CD3C927C07}"/>
              </a:ext>
            </a:extLst>
          </p:cNvPr>
          <p:cNvGrpSpPr/>
          <p:nvPr/>
        </p:nvGrpSpPr>
        <p:grpSpPr>
          <a:xfrm>
            <a:off x="3564272" y="5185138"/>
            <a:ext cx="452368" cy="309024"/>
            <a:chOff x="2146087" y="4862847"/>
            <a:chExt cx="452393" cy="309040"/>
          </a:xfrm>
        </p:grpSpPr>
        <p:cxnSp>
          <p:nvCxnSpPr>
            <p:cNvPr id="311" name="直接连接符 3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16" name="直接连接符 315">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18" name="组合 317"/>
          <p:cNvGrpSpPr/>
          <p:nvPr/>
        </p:nvGrpSpPr>
        <p:grpSpPr>
          <a:xfrm>
            <a:off x="2406358" y="3573040"/>
            <a:ext cx="919085" cy="1617113"/>
            <a:chOff x="2522647" y="4028476"/>
            <a:chExt cx="969348" cy="1705549"/>
          </a:xfrm>
        </p:grpSpPr>
        <p:sp>
          <p:nvSpPr>
            <p:cNvPr id="319" name="矩形 318">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矩形 319">
              <a:extLst>
                <a:ext uri="{FF2B5EF4-FFF2-40B4-BE49-F238E27FC236}">
                  <a16:creationId xmlns:a16="http://schemas.microsoft.com/office/drawing/2014/main" id="{8CEE754C-6EBE-4CB8-92F3-BDF150EA7781}"/>
                </a:ext>
              </a:extLst>
            </p:cNvPr>
            <p:cNvSpPr/>
            <p:nvPr/>
          </p:nvSpPr>
          <p:spPr>
            <a:xfrm>
              <a:off x="2751430" y="4028476"/>
              <a:ext cx="488941"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21" name="矩形 320">
              <a:extLst>
                <a:ext uri="{FF2B5EF4-FFF2-40B4-BE49-F238E27FC236}">
                  <a16:creationId xmlns:a16="http://schemas.microsoft.com/office/drawing/2014/main" id="{4DDBB2F0-4678-47BA-8310-C370F237B880}"/>
                </a:ext>
              </a:extLst>
            </p:cNvPr>
            <p:cNvSpPr/>
            <p:nvPr/>
          </p:nvSpPr>
          <p:spPr>
            <a:xfrm>
              <a:off x="3033486" y="4239007"/>
              <a:ext cx="458509"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22" name="矩形 321">
              <a:extLst>
                <a:ext uri="{FF2B5EF4-FFF2-40B4-BE49-F238E27FC236}">
                  <a16:creationId xmlns:a16="http://schemas.microsoft.com/office/drawing/2014/main" id="{45B51F20-6826-4CB9-8ED2-B5177334080D}"/>
                </a:ext>
              </a:extLst>
            </p:cNvPr>
            <p:cNvSpPr/>
            <p:nvPr/>
          </p:nvSpPr>
          <p:spPr>
            <a:xfrm>
              <a:off x="2540198" y="4326068"/>
              <a:ext cx="33171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3" name="矩形 322">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24" name="矩形 323">
              <a:extLst>
                <a:ext uri="{FF2B5EF4-FFF2-40B4-BE49-F238E27FC236}">
                  <a16:creationId xmlns:a16="http://schemas.microsoft.com/office/drawing/2014/main" id="{97729085-B111-46F8-A62A-C25EFEA72E04}"/>
                </a:ext>
              </a:extLst>
            </p:cNvPr>
            <p:cNvSpPr/>
            <p:nvPr/>
          </p:nvSpPr>
          <p:spPr>
            <a:xfrm>
              <a:off x="2522647" y="5002406"/>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28" name="直接连接符 327">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30" name="组合 329"/>
          <p:cNvGrpSpPr/>
          <p:nvPr/>
        </p:nvGrpSpPr>
        <p:grpSpPr>
          <a:xfrm>
            <a:off x="6761343" y="3608890"/>
            <a:ext cx="452368" cy="958383"/>
            <a:chOff x="7115801" y="4066288"/>
            <a:chExt cx="477107" cy="1010794"/>
          </a:xfrm>
        </p:grpSpPr>
        <p:sp>
          <p:nvSpPr>
            <p:cNvPr id="331" name="矩形 330">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32" name="组合 331"/>
            <p:cNvGrpSpPr/>
            <p:nvPr/>
          </p:nvGrpSpPr>
          <p:grpSpPr>
            <a:xfrm>
              <a:off x="7115801" y="4604354"/>
              <a:ext cx="477107" cy="472728"/>
              <a:chOff x="3743887" y="4293594"/>
              <a:chExt cx="477107" cy="472728"/>
            </a:xfrm>
          </p:grpSpPr>
          <p:grpSp>
            <p:nvGrpSpPr>
              <p:cNvPr id="333" name="组合 332">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35" name="直接连接符 33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349" name="矩形 348">
            <a:extLst>
              <a:ext uri="{FF2B5EF4-FFF2-40B4-BE49-F238E27FC236}">
                <a16:creationId xmlns:a16="http://schemas.microsoft.com/office/drawing/2014/main" id="{A78B39F1-CE9F-4C72-97A2-F11C47572C03}"/>
              </a:ext>
            </a:extLst>
          </p:cNvPr>
          <p:cNvSpPr/>
          <p:nvPr/>
        </p:nvSpPr>
        <p:spPr>
          <a:xfrm>
            <a:off x="3470306" y="3471677"/>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50" name="矩形 349">
            <a:extLst>
              <a:ext uri="{FF2B5EF4-FFF2-40B4-BE49-F238E27FC236}">
                <a16:creationId xmlns:a16="http://schemas.microsoft.com/office/drawing/2014/main" id="{A78B39F1-CE9F-4C72-97A2-F11C47572C03}"/>
              </a:ext>
            </a:extLst>
          </p:cNvPr>
          <p:cNvSpPr/>
          <p:nvPr/>
        </p:nvSpPr>
        <p:spPr>
          <a:xfrm>
            <a:off x="3469967" y="4483628"/>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sp>
        <p:nvSpPr>
          <p:cNvPr id="351" name="矩形 350">
            <a:extLst>
              <a:ext uri="{FF2B5EF4-FFF2-40B4-BE49-F238E27FC236}">
                <a16:creationId xmlns:a16="http://schemas.microsoft.com/office/drawing/2014/main" id="{E8884CE6-0F79-4DD7-9E2D-9F823B8E2915}"/>
              </a:ext>
            </a:extLst>
          </p:cNvPr>
          <p:cNvSpPr/>
          <p:nvPr/>
        </p:nvSpPr>
        <p:spPr>
          <a:xfrm>
            <a:off x="3818600" y="2223635"/>
            <a:ext cx="830677"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A3509326-2345-418F-AC88-53127B9639C3}"/>
              </a:ext>
            </a:extLst>
          </p:cNvPr>
          <p:cNvSpPr/>
          <p:nvPr/>
        </p:nvSpPr>
        <p:spPr>
          <a:xfrm>
            <a:off x="3556235" y="1981730"/>
            <a:ext cx="1080745" cy="296556"/>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a:extLst>
              <a:ext uri="{FF2B5EF4-FFF2-40B4-BE49-F238E27FC236}">
                <a16:creationId xmlns:a16="http://schemas.microsoft.com/office/drawing/2014/main" id="{A87B0D30-D9ED-4EDD-8B14-F6FE923BDF66}"/>
              </a:ext>
            </a:extLst>
          </p:cNvPr>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a:extLst>
              <a:ext uri="{FF2B5EF4-FFF2-40B4-BE49-F238E27FC236}">
                <a16:creationId xmlns:a16="http://schemas.microsoft.com/office/drawing/2014/main" id="{1E3358A1-3872-402D-95EC-35A7000BD54E}"/>
              </a:ext>
            </a:extLst>
          </p:cNvPr>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a:extLst>
              <a:ext uri="{FF2B5EF4-FFF2-40B4-BE49-F238E27FC236}">
                <a16:creationId xmlns:a16="http://schemas.microsoft.com/office/drawing/2014/main" id="{E62559F3-8CD7-4D73-829A-7A0FB33E6DF1}"/>
              </a:ext>
            </a:extLst>
          </p:cNvPr>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a:extLst>
              <a:ext uri="{FF2B5EF4-FFF2-40B4-BE49-F238E27FC236}">
                <a16:creationId xmlns:a16="http://schemas.microsoft.com/office/drawing/2014/main" id="{A421D2BC-E910-44AC-8ECB-72CE47AE1C57}"/>
              </a:ext>
            </a:extLst>
          </p:cNvPr>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a:extLst>
              <a:ext uri="{FF2B5EF4-FFF2-40B4-BE49-F238E27FC236}">
                <a16:creationId xmlns:a16="http://schemas.microsoft.com/office/drawing/2014/main" id="{DBEADA9E-1D86-47F0-B6BF-F29BA6C8C6A0}"/>
              </a:ext>
            </a:extLst>
          </p:cNvPr>
          <p:cNvSpPr/>
          <p:nvPr/>
        </p:nvSpPr>
        <p:spPr>
          <a:xfrm>
            <a:off x="10819658" y="1587521"/>
            <a:ext cx="60465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E23AE410-910B-470C-95A9-F6F7F3369D9D}"/>
              </a:ext>
            </a:extLst>
          </p:cNvPr>
          <p:cNvSpPr/>
          <p:nvPr/>
        </p:nvSpPr>
        <p:spPr>
          <a:xfrm>
            <a:off x="4339909" y="3146843"/>
            <a:ext cx="785793" cy="296556"/>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66FF"/>
                </a:solidFill>
              </a:endParaRPr>
            </a:p>
          </p:txBody>
        </p:sp>
        <p:sp>
          <p:nvSpPr>
            <p:cNvPr id="361"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FF66FF"/>
                </a:solidFill>
              </a:endParaRPr>
            </a:p>
          </p:txBody>
        </p:sp>
        <p:sp>
          <p:nvSpPr>
            <p:cNvPr id="362" name="矩形 361">
              <a:extLst>
                <a:ext uri="{FF2B5EF4-FFF2-40B4-BE49-F238E27FC236}">
                  <a16:creationId xmlns:a16="http://schemas.microsoft.com/office/drawing/2014/main" id="{5D038179-55FD-4C75-A95C-0D99828AD11C}"/>
                </a:ext>
              </a:extLst>
            </p:cNvPr>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a:extLst>
                <a:ext uri="{FF2B5EF4-FFF2-40B4-BE49-F238E27FC236}">
                  <a16:creationId xmlns:a16="http://schemas.microsoft.com/office/drawing/2014/main" id="{5C864DA4-F6F0-4AB2-8A27-B9E181B87023}"/>
                </a:ext>
              </a:extLst>
            </p:cNvPr>
            <p:cNvSpPr/>
            <p:nvPr/>
          </p:nvSpPr>
          <p:spPr>
            <a:xfrm>
              <a:off x="5324550" y="3586993"/>
              <a:ext cx="1166899" cy="312774"/>
            </a:xfrm>
            <a:prstGeom prst="rect">
              <a:avLst/>
            </a:prstGeom>
          </p:spPr>
          <p:txBody>
            <a:bodyPr wrap="none">
              <a:spAutoFit/>
            </a:bodyPr>
            <a:lstStyle/>
            <a:p>
              <a:r>
                <a:rPr lang="en-US" altLang="zh-CN" sz="1327"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a:extLst>
              <a:ext uri="{FF2B5EF4-FFF2-40B4-BE49-F238E27FC236}">
                <a16:creationId xmlns:a16="http://schemas.microsoft.com/office/drawing/2014/main" id="{23A4DB96-6B1F-4C5C-8CFE-29B4793EBC1B}"/>
              </a:ext>
            </a:extLst>
          </p:cNvPr>
          <p:cNvSpPr/>
          <p:nvPr/>
        </p:nvSpPr>
        <p:spPr>
          <a:xfrm>
            <a:off x="970390" y="3417560"/>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grpSp>
        <p:nvGrpSpPr>
          <p:cNvPr id="366" name="组合 365">
            <a:extLst>
              <a:ext uri="{FF2B5EF4-FFF2-40B4-BE49-F238E27FC236}">
                <a16:creationId xmlns:a16="http://schemas.microsoft.com/office/drawing/2014/main" id="{B00BC0A3-51B7-434E-90BD-CB49651A6D2A}"/>
              </a:ext>
            </a:extLst>
          </p:cNvPr>
          <p:cNvGrpSpPr/>
          <p:nvPr/>
        </p:nvGrpSpPr>
        <p:grpSpPr>
          <a:xfrm>
            <a:off x="8142304" y="3886075"/>
            <a:ext cx="444521" cy="993977"/>
            <a:chOff x="4336181" y="4140652"/>
            <a:chExt cx="214541" cy="587002"/>
          </a:xfrm>
        </p:grpSpPr>
        <p:sp>
          <p:nvSpPr>
            <p:cNvPr id="367" name="流程图: 手动操作 366">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68" name="矩形 367">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369" name="直接连接符 368">
            <a:extLst>
              <a:ext uri="{FF2B5EF4-FFF2-40B4-BE49-F238E27FC236}">
                <a16:creationId xmlns:a16="http://schemas.microsoft.com/office/drawing/2014/main" id="{530AC830-8A9A-46D9-A61E-21F17C488C69}"/>
              </a:ext>
            </a:extLst>
          </p:cNvPr>
          <p:cNvCxnSpPr>
            <a:cxnSpLocks/>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a16="http://schemas.microsoft.com/office/drawing/2014/main" id="{530AC830-8A9A-46D9-A61E-21F17C488C69}"/>
              </a:ext>
            </a:extLst>
          </p:cNvPr>
          <p:cNvCxnSpPr>
            <a:cxnSpLocks/>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a:extLst>
                <a:ext uri="{FF2B5EF4-FFF2-40B4-BE49-F238E27FC236}">
                  <a16:creationId xmlns:a16="http://schemas.microsoft.com/office/drawing/2014/main" id="{014CBF14-F76C-479E-B757-9F5C59C9F478}"/>
                </a:ext>
              </a:extLst>
            </p:cNvPr>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a:extLst>
                <a:ext uri="{FF2B5EF4-FFF2-40B4-BE49-F238E27FC236}">
                  <a16:creationId xmlns:a16="http://schemas.microsoft.com/office/drawing/2014/main" id="{7D718EB3-053F-43EC-8465-AA3BCB9D478B}"/>
                </a:ext>
              </a:extLst>
            </p:cNvPr>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a:extLst>
                <a:ext uri="{FF2B5EF4-FFF2-40B4-BE49-F238E27FC236}">
                  <a16:creationId xmlns:a16="http://schemas.microsoft.com/office/drawing/2014/main" id="{1CFAF9AF-7C25-420C-B8C3-C26B4587221C}"/>
                </a:ext>
              </a:extLst>
            </p:cNvPr>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a:extLst>
                <a:ext uri="{FF2B5EF4-FFF2-40B4-BE49-F238E27FC236}">
                  <a16:creationId xmlns:a16="http://schemas.microsoft.com/office/drawing/2014/main" id="{7D244573-CFF6-44B6-BEA7-384961853D00}"/>
                </a:ext>
              </a:extLst>
            </p:cNvPr>
            <p:cNvSpPr/>
            <p:nvPr/>
          </p:nvSpPr>
          <p:spPr>
            <a:xfrm>
              <a:off x="4282520" y="2108486"/>
              <a:ext cx="585309"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a:extLst>
              <a:ext uri="{FF2B5EF4-FFF2-40B4-BE49-F238E27FC236}">
                <a16:creationId xmlns:a16="http://schemas.microsoft.com/office/drawing/2014/main" id="{D41C54EC-883B-4A5B-B2A4-7AFBD2CE71A3}"/>
              </a:ext>
            </a:extLst>
          </p:cNvPr>
          <p:cNvGrpSpPr/>
          <p:nvPr/>
        </p:nvGrpSpPr>
        <p:grpSpPr>
          <a:xfrm>
            <a:off x="11043291" y="3727118"/>
            <a:ext cx="274434" cy="522964"/>
            <a:chOff x="4311617" y="4168879"/>
            <a:chExt cx="274449" cy="522994"/>
          </a:xfrm>
        </p:grpSpPr>
        <p:sp>
          <p:nvSpPr>
            <p:cNvPr id="443" name="流程图: 手动操作 442">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4" name="矩形 443">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a:extLst>
              <a:ext uri="{FF2B5EF4-FFF2-40B4-BE49-F238E27FC236}">
                <a16:creationId xmlns:a16="http://schemas.microsoft.com/office/drawing/2014/main" id="{378D642E-6D92-4405-A353-BFEB57767C92}"/>
              </a:ext>
            </a:extLst>
          </p:cNvPr>
          <p:cNvGrpSpPr/>
          <p:nvPr/>
        </p:nvGrpSpPr>
        <p:grpSpPr>
          <a:xfrm>
            <a:off x="7814805" y="3453676"/>
            <a:ext cx="274434" cy="522964"/>
            <a:chOff x="4311617" y="4168879"/>
            <a:chExt cx="274449" cy="522993"/>
          </a:xfrm>
        </p:grpSpPr>
        <p:sp>
          <p:nvSpPr>
            <p:cNvPr id="446" name="流程图: 手动操作 445">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7" name="矩形 446">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a:extLst>
              <a:ext uri="{FF2B5EF4-FFF2-40B4-BE49-F238E27FC236}">
                <a16:creationId xmlns:a16="http://schemas.microsoft.com/office/drawing/2014/main" id="{7DE2143A-D4DA-4015-A941-FA55CF5386D7}"/>
              </a:ext>
            </a:extLst>
          </p:cNvPr>
          <p:cNvGrpSpPr/>
          <p:nvPr/>
        </p:nvGrpSpPr>
        <p:grpSpPr>
          <a:xfrm>
            <a:off x="4587844" y="4189494"/>
            <a:ext cx="274434" cy="522964"/>
            <a:chOff x="4311617" y="4168879"/>
            <a:chExt cx="274449" cy="522993"/>
          </a:xfrm>
        </p:grpSpPr>
        <p:sp>
          <p:nvSpPr>
            <p:cNvPr id="450" name="流程图: 手动操作 449">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1" name="矩形 450">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a:extLst>
              <a:ext uri="{FF2B5EF4-FFF2-40B4-BE49-F238E27FC236}">
                <a16:creationId xmlns:a16="http://schemas.microsoft.com/office/drawing/2014/main" id="{9E682F92-4E30-4D08-B026-CB9306E60373}"/>
              </a:ext>
            </a:extLst>
          </p:cNvPr>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a:extLst>
              <a:ext uri="{FF2B5EF4-FFF2-40B4-BE49-F238E27FC236}">
                <a16:creationId xmlns:a16="http://schemas.microsoft.com/office/drawing/2014/main" id="{F9AAE5E9-7B1A-4C34-8A58-6F4DABE9C788}"/>
              </a:ext>
            </a:extLst>
          </p:cNvPr>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1" name="矩形 470">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a:extLst>
              <a:ext uri="{FF2B5EF4-FFF2-40B4-BE49-F238E27FC236}">
                <a16:creationId xmlns:a16="http://schemas.microsoft.com/office/drawing/2014/main" id="{F90BDEB4-E109-49EB-9F38-7CADBF1EC822}"/>
              </a:ext>
            </a:extLst>
          </p:cNvPr>
          <p:cNvCxnSpPr>
            <a:cxnSpLocks/>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6" name="矩形 475">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a:extLst>
                <a:ext uri="{FF2B5EF4-FFF2-40B4-BE49-F238E27FC236}">
                  <a16:creationId xmlns:a16="http://schemas.microsoft.com/office/drawing/2014/main" id="{63FCE65F-C9B4-4278-BCEA-E9F614497CB8}"/>
                </a:ext>
              </a:extLst>
            </p:cNvPr>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a:extLst>
              <a:ext uri="{FF2B5EF4-FFF2-40B4-BE49-F238E27FC236}">
                <a16:creationId xmlns:a16="http://schemas.microsoft.com/office/drawing/2014/main" id="{B00BC0A3-51B7-434E-90BD-CB49651A6D2A}"/>
              </a:ext>
            </a:extLst>
          </p:cNvPr>
          <p:cNvGrpSpPr/>
          <p:nvPr/>
        </p:nvGrpSpPr>
        <p:grpSpPr>
          <a:xfrm>
            <a:off x="8142304" y="3886075"/>
            <a:ext cx="444521" cy="993977"/>
            <a:chOff x="4336181" y="4140652"/>
            <a:chExt cx="214541" cy="587002"/>
          </a:xfrm>
        </p:grpSpPr>
        <p:sp>
          <p:nvSpPr>
            <p:cNvPr id="153" name="流程图: 手动操作 152">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4" name="矩形 153">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a:extLst>
                <a:ext uri="{FF2B5EF4-FFF2-40B4-BE49-F238E27FC236}">
                  <a16:creationId xmlns:a16="http://schemas.microsoft.com/office/drawing/2014/main" id="{DBF01800-93F4-43C6-A138-AA722EFCE697}"/>
                </a:ext>
              </a:extLst>
            </p:cNvPr>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04B9E1E-93B4-4FB1-A98A-27A479E97581}"/>
                </a:ext>
              </a:extLst>
            </p:cNvPr>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2" name="矩形 51">
              <a:extLst>
                <a:ext uri="{FF2B5EF4-FFF2-40B4-BE49-F238E27FC236}">
                  <a16:creationId xmlns:a16="http://schemas.microsoft.com/office/drawing/2014/main" id="{057A17D7-1E0F-4CA5-BFA9-CE44FB6EB11B}"/>
                </a:ext>
              </a:extLst>
            </p:cNvPr>
            <p:cNvSpPr/>
            <p:nvPr/>
          </p:nvSpPr>
          <p:spPr>
            <a:xfrm>
              <a:off x="5349885" y="3659315"/>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39F4768-832D-438E-820E-200E79CC6136}"/>
                </a:ext>
              </a:extLst>
            </p:cNvPr>
            <p:cNvSpPr/>
            <p:nvPr/>
          </p:nvSpPr>
          <p:spPr>
            <a:xfrm>
              <a:off x="5349885" y="3865108"/>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3FBE9FB6-BAAC-4327-9F6C-29EA31E709E3}"/>
                </a:ext>
              </a:extLst>
            </p:cNvPr>
            <p:cNvSpPr/>
            <p:nvPr/>
          </p:nvSpPr>
          <p:spPr>
            <a:xfrm>
              <a:off x="5349885" y="4276564"/>
              <a:ext cx="44435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BCD293E1-7CDC-41F5-9A87-BBEC667FE66F}"/>
                </a:ext>
              </a:extLst>
            </p:cNvPr>
            <p:cNvSpPr/>
            <p:nvPr/>
          </p:nvSpPr>
          <p:spPr>
            <a:xfrm>
              <a:off x="5349887" y="47037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CF77D2C1-E90C-4CED-B175-B7968D066EAF}"/>
                </a:ext>
              </a:extLst>
            </p:cNvPr>
            <p:cNvSpPr/>
            <p:nvPr/>
          </p:nvSpPr>
          <p:spPr>
            <a:xfrm>
              <a:off x="5728664" y="356881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53682128-2880-4E0E-8DBE-67E8C1054532}"/>
                </a:ext>
              </a:extLst>
            </p:cNvPr>
            <p:cNvSpPr/>
            <p:nvPr/>
          </p:nvSpPr>
          <p:spPr>
            <a:xfrm>
              <a:off x="6272826" y="3652896"/>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2BAAEEA2-76B0-4F15-BC73-CD22D72EA6F4}"/>
                </a:ext>
              </a:extLst>
            </p:cNvPr>
            <p:cNvSpPr/>
            <p:nvPr/>
          </p:nvSpPr>
          <p:spPr>
            <a:xfrm>
              <a:off x="6269452" y="3892490"/>
              <a:ext cx="39466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D45E3BC6-02B6-4788-9865-CC2F8FF0DEB9}"/>
                </a:ext>
              </a:extLst>
            </p:cNvPr>
            <p:cNvSpPr/>
            <p:nvPr/>
          </p:nvSpPr>
          <p:spPr>
            <a:xfrm>
              <a:off x="5687285" y="4306118"/>
              <a:ext cx="918841" cy="5229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131" name="直接连接符 130">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1" name="矩形 460">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62" name="矩形 461">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63" name="矩形 462">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64" name="矩形 463">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65" name="矩形 464">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66" name="矩形 465">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67" name="矩形 466">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68" name="矩形 467">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485" name="直接连接符 484">
            <a:extLst>
              <a:ext uri="{FF2B5EF4-FFF2-40B4-BE49-F238E27FC236}">
                <a16:creationId xmlns:a16="http://schemas.microsoft.com/office/drawing/2014/main" id="{DBF01800-93F4-43C6-A138-AA722EFCE697}"/>
              </a:ext>
            </a:extLst>
          </p:cNvPr>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a:extLst>
              <a:ext uri="{FF2B5EF4-FFF2-40B4-BE49-F238E27FC236}">
                <a16:creationId xmlns:a16="http://schemas.microsoft.com/office/drawing/2014/main" id="{F96BD808-84AF-4C65-B76E-7241393F3740}"/>
              </a:ext>
            </a:extLst>
          </p:cNvPr>
          <p:cNvGrpSpPr/>
          <p:nvPr/>
        </p:nvGrpSpPr>
        <p:grpSpPr>
          <a:xfrm>
            <a:off x="5007629" y="4608064"/>
            <a:ext cx="274434" cy="522964"/>
            <a:chOff x="4311617" y="4168879"/>
            <a:chExt cx="274449" cy="522993"/>
          </a:xfrm>
        </p:grpSpPr>
        <p:sp>
          <p:nvSpPr>
            <p:cNvPr id="297" name="流程图: 手动操作 296">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8" name="矩形 297">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342" name="直接连接符 34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84" name="组合 83"/>
          <p:cNvGrpSpPr/>
          <p:nvPr/>
        </p:nvGrpSpPr>
        <p:grpSpPr>
          <a:xfrm>
            <a:off x="4588359" y="1538411"/>
            <a:ext cx="653529" cy="1568364"/>
            <a:chOff x="4823977" y="1700209"/>
            <a:chExt cx="689269" cy="1654134"/>
          </a:xfrm>
        </p:grpSpPr>
        <p:sp>
          <p:nvSpPr>
            <p:cNvPr id="85"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6" name="矩形 85">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7" name="矩形 86">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2148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a:extLst>
                <a:ext uri="{FF2B5EF4-FFF2-40B4-BE49-F238E27FC236}">
                  <a16:creationId xmlns:a16="http://schemas.microsoft.com/office/drawing/2014/main" id="{2B6E23A5-33C9-4766-95A3-016BEB7C5B54}"/>
                </a:ext>
              </a:extLst>
            </p:cNvPr>
            <p:cNvCxnSpPr>
              <a:cxnSpLocks/>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2829F6-D1A1-44AB-987A-5BE7135AE23A}"/>
                </a:ext>
              </a:extLst>
            </p:cNvPr>
            <p:cNvCxnSpPr>
              <a:cxnSpLocks/>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BF01800-93F4-43C6-A138-AA722EFCE697}"/>
                </a:ext>
              </a:extLst>
            </p:cNvPr>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 name="组合 9"/>
            <p:cNvGrpSpPr/>
            <p:nvPr/>
          </p:nvGrpSpPr>
          <p:grpSpPr>
            <a:xfrm>
              <a:off x="9501522" y="4045227"/>
              <a:ext cx="443122" cy="924992"/>
              <a:chOff x="9501522" y="3862856"/>
              <a:chExt cx="443122" cy="924992"/>
            </a:xfrm>
          </p:grpSpPr>
          <p:sp>
            <p:nvSpPr>
              <p:cNvPr id="241"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1" name="矩形 10">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4DCFF249-9CD4-4226-9F88-989FC9E79DDD}"/>
                </a:ext>
              </a:extLst>
            </p:cNvPr>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0ECF328-CB27-45C4-ABDF-08EFAFD47D98}"/>
                </a:ext>
              </a:extLst>
            </p:cNvPr>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61B38E-10EC-4F6C-A0FE-77254FAE0C08}"/>
                </a:ext>
              </a:extLst>
            </p:cNvPr>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93471FC0-33F6-4386-87EC-60803BC0EA5B}"/>
                </a:ext>
              </a:extLst>
            </p:cNvPr>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 name="直接连接符 19">
              <a:extLst>
                <a:ext uri="{FF2B5EF4-FFF2-40B4-BE49-F238E27FC236}">
                  <a16:creationId xmlns:a16="http://schemas.microsoft.com/office/drawing/2014/main" id="{6495C64B-C0D8-4BFB-8AB8-F2FAA8A26B54}"/>
                </a:ext>
              </a:extLst>
            </p:cNvPr>
            <p:cNvCxnSpPr>
              <a:cxnSpLocks/>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AC10E53C-3448-404B-97DF-4C12223453FB}"/>
                </a:ext>
              </a:extLst>
            </p:cNvPr>
            <p:cNvCxnSpPr>
              <a:cxnSpLocks/>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6ACF01-D7A6-47F4-8DFC-A7A7883D7BAF}"/>
                </a:ext>
              </a:extLst>
            </p:cNvPr>
            <p:cNvCxnSpPr>
              <a:cxnSpLocks/>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CC0EA5-7FCC-4AF8-BD79-3CCF2CCD064B}"/>
                </a:ext>
              </a:extLst>
            </p:cNvPr>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3FB95C3B-4E60-4EBA-9387-A4B31D4CCCD0}"/>
                </a:ext>
              </a:extLst>
            </p:cNvPr>
            <p:cNvSpPr/>
            <p:nvPr/>
          </p:nvSpPr>
          <p:spPr>
            <a:xfrm>
              <a:off x="1970227" y="4236633"/>
              <a:ext cx="289442" cy="5515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DE6396D-8011-4633-958C-931FB398CC3E}"/>
                </a:ext>
              </a:extLst>
            </p:cNvPr>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0F86AD9-E2D0-424D-AAA4-D391BD7418C2}"/>
                </a:ext>
              </a:extLst>
            </p:cNvPr>
            <p:cNvSpPr/>
            <p:nvPr/>
          </p:nvSpPr>
          <p:spPr>
            <a:xfrm>
              <a:off x="2056167" y="4624687"/>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a:extLst>
                <a:ext uri="{FF2B5EF4-FFF2-40B4-BE49-F238E27FC236}">
                  <a16:creationId xmlns:a16="http://schemas.microsoft.com/office/drawing/2014/main" id="{8CEE754C-6EBE-4CB8-92F3-BDF150EA7781}"/>
                </a:ext>
              </a:extLst>
            </p:cNvPr>
            <p:cNvSpPr/>
            <p:nvPr/>
          </p:nvSpPr>
          <p:spPr>
            <a:xfrm>
              <a:off x="2751430" y="402847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63FCE65F-C9B4-4278-BCEA-E9F614497CB8}"/>
                </a:ext>
              </a:extLst>
            </p:cNvPr>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A78B39F1-CE9F-4C72-97A2-F11C47572C03}"/>
                </a:ext>
              </a:extLst>
            </p:cNvPr>
            <p:cNvSpPr/>
            <p:nvPr/>
          </p:nvSpPr>
          <p:spPr>
            <a:xfrm>
              <a:off x="4037438" y="4142298"/>
              <a:ext cx="54135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E467819-006C-4C39-BFB9-7D712D1EC7B0}"/>
                </a:ext>
              </a:extLst>
            </p:cNvPr>
            <p:cNvSpPr/>
            <p:nvPr/>
          </p:nvSpPr>
          <p:spPr>
            <a:xfrm>
              <a:off x="4038518" y="5234883"/>
              <a:ext cx="553187"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7FE63C-777D-4639-AC67-C3C1CA929C8F}"/>
                </a:ext>
              </a:extLst>
            </p:cNvPr>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6822250-0977-43B1-8831-FAD141AC7067}"/>
                </a:ext>
              </a:extLst>
            </p:cNvPr>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DA96E4C7-3E3B-4512-B3E0-639B64CB907B}"/>
                </a:ext>
              </a:extLst>
            </p:cNvPr>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B9B4DC4B-516F-4CAD-BA37-5C3F0A1092F4}"/>
                </a:ext>
              </a:extLst>
            </p:cNvPr>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A3149F86-E813-4D15-9800-0D075D883A03}"/>
                </a:ext>
              </a:extLst>
            </p:cNvPr>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BF01800-93F4-43C6-A138-AA722EFCE697}"/>
                </a:ext>
              </a:extLst>
            </p:cNvPr>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4049D7-70BA-4319-BA5D-402C7076E843}"/>
                </a:ext>
              </a:extLst>
            </p:cNvPr>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53F0D7A-7A9C-408F-A53A-4A2811BD8B0F}"/>
                </a:ext>
              </a:extLst>
            </p:cNvPr>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3D4EF30-2610-409C-99B1-6A6CA5AB496F}"/>
                </a:ext>
              </a:extLst>
            </p:cNvPr>
            <p:cNvCxnSpPr>
              <a:cxnSpLocks/>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B24B3CF-6FA0-4E32-B8FC-F42F713B74C4}"/>
                </a:ext>
              </a:extLst>
            </p:cNvPr>
            <p:cNvCxnSpPr>
              <a:cxnSpLocks/>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a:extLst>
                <a:ext uri="{FF2B5EF4-FFF2-40B4-BE49-F238E27FC236}">
                  <a16:creationId xmlns:a16="http://schemas.microsoft.com/office/drawing/2014/main" id="{89816BD5-3773-40A1-AC0B-9BBEAEA42E38}"/>
                </a:ext>
              </a:extLst>
            </p:cNvPr>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 name="矩形 47">
              <a:extLst>
                <a:ext uri="{FF2B5EF4-FFF2-40B4-BE49-F238E27FC236}">
                  <a16:creationId xmlns:a16="http://schemas.microsoft.com/office/drawing/2014/main" id="{E5577225-703E-4A52-B10B-A0D411097D83}"/>
                </a:ext>
              </a:extLst>
            </p:cNvPr>
            <p:cNvSpPr/>
            <p:nvPr/>
          </p:nvSpPr>
          <p:spPr>
            <a:xfrm>
              <a:off x="5805389" y="6236742"/>
              <a:ext cx="112463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57A17D7-1E0F-4CA5-BFA9-CE44FB6EB11B}"/>
                </a:ext>
              </a:extLst>
            </p:cNvPr>
            <p:cNvSpPr/>
            <p:nvPr/>
          </p:nvSpPr>
          <p:spPr>
            <a:xfrm>
              <a:off x="5627149" y="411947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39F4768-832D-438E-820E-200E79CC6136}"/>
                </a:ext>
              </a:extLst>
            </p:cNvPr>
            <p:cNvSpPr/>
            <p:nvPr/>
          </p:nvSpPr>
          <p:spPr>
            <a:xfrm>
              <a:off x="5627149" y="4336518"/>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3FBE9FB6-BAAC-4327-9F6C-29EA31E709E3}"/>
                </a:ext>
              </a:extLst>
            </p:cNvPr>
            <p:cNvSpPr/>
            <p:nvPr/>
          </p:nvSpPr>
          <p:spPr>
            <a:xfrm>
              <a:off x="5627149" y="4770476"/>
              <a:ext cx="46865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D293E1-7CDC-41F5-9A87-BBEC667FE66F}"/>
                </a:ext>
              </a:extLst>
            </p:cNvPr>
            <p:cNvSpPr/>
            <p:nvPr/>
          </p:nvSpPr>
          <p:spPr>
            <a:xfrm>
              <a:off x="5627150" y="522098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F77D2C1-E90C-4CED-B175-B7968D066EAF}"/>
                </a:ext>
              </a:extLst>
            </p:cNvPr>
            <p:cNvSpPr/>
            <p:nvPr/>
          </p:nvSpPr>
          <p:spPr>
            <a:xfrm>
              <a:off x="6026643" y="402401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53682128-2880-4E0E-8DBE-67E8C1054532}"/>
                </a:ext>
              </a:extLst>
            </p:cNvPr>
            <p:cNvSpPr/>
            <p:nvPr/>
          </p:nvSpPr>
          <p:spPr>
            <a:xfrm>
              <a:off x="6600563" y="4112701"/>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2BAAEEA2-76B0-4F15-BC73-CD22D72EA6F4}"/>
                </a:ext>
              </a:extLst>
            </p:cNvPr>
            <p:cNvSpPr/>
            <p:nvPr/>
          </p:nvSpPr>
          <p:spPr>
            <a:xfrm>
              <a:off x="6597005" y="4365398"/>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45E3BC6-02B6-4788-9865-CC2F8FF0DEB9}"/>
                </a:ext>
              </a:extLst>
            </p:cNvPr>
            <p:cNvSpPr/>
            <p:nvPr/>
          </p:nvSpPr>
          <p:spPr>
            <a:xfrm>
              <a:off x="5983000"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7" name="矩形 56">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AD0E837-580D-4769-B69E-2925EA8A1F6B}"/>
                </a:ext>
              </a:extLst>
            </p:cNvPr>
            <p:cNvSpPr/>
            <p:nvPr/>
          </p:nvSpPr>
          <p:spPr>
            <a:xfrm>
              <a:off x="7390315" y="4029806"/>
              <a:ext cx="336781"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EE2E3393-4927-44E7-9AA3-3462BC50FF5A}"/>
                </a:ext>
              </a:extLst>
            </p:cNvPr>
            <p:cNvSpPr/>
            <p:nvPr/>
          </p:nvSpPr>
          <p:spPr>
            <a:xfrm>
              <a:off x="7403161" y="4515627"/>
              <a:ext cx="324947"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DD8E27CA-CBC9-4DDE-A9E1-BA815DE6C6C0}"/>
                </a:ext>
              </a:extLst>
            </p:cNvPr>
            <p:cNvSpPr/>
            <p:nvPr/>
          </p:nvSpPr>
          <p:spPr>
            <a:xfrm>
              <a:off x="6897604" y="6106346"/>
              <a:ext cx="89808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D8AF30C5-0F90-46F7-AF4E-7209DDE28BCB}"/>
                </a:ext>
              </a:extLst>
            </p:cNvPr>
            <p:cNvCxnSpPr>
              <a:cxnSpLocks/>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CFA0740-3E39-4D9E-AD12-8B3C9FEAB3F3}"/>
                </a:ext>
              </a:extLst>
            </p:cNvPr>
            <p:cNvCxnSpPr>
              <a:cxnSpLocks/>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30AC830-8A9A-46D9-A61E-21F17C488C69}"/>
                </a:ext>
              </a:extLst>
            </p:cNvPr>
            <p:cNvCxnSpPr>
              <a:cxnSpLocks/>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A7D160C-C8CC-4533-946E-94220C1F8639}"/>
                </a:ext>
              </a:extLst>
            </p:cNvPr>
            <p:cNvSpPr/>
            <p:nvPr/>
          </p:nvSpPr>
          <p:spPr>
            <a:xfrm>
              <a:off x="8095300" y="4569387"/>
              <a:ext cx="28944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1E108863-24C7-4B8E-B4DD-C50FE839F338}"/>
                </a:ext>
              </a:extLst>
            </p:cNvPr>
            <p:cNvCxnSpPr>
              <a:cxnSpLocks/>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a:extLst>
                <a:ext uri="{FF2B5EF4-FFF2-40B4-BE49-F238E27FC236}">
                  <a16:creationId xmlns:a16="http://schemas.microsoft.com/office/drawing/2014/main" id="{430CDC1B-474B-467C-8CDF-C30222B4C66B}"/>
                </a:ext>
              </a:extLst>
            </p:cNvPr>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7" name="矩形 66">
              <a:extLst>
                <a:ext uri="{FF2B5EF4-FFF2-40B4-BE49-F238E27FC236}">
                  <a16:creationId xmlns:a16="http://schemas.microsoft.com/office/drawing/2014/main" id="{D137F073-E96C-445E-97FC-B8B0EE5D5F4B}"/>
                </a:ext>
              </a:extLst>
            </p:cNvPr>
            <p:cNvSpPr/>
            <p:nvPr/>
          </p:nvSpPr>
          <p:spPr>
            <a:xfrm>
              <a:off x="8143003" y="5619415"/>
              <a:ext cx="502466"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8" name="任意多边形: 形状 192">
              <a:extLst>
                <a:ext uri="{FF2B5EF4-FFF2-40B4-BE49-F238E27FC236}">
                  <a16:creationId xmlns:a16="http://schemas.microsoft.com/office/drawing/2014/main" id="{21C3C884-C54B-44A0-B9C9-71C79A354F8B}"/>
                </a:ext>
              </a:extLst>
            </p:cNvPr>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6A6B51FF-E4AC-4A3F-92F8-617EF9663B1A}"/>
                </a:ext>
              </a:extLst>
            </p:cNvPr>
            <p:cNvSpPr/>
            <p:nvPr/>
          </p:nvSpPr>
          <p:spPr>
            <a:xfrm>
              <a:off x="8992951" y="3880750"/>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6C5F887-7931-48EC-B3E8-B545906C6D83}"/>
                </a:ext>
              </a:extLst>
            </p:cNvPr>
            <p:cNvSpPr/>
            <p:nvPr/>
          </p:nvSpPr>
          <p:spPr>
            <a:xfrm>
              <a:off x="9019717" y="4842178"/>
              <a:ext cx="573475"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22F2AA3-CB31-4D4D-84B5-C6A8AE43A0A5}"/>
                </a:ext>
              </a:extLst>
            </p:cNvPr>
            <p:cNvSpPr/>
            <p:nvPr/>
          </p:nvSpPr>
          <p:spPr>
            <a:xfrm>
              <a:off x="9693731" y="3978506"/>
              <a:ext cx="63602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E71AA9EE-B6F5-41B5-91DC-DF9870BA3650}"/>
                </a:ext>
              </a:extLst>
            </p:cNvPr>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F9AAE5E9-7B1A-4C34-8A58-6F4DABE9C788}"/>
                </a:ext>
              </a:extLst>
            </p:cNvPr>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4B30DD-8C9D-4DF4-ADD8-AD700E177DF4}"/>
                </a:ext>
              </a:extLst>
            </p:cNvPr>
            <p:cNvCxnSpPr>
              <a:cxnSpLocks/>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a:extLst>
                <a:ext uri="{FF2B5EF4-FFF2-40B4-BE49-F238E27FC236}">
                  <a16:creationId xmlns:a16="http://schemas.microsoft.com/office/drawing/2014/main" id="{04CA8CB4-D928-4441-B762-47B78EA98C39}"/>
                </a:ext>
              </a:extLst>
            </p:cNvPr>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EBEE9335-8375-4D01-8310-B6D84194625C}"/>
                </a:ext>
              </a:extLst>
            </p:cNvPr>
            <p:cNvCxnSpPr>
              <a:cxnSpLocks/>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6A7A8B8-987F-4315-81D7-98C376384678}"/>
                </a:ext>
              </a:extLst>
            </p:cNvPr>
            <p:cNvCxnSpPr>
              <a:cxnSpLocks/>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BF01800-93F4-43C6-A138-AA722EFCE697}"/>
                </a:ext>
              </a:extLst>
            </p:cNvPr>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3" name="组合 82">
              <a:extLst>
                <a:ext uri="{FF2B5EF4-FFF2-40B4-BE49-F238E27FC236}">
                  <a16:creationId xmlns:a16="http://schemas.microsoft.com/office/drawing/2014/main" id="{F96BD808-84AF-4C65-B76E-7241393F3740}"/>
                </a:ext>
              </a:extLst>
            </p:cNvPr>
            <p:cNvGrpSpPr/>
            <p:nvPr/>
          </p:nvGrpSpPr>
          <p:grpSpPr>
            <a:xfrm>
              <a:off x="5266173" y="5120101"/>
              <a:ext cx="289442" cy="551563"/>
              <a:chOff x="4311617" y="4168879"/>
              <a:chExt cx="274449" cy="522993"/>
            </a:xfrm>
          </p:grpSpPr>
          <p:sp>
            <p:nvSpPr>
              <p:cNvPr id="233" name="流程图: 手动操作 23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a:extLst>
                <a:ext uri="{FF2B5EF4-FFF2-40B4-BE49-F238E27FC236}">
                  <a16:creationId xmlns:a16="http://schemas.microsoft.com/office/drawing/2014/main" id="{B9B4DC4B-516F-4CAD-BA37-5C3F0A1092F4}"/>
                </a:ext>
              </a:extLst>
            </p:cNvPr>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a:extLst>
                <a:ext uri="{FF2B5EF4-FFF2-40B4-BE49-F238E27FC236}">
                  <a16:creationId xmlns:a16="http://schemas.microsoft.com/office/drawing/2014/main" id="{B9B4DC4B-516F-4CAD-BA37-5C3F0A1092F4}"/>
                </a:ext>
              </a:extLst>
            </p:cNvPr>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a:extLst>
                <a:ext uri="{FF2B5EF4-FFF2-40B4-BE49-F238E27FC236}">
                  <a16:creationId xmlns:a16="http://schemas.microsoft.com/office/drawing/2014/main" id="{B9B4DC4B-516F-4CAD-BA37-5C3F0A1092F4}"/>
                </a:ext>
              </a:extLst>
            </p:cNvPr>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1" name="组合 90"/>
            <p:cNvGrpSpPr/>
            <p:nvPr/>
          </p:nvGrpSpPr>
          <p:grpSpPr>
            <a:xfrm>
              <a:off x="7115801" y="4604354"/>
              <a:ext cx="477107" cy="472728"/>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10649077" y="4641179"/>
              <a:ext cx="477107" cy="472728"/>
              <a:chOff x="3743887" y="4293594"/>
              <a:chExt cx="477107" cy="472728"/>
            </a:xfrm>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07" name="直接连接符 206">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4" name="矩形 93">
              <a:extLst>
                <a:ext uri="{FF2B5EF4-FFF2-40B4-BE49-F238E27FC236}">
                  <a16:creationId xmlns:a16="http://schemas.microsoft.com/office/drawing/2014/main" id="{A78B39F1-CE9F-4C72-97A2-F11C47572C03}"/>
                </a:ext>
              </a:extLst>
            </p:cNvPr>
            <p:cNvSpPr/>
            <p:nvPr/>
          </p:nvSpPr>
          <p:spPr>
            <a:xfrm>
              <a:off x="3644781" y="3921572"/>
              <a:ext cx="389192"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A78B39F1-CE9F-4C72-97A2-F11C47572C03}"/>
                </a:ext>
              </a:extLst>
            </p:cNvPr>
            <p:cNvSpPr/>
            <p:nvPr/>
          </p:nvSpPr>
          <p:spPr>
            <a:xfrm>
              <a:off x="3644423" y="4988864"/>
              <a:ext cx="466963"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a:extLst>
                  <a:ext uri="{FF2B5EF4-FFF2-40B4-BE49-F238E27FC236}">
                    <a16:creationId xmlns:a16="http://schemas.microsoft.com/office/drawing/2014/main" id="{7D244573-CFF6-44B6-BEA7-384961853D00}"/>
                  </a:ext>
                </a:extLst>
              </p:cNvPr>
              <p:cNvSpPr/>
              <p:nvPr/>
            </p:nvSpPr>
            <p:spPr>
              <a:xfrm>
                <a:off x="4284066" y="1926595"/>
                <a:ext cx="58530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a:extLst>
                  <a:ext uri="{FF2B5EF4-FFF2-40B4-BE49-F238E27FC236}">
                    <a16:creationId xmlns:a16="http://schemas.microsoft.com/office/drawing/2014/main" id="{E8884CE6-0F79-4DD7-9E2D-9F823B8E2915}"/>
                  </a:ext>
                </a:extLst>
              </p:cNvPr>
              <p:cNvSpPr/>
              <p:nvPr/>
            </p:nvSpPr>
            <p:spPr>
              <a:xfrm>
                <a:off x="4012637" y="2423452"/>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1E3358A1-3872-402D-95EC-35A7000BD54E}"/>
                  </a:ext>
                </a:extLst>
              </p:cNvPr>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a:extLst>
                  <a:ext uri="{FF2B5EF4-FFF2-40B4-BE49-F238E27FC236}">
                    <a16:creationId xmlns:a16="http://schemas.microsoft.com/office/drawing/2014/main" id="{E62559F3-8CD7-4D73-829A-7A0FB33E6DF1}"/>
                  </a:ext>
                </a:extLst>
              </p:cNvPr>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a:extLst>
                  <a:ext uri="{FF2B5EF4-FFF2-40B4-BE49-F238E27FC236}">
                    <a16:creationId xmlns:a16="http://schemas.microsoft.com/office/drawing/2014/main" id="{A421D2BC-E910-44AC-8ECB-72CE47AE1C57}"/>
                  </a:ext>
                </a:extLst>
              </p:cNvPr>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a:extLst>
                  <a:ext uri="{FF2B5EF4-FFF2-40B4-BE49-F238E27FC236}">
                    <a16:creationId xmlns:a16="http://schemas.microsoft.com/office/drawing/2014/main" id="{014CBF14-F76C-479E-B757-9F5C59C9F478}"/>
                  </a:ext>
                </a:extLst>
              </p:cNvPr>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a:extLst>
                  <a:ext uri="{FF2B5EF4-FFF2-40B4-BE49-F238E27FC236}">
                    <a16:creationId xmlns:a16="http://schemas.microsoft.com/office/drawing/2014/main" id="{7D718EB3-053F-43EC-8465-AA3BCB9D478B}"/>
                  </a:ext>
                </a:extLst>
              </p:cNvPr>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a:extLst>
                  <a:ext uri="{FF2B5EF4-FFF2-40B4-BE49-F238E27FC236}">
                    <a16:creationId xmlns:a16="http://schemas.microsoft.com/office/drawing/2014/main" id="{1CFAF9AF-7C25-420C-B8C3-C26B4587221C}"/>
                  </a:ext>
                </a:extLst>
              </p:cNvPr>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a:extLst>
                  <a:ext uri="{FF2B5EF4-FFF2-40B4-BE49-F238E27FC236}">
                    <a16:creationId xmlns:a16="http://schemas.microsoft.com/office/drawing/2014/main" id="{5D038179-55FD-4C75-A95C-0D99828AD11C}"/>
                  </a:ext>
                </a:extLst>
              </p:cNvPr>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a:extLst>
                <a:ext uri="{FF2B5EF4-FFF2-40B4-BE49-F238E27FC236}">
                  <a16:creationId xmlns:a16="http://schemas.microsoft.com/office/drawing/2014/main" id="{23A4DB96-6B1F-4C5C-8CFE-29B4793EBC1B}"/>
                </a:ext>
              </a:extLst>
            </p:cNvPr>
            <p:cNvSpPr/>
            <p:nvPr/>
          </p:nvSpPr>
          <p:spPr>
            <a:xfrm>
              <a:off x="1008151" y="3864495"/>
              <a:ext cx="473726" cy="356934"/>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98" name="组合 97">
              <a:extLst>
                <a:ext uri="{FF2B5EF4-FFF2-40B4-BE49-F238E27FC236}">
                  <a16:creationId xmlns:a16="http://schemas.microsoft.com/office/drawing/2014/main" id="{B00BC0A3-51B7-434E-90BD-CB49651A6D2A}"/>
                </a:ext>
              </a:extLst>
            </p:cNvPr>
            <p:cNvGrpSpPr/>
            <p:nvPr/>
          </p:nvGrpSpPr>
          <p:grpSpPr>
            <a:xfrm>
              <a:off x="8572278" y="4358632"/>
              <a:ext cx="468831" cy="1048335"/>
              <a:chOff x="4336181" y="4140652"/>
              <a:chExt cx="214541" cy="587002"/>
            </a:xfrm>
          </p:grpSpPr>
          <p:sp>
            <p:nvSpPr>
              <p:cNvPr id="188" name="流程图: 手动操作 187">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9" name="矩形 188">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99" name="直接连接符 98">
              <a:extLst>
                <a:ext uri="{FF2B5EF4-FFF2-40B4-BE49-F238E27FC236}">
                  <a16:creationId xmlns:a16="http://schemas.microsoft.com/office/drawing/2014/main" id="{530AC830-8A9A-46D9-A61E-21F17C488C69}"/>
                </a:ext>
              </a:extLst>
            </p:cNvPr>
            <p:cNvCxnSpPr>
              <a:cxnSpLocks/>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30AC830-8A9A-46D9-A61E-21F17C488C69}"/>
                </a:ext>
              </a:extLst>
            </p:cNvPr>
            <p:cNvCxnSpPr>
              <a:cxnSpLocks/>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a:extLst>
                <a:ext uri="{FF2B5EF4-FFF2-40B4-BE49-F238E27FC236}">
                  <a16:creationId xmlns:a16="http://schemas.microsoft.com/office/drawing/2014/main" id="{D41C54EC-883B-4A5B-B2A4-7AFBD2CE71A3}"/>
                </a:ext>
              </a:extLst>
            </p:cNvPr>
            <p:cNvGrpSpPr/>
            <p:nvPr/>
          </p:nvGrpSpPr>
          <p:grpSpPr>
            <a:xfrm>
              <a:off x="11631910" y="4190982"/>
              <a:ext cx="289442" cy="551564"/>
              <a:chOff x="4311617" y="4168879"/>
              <a:chExt cx="274449" cy="522994"/>
            </a:xfrm>
          </p:grpSpPr>
          <p:sp>
            <p:nvSpPr>
              <p:cNvPr id="137" name="流程图: 手动操作 1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a:extLst>
                <a:ext uri="{FF2B5EF4-FFF2-40B4-BE49-F238E27FC236}">
                  <a16:creationId xmlns:a16="http://schemas.microsoft.com/office/drawing/2014/main" id="{378D642E-6D92-4405-A353-BFEB57767C92}"/>
                </a:ext>
              </a:extLst>
            </p:cNvPr>
            <p:cNvGrpSpPr/>
            <p:nvPr/>
          </p:nvGrpSpPr>
          <p:grpSpPr>
            <a:xfrm>
              <a:off x="8226867" y="3902583"/>
              <a:ext cx="289442" cy="551563"/>
              <a:chOff x="4311617" y="4168879"/>
              <a:chExt cx="274449" cy="522993"/>
            </a:xfrm>
          </p:grpSpPr>
          <p:sp>
            <p:nvSpPr>
              <p:cNvPr id="135" name="流程图: 手动操作 13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6" name="矩形 13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a:extLst>
                <a:ext uri="{FF2B5EF4-FFF2-40B4-BE49-F238E27FC236}">
                  <a16:creationId xmlns:a16="http://schemas.microsoft.com/office/drawing/2014/main" id="{7DE2143A-D4DA-4015-A941-FA55CF5386D7}"/>
                </a:ext>
              </a:extLst>
            </p:cNvPr>
            <p:cNvGrpSpPr/>
            <p:nvPr/>
          </p:nvGrpSpPr>
          <p:grpSpPr>
            <a:xfrm>
              <a:off x="4823431" y="4678641"/>
              <a:ext cx="289442" cy="551563"/>
              <a:chOff x="4311617" y="4168879"/>
              <a:chExt cx="274449" cy="522993"/>
            </a:xfrm>
          </p:grpSpPr>
          <p:sp>
            <p:nvSpPr>
              <p:cNvPr id="133" name="流程图: 手动操作 132">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4" name="矩形 133">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a:extLst>
                <a:ext uri="{FF2B5EF4-FFF2-40B4-BE49-F238E27FC236}">
                  <a16:creationId xmlns:a16="http://schemas.microsoft.com/office/drawing/2014/main" id="{9E682F92-4E30-4D08-B026-CB9306E60373}"/>
                </a:ext>
              </a:extLst>
            </p:cNvPr>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a:extLst>
              <a:ext uri="{FF2B5EF4-FFF2-40B4-BE49-F238E27FC236}">
                <a16:creationId xmlns:a16="http://schemas.microsoft.com/office/drawing/2014/main" id="{2B6E23A5-33C9-4766-95A3-016BEB7C5B54}"/>
              </a:ext>
            </a:extLst>
          </p:cNvPr>
          <p:cNvCxnSpPr>
            <a:cxnSpLocks/>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762829F6-D1A1-44AB-987A-5BE7135AE23A}"/>
              </a:ext>
            </a:extLst>
          </p:cNvPr>
          <p:cNvCxnSpPr>
            <a:cxnSpLocks/>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DBF01800-93F4-43C6-A138-AA722EFCE697}"/>
              </a:ext>
            </a:extLst>
          </p:cNvPr>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a:extLst>
              <a:ext uri="{FF2B5EF4-FFF2-40B4-BE49-F238E27FC236}">
                <a16:creationId xmlns:a16="http://schemas.microsoft.com/office/drawing/2014/main" id="{2BEDA212-F5E3-4488-A529-74D05CD552A8}"/>
              </a:ext>
            </a:extLst>
          </p:cNvPr>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4" name="矩形 253">
            <a:extLst>
              <a:ext uri="{FF2B5EF4-FFF2-40B4-BE49-F238E27FC236}">
                <a16:creationId xmlns:a16="http://schemas.microsoft.com/office/drawing/2014/main" id="{D0ECF328-CB27-45C4-ABDF-08EFAFD47D98}"/>
              </a:ext>
            </a:extLst>
          </p:cNvPr>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a:extLst>
              <a:ext uri="{FF2B5EF4-FFF2-40B4-BE49-F238E27FC236}">
                <a16:creationId xmlns:a16="http://schemas.microsoft.com/office/drawing/2014/main" id="{2261B38E-10EC-4F6C-A0FE-77254FAE0C08}"/>
              </a:ext>
            </a:extLst>
          </p:cNvPr>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a:extLst>
              <a:ext uri="{FF2B5EF4-FFF2-40B4-BE49-F238E27FC236}">
                <a16:creationId xmlns:a16="http://schemas.microsoft.com/office/drawing/2014/main" id="{93471FC0-33F6-4386-87EC-60803BC0EA5B}"/>
              </a:ext>
            </a:extLst>
          </p:cNvPr>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a:extLst>
              <a:ext uri="{FF2B5EF4-FFF2-40B4-BE49-F238E27FC236}">
                <a16:creationId xmlns:a16="http://schemas.microsoft.com/office/drawing/2014/main" id="{2CF7B74C-5B3E-4235-B96A-644A24B64C95}"/>
              </a:ext>
            </a:extLst>
          </p:cNvPr>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8" name="任意多边形: 形状 49">
            <a:extLst>
              <a:ext uri="{FF2B5EF4-FFF2-40B4-BE49-F238E27FC236}">
                <a16:creationId xmlns:a16="http://schemas.microsoft.com/office/drawing/2014/main" id="{3DE399E1-A24A-4328-BA52-FE5DBFE5E3E4}"/>
              </a:ext>
            </a:extLst>
          </p:cNvPr>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9" name="任意多边形: 形状 50">
            <a:extLst>
              <a:ext uri="{FF2B5EF4-FFF2-40B4-BE49-F238E27FC236}">
                <a16:creationId xmlns:a16="http://schemas.microsoft.com/office/drawing/2014/main" id="{BC616C26-5524-4BA7-AC04-A6CB9DC1DA96}"/>
              </a:ext>
            </a:extLst>
          </p:cNvPr>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60" name="直接连接符 259">
            <a:extLst>
              <a:ext uri="{FF2B5EF4-FFF2-40B4-BE49-F238E27FC236}">
                <a16:creationId xmlns:a16="http://schemas.microsoft.com/office/drawing/2014/main" id="{6495C64B-C0D8-4BFB-8AB8-F2FAA8A26B54}"/>
              </a:ext>
            </a:extLst>
          </p:cNvPr>
          <p:cNvCxnSpPr>
            <a:cxnSpLocks/>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AC10E53C-3448-404B-97DF-4C12223453FB}"/>
              </a:ext>
            </a:extLst>
          </p:cNvPr>
          <p:cNvCxnSpPr>
            <a:cxnSpLocks/>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a:extLst>
              <a:ext uri="{FF2B5EF4-FFF2-40B4-BE49-F238E27FC236}">
                <a16:creationId xmlns:a16="http://schemas.microsoft.com/office/drawing/2014/main" id="{FC6ACF01-D7A6-47F4-8DFC-A7A7883D7BAF}"/>
              </a:ext>
            </a:extLst>
          </p:cNvPr>
          <p:cNvCxnSpPr>
            <a:cxnSpLocks/>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B0CC0EA5-7FCC-4AF8-BD79-3CCF2CCD064B}"/>
              </a:ext>
            </a:extLst>
          </p:cNvPr>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6DE6396D-8011-4633-958C-931FB398CC3E}"/>
              </a:ext>
            </a:extLst>
          </p:cNvPr>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a:extLst>
              <a:ext uri="{FF2B5EF4-FFF2-40B4-BE49-F238E27FC236}">
                <a16:creationId xmlns:a16="http://schemas.microsoft.com/office/drawing/2014/main" id="{D0F86AD9-E2D0-424D-AAA4-D391BD7418C2}"/>
              </a:ext>
            </a:extLst>
          </p:cNvPr>
          <p:cNvSpPr/>
          <p:nvPr/>
        </p:nvSpPr>
        <p:spPr>
          <a:xfrm>
            <a:off x="2036637" y="4080277"/>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66" name="矩形 265">
            <a:extLst>
              <a:ext uri="{FF2B5EF4-FFF2-40B4-BE49-F238E27FC236}">
                <a16:creationId xmlns:a16="http://schemas.microsoft.com/office/drawing/2014/main" id="{8CEE754C-6EBE-4CB8-92F3-BDF150EA7781}"/>
              </a:ext>
            </a:extLst>
          </p:cNvPr>
          <p:cNvSpPr/>
          <p:nvPr/>
        </p:nvSpPr>
        <p:spPr>
          <a:xfrm>
            <a:off x="2695849" y="3514980"/>
            <a:ext cx="46358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267" name="矩形 266">
            <a:extLst>
              <a:ext uri="{FF2B5EF4-FFF2-40B4-BE49-F238E27FC236}">
                <a16:creationId xmlns:a16="http://schemas.microsoft.com/office/drawing/2014/main" id="{4DDBB2F0-4678-47BA-8310-C370F237B880}"/>
              </a:ext>
            </a:extLst>
          </p:cNvPr>
          <p:cNvSpPr/>
          <p:nvPr/>
        </p:nvSpPr>
        <p:spPr>
          <a:xfrm>
            <a:off x="2963280" y="3714596"/>
            <a:ext cx="4347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45B51F20-6826-4CB9-8ED2-B5177334080D}"/>
              </a:ext>
            </a:extLst>
          </p:cNvPr>
          <p:cNvSpPr/>
          <p:nvPr/>
        </p:nvSpPr>
        <p:spPr>
          <a:xfrm>
            <a:off x="2495570" y="3797142"/>
            <a:ext cx="31451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144CAF5F-323E-4DB4-8328-19B28C383939}"/>
              </a:ext>
            </a:extLst>
          </p:cNvPr>
          <p:cNvSpPr/>
          <p:nvPr/>
        </p:nvSpPr>
        <p:spPr>
          <a:xfrm>
            <a:off x="2508569" y="4104873"/>
            <a:ext cx="888385" cy="296556"/>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270" name="矩形 269">
            <a:extLst>
              <a:ext uri="{FF2B5EF4-FFF2-40B4-BE49-F238E27FC236}">
                <a16:creationId xmlns:a16="http://schemas.microsoft.com/office/drawing/2014/main" id="{97729085-B111-46F8-A62A-C25EFEA72E04}"/>
              </a:ext>
            </a:extLst>
          </p:cNvPr>
          <p:cNvSpPr/>
          <p:nvPr/>
        </p:nvSpPr>
        <p:spPr>
          <a:xfrm>
            <a:off x="2478930" y="4438410"/>
            <a:ext cx="484428"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A78B39F1-CE9F-4C72-97A2-F11C47572C03}"/>
              </a:ext>
            </a:extLst>
          </p:cNvPr>
          <p:cNvSpPr/>
          <p:nvPr/>
        </p:nvSpPr>
        <p:spPr>
          <a:xfrm>
            <a:off x="3915176" y="3622900"/>
            <a:ext cx="513282"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1E467819-006C-4C39-BFB9-7D712D1EC7B0}"/>
              </a:ext>
            </a:extLst>
          </p:cNvPr>
          <p:cNvSpPr/>
          <p:nvPr/>
        </p:nvSpPr>
        <p:spPr>
          <a:xfrm>
            <a:off x="3916200" y="4658833"/>
            <a:ext cx="524503"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273" name="矩形 272">
            <a:extLst>
              <a:ext uri="{FF2B5EF4-FFF2-40B4-BE49-F238E27FC236}">
                <a16:creationId xmlns:a16="http://schemas.microsoft.com/office/drawing/2014/main" id="{577FE63C-777D-4639-AC67-C3C1CA929C8F}"/>
              </a:ext>
            </a:extLst>
          </p:cNvPr>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a:extLst>
              <a:ext uri="{FF2B5EF4-FFF2-40B4-BE49-F238E27FC236}">
                <a16:creationId xmlns:a16="http://schemas.microsoft.com/office/drawing/2014/main" id="{56822250-0977-43B1-8831-FAD141AC7067}"/>
              </a:ext>
            </a:extLst>
          </p:cNvPr>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a:extLst>
              <a:ext uri="{FF2B5EF4-FFF2-40B4-BE49-F238E27FC236}">
                <a16:creationId xmlns:a16="http://schemas.microsoft.com/office/drawing/2014/main" id="{DA96E4C7-3E3B-4512-B3E0-639B64CB907B}"/>
              </a:ext>
            </a:extLst>
          </p:cNvPr>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a:extLst>
              <a:ext uri="{FF2B5EF4-FFF2-40B4-BE49-F238E27FC236}">
                <a16:creationId xmlns:a16="http://schemas.microsoft.com/office/drawing/2014/main" id="{B9B4DC4B-516F-4CAD-BA37-5C3F0A1092F4}"/>
              </a:ext>
            </a:extLst>
          </p:cNvPr>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A3149F86-E813-4D15-9800-0D075D883A03}"/>
              </a:ext>
            </a:extLst>
          </p:cNvPr>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DBF01800-93F4-43C6-A138-AA722EFCE697}"/>
              </a:ext>
            </a:extLst>
          </p:cNvPr>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a:extLst>
              <a:ext uri="{FF2B5EF4-FFF2-40B4-BE49-F238E27FC236}">
                <a16:creationId xmlns:a16="http://schemas.microsoft.com/office/drawing/2014/main" id="{D54049D7-70BA-4319-BA5D-402C7076E843}"/>
              </a:ext>
            </a:extLst>
          </p:cNvPr>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B53F0D7A-7A9C-408F-A53A-4A2811BD8B0F}"/>
              </a:ext>
            </a:extLst>
          </p:cNvPr>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A3D4EF30-2610-409C-99B1-6A6CA5AB496F}"/>
              </a:ext>
            </a:extLst>
          </p:cNvPr>
          <p:cNvCxnSpPr>
            <a:cxnSpLocks/>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a:extLst>
              <a:ext uri="{FF2B5EF4-FFF2-40B4-BE49-F238E27FC236}">
                <a16:creationId xmlns:a16="http://schemas.microsoft.com/office/drawing/2014/main" id="{BB24B3CF-6FA0-4E32-B8FC-F42F713B74C4}"/>
              </a:ext>
            </a:extLst>
          </p:cNvPr>
          <p:cNvCxnSpPr>
            <a:cxnSpLocks/>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a:extLst>
              <a:ext uri="{FF2B5EF4-FFF2-40B4-BE49-F238E27FC236}">
                <a16:creationId xmlns:a16="http://schemas.microsoft.com/office/drawing/2014/main" id="{8AD0E837-580D-4769-B69E-2925EA8A1F6B}"/>
              </a:ext>
            </a:extLst>
          </p:cNvPr>
          <p:cNvSpPr/>
          <p:nvPr/>
        </p:nvSpPr>
        <p:spPr>
          <a:xfrm>
            <a:off x="7094200" y="3516241"/>
            <a:ext cx="319318"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284" name="矩形 283">
            <a:extLst>
              <a:ext uri="{FF2B5EF4-FFF2-40B4-BE49-F238E27FC236}">
                <a16:creationId xmlns:a16="http://schemas.microsoft.com/office/drawing/2014/main" id="{DD8E27CA-CBC9-4DDE-A9E1-BA815DE6C6C0}"/>
              </a:ext>
            </a:extLst>
          </p:cNvPr>
          <p:cNvSpPr/>
          <p:nvPr/>
        </p:nvSpPr>
        <p:spPr>
          <a:xfrm>
            <a:off x="6627037" y="5485109"/>
            <a:ext cx="851515"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285" name="直接连接符 284">
            <a:extLst>
              <a:ext uri="{FF2B5EF4-FFF2-40B4-BE49-F238E27FC236}">
                <a16:creationId xmlns:a16="http://schemas.microsoft.com/office/drawing/2014/main" id="{D8AF30C5-0F90-46F7-AF4E-7209DDE28BCB}"/>
              </a:ext>
            </a:extLst>
          </p:cNvPr>
          <p:cNvCxnSpPr>
            <a:cxnSpLocks/>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530AC830-8A9A-46D9-A61E-21F17C488C69}"/>
              </a:ext>
            </a:extLst>
          </p:cNvPr>
          <p:cNvCxnSpPr>
            <a:cxnSpLocks/>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a:extLst>
              <a:ext uri="{FF2B5EF4-FFF2-40B4-BE49-F238E27FC236}">
                <a16:creationId xmlns:a16="http://schemas.microsoft.com/office/drawing/2014/main" id="{4A7D160C-C8CC-4533-946E-94220C1F8639}"/>
              </a:ext>
            </a:extLst>
          </p:cNvPr>
          <p:cNvSpPr/>
          <p:nvPr/>
        </p:nvSpPr>
        <p:spPr>
          <a:xfrm>
            <a:off x="7762630" y="4027844"/>
            <a:ext cx="274434"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288" name="直接连接符 287">
            <a:extLst>
              <a:ext uri="{FF2B5EF4-FFF2-40B4-BE49-F238E27FC236}">
                <a16:creationId xmlns:a16="http://schemas.microsoft.com/office/drawing/2014/main" id="{1E108863-24C7-4B8E-B4DD-C50FE839F338}"/>
              </a:ext>
            </a:extLst>
          </p:cNvPr>
          <p:cNvCxnSpPr>
            <a:cxnSpLocks/>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a:extLst>
              <a:ext uri="{FF2B5EF4-FFF2-40B4-BE49-F238E27FC236}">
                <a16:creationId xmlns:a16="http://schemas.microsoft.com/office/drawing/2014/main" id="{D137F073-E96C-445E-97FC-B8B0EE5D5F4B}"/>
              </a:ext>
            </a:extLst>
          </p:cNvPr>
          <p:cNvSpPr/>
          <p:nvPr/>
        </p:nvSpPr>
        <p:spPr>
          <a:xfrm>
            <a:off x="7807859" y="5023426"/>
            <a:ext cx="476412"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290" name="任意多边形: 形状 192">
            <a:extLst>
              <a:ext uri="{FF2B5EF4-FFF2-40B4-BE49-F238E27FC236}">
                <a16:creationId xmlns:a16="http://schemas.microsoft.com/office/drawing/2014/main" id="{21C3C884-C54B-44A0-B9C9-71C79A354F8B}"/>
              </a:ext>
            </a:extLst>
          </p:cNvPr>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6A6B51FF-E4AC-4A3F-92F8-617EF9663B1A}"/>
              </a:ext>
            </a:extLst>
          </p:cNvPr>
          <p:cNvSpPr/>
          <p:nvPr/>
        </p:nvSpPr>
        <p:spPr>
          <a:xfrm>
            <a:off x="8613736" y="3374914"/>
            <a:ext cx="553357" cy="307648"/>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D22F2AA3-CB31-4D4D-84B5-C6A8AE43A0A5}"/>
              </a:ext>
            </a:extLst>
          </p:cNvPr>
          <p:cNvSpPr/>
          <p:nvPr/>
        </p:nvSpPr>
        <p:spPr>
          <a:xfrm>
            <a:off x="9278179" y="3467601"/>
            <a:ext cx="603050" cy="307648"/>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E71AA9EE-B6F5-41B5-91DC-DF9870BA3650}"/>
              </a:ext>
            </a:extLst>
          </p:cNvPr>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a:extLst>
              <a:ext uri="{FF2B5EF4-FFF2-40B4-BE49-F238E27FC236}">
                <a16:creationId xmlns:a16="http://schemas.microsoft.com/office/drawing/2014/main" id="{734B30DD-8C9D-4DF4-ADD8-AD700E177DF4}"/>
              </a:ext>
            </a:extLst>
          </p:cNvPr>
          <p:cNvCxnSpPr>
            <a:cxnSpLocks/>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a:extLst>
              <a:ext uri="{FF2B5EF4-FFF2-40B4-BE49-F238E27FC236}">
                <a16:creationId xmlns:a16="http://schemas.microsoft.com/office/drawing/2014/main" id="{31491FD9-6DF8-4B12-97F5-E943E97499DC}"/>
              </a:ext>
            </a:extLst>
          </p:cNvPr>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a:extLst>
              <a:ext uri="{FF2B5EF4-FFF2-40B4-BE49-F238E27FC236}">
                <a16:creationId xmlns:a16="http://schemas.microsoft.com/office/drawing/2014/main" id="{EBEE9335-8375-4D01-8310-B6D84194625C}"/>
              </a:ext>
            </a:extLst>
          </p:cNvPr>
          <p:cNvCxnSpPr>
            <a:cxnSpLocks/>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a:extLst>
              <a:ext uri="{FF2B5EF4-FFF2-40B4-BE49-F238E27FC236}">
                <a16:creationId xmlns:a16="http://schemas.microsoft.com/office/drawing/2014/main" id="{36A7A8B8-987F-4315-81D7-98C376384678}"/>
              </a:ext>
            </a:extLst>
          </p:cNvPr>
          <p:cNvCxnSpPr>
            <a:cxnSpLocks/>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a:extLst>
              <a:ext uri="{FF2B5EF4-FFF2-40B4-BE49-F238E27FC236}">
                <a16:creationId xmlns:a16="http://schemas.microsoft.com/office/drawing/2014/main" id="{DBF01800-93F4-43C6-A138-AA722EFCE697}"/>
              </a:ext>
            </a:extLst>
          </p:cNvPr>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1" name="矩形 300">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02" name="矩形 301">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7" name="组合 306">
            <a:extLst>
              <a:ext uri="{FF2B5EF4-FFF2-40B4-BE49-F238E27FC236}">
                <a16:creationId xmlns:a16="http://schemas.microsoft.com/office/drawing/2014/main" id="{F96BD808-84AF-4C65-B76E-7241393F3740}"/>
              </a:ext>
            </a:extLst>
          </p:cNvPr>
          <p:cNvGrpSpPr/>
          <p:nvPr/>
        </p:nvGrpSpPr>
        <p:grpSpPr>
          <a:xfrm>
            <a:off x="5080201" y="4550006"/>
            <a:ext cx="274434" cy="522964"/>
            <a:chOff x="4311617" y="4168879"/>
            <a:chExt cx="274449" cy="522993"/>
          </a:xfrm>
        </p:grpSpPr>
        <p:sp>
          <p:nvSpPr>
            <p:cNvPr id="308" name="流程图: 手动操作 307">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9" name="矩形 308">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a:extLst>
              <a:ext uri="{FF2B5EF4-FFF2-40B4-BE49-F238E27FC236}">
                <a16:creationId xmlns:a16="http://schemas.microsoft.com/office/drawing/2014/main" id="{B9B4DC4B-516F-4CAD-BA37-5C3F0A1092F4}"/>
              </a:ext>
            </a:extLst>
          </p:cNvPr>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a:extLst>
              <a:ext uri="{FF2B5EF4-FFF2-40B4-BE49-F238E27FC236}">
                <a16:creationId xmlns:a16="http://schemas.microsoft.com/office/drawing/2014/main" id="{B9B4DC4B-516F-4CAD-BA37-5C3F0A1092F4}"/>
              </a:ext>
            </a:extLst>
          </p:cNvPr>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a:extLst>
              <a:ext uri="{FF2B5EF4-FFF2-40B4-BE49-F238E27FC236}">
                <a16:creationId xmlns:a16="http://schemas.microsoft.com/office/drawing/2014/main" id="{B9B4DC4B-516F-4CAD-BA37-5C3F0A1092F4}"/>
              </a:ext>
            </a:extLst>
          </p:cNvPr>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19" name="直接连接符 318">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21" name="组合 320">
            <a:extLst>
              <a:ext uri="{FF2B5EF4-FFF2-40B4-BE49-F238E27FC236}">
                <a16:creationId xmlns:a16="http://schemas.microsoft.com/office/drawing/2014/main" id="{D17CAF8C-4076-4CE2-A5A3-31CD3C927C07}"/>
              </a:ext>
            </a:extLst>
          </p:cNvPr>
          <p:cNvGrpSpPr/>
          <p:nvPr/>
        </p:nvGrpSpPr>
        <p:grpSpPr>
          <a:xfrm>
            <a:off x="3636844" y="5127080"/>
            <a:ext cx="452368" cy="309024"/>
            <a:chOff x="2146087" y="4862847"/>
            <a:chExt cx="452393" cy="309040"/>
          </a:xfrm>
        </p:grpSpPr>
        <p:cxnSp>
          <p:nvCxnSpPr>
            <p:cNvPr id="322" name="直接连接符 321">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332" name="直接连接符 331">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4" name="组合 333"/>
          <p:cNvGrpSpPr/>
          <p:nvPr/>
        </p:nvGrpSpPr>
        <p:grpSpPr>
          <a:xfrm>
            <a:off x="10183987" y="4095916"/>
            <a:ext cx="452368" cy="448216"/>
            <a:chOff x="3743887" y="4293594"/>
            <a:chExt cx="477107" cy="472728"/>
          </a:xfrm>
        </p:grpSpPr>
        <p:grpSp>
          <p:nvGrpSpPr>
            <p:cNvPr id="335" name="组合 33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337" name="直接连接符 33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a:extLst>
                <a:ext uri="{FF2B5EF4-FFF2-40B4-BE49-F238E27FC236}">
                  <a16:creationId xmlns:a16="http://schemas.microsoft.com/office/drawing/2014/main" id="{D17CAF8C-4076-4CE2-A5A3-31CD3C927C07}"/>
                </a:ext>
              </a:extLst>
            </p:cNvPr>
            <p:cNvGrpSpPr/>
            <p:nvPr/>
          </p:nvGrpSpPr>
          <p:grpSpPr>
            <a:xfrm>
              <a:off x="3743887" y="4411013"/>
              <a:ext cx="477107" cy="355307"/>
              <a:chOff x="2146087" y="4834986"/>
              <a:chExt cx="452393" cy="336901"/>
            </a:xfrm>
            <a:grpFill/>
          </p:grpSpPr>
          <p:cxnSp>
            <p:nvCxnSpPr>
              <p:cNvPr id="342" name="直接连接符 341">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344" name="矩形 343">
            <a:extLst>
              <a:ext uri="{FF2B5EF4-FFF2-40B4-BE49-F238E27FC236}">
                <a16:creationId xmlns:a16="http://schemas.microsoft.com/office/drawing/2014/main" id="{A78B39F1-CE9F-4C72-97A2-F11C47572C03}"/>
              </a:ext>
            </a:extLst>
          </p:cNvPr>
          <p:cNvSpPr/>
          <p:nvPr/>
        </p:nvSpPr>
        <p:spPr>
          <a:xfrm>
            <a:off x="3542878" y="3413619"/>
            <a:ext cx="369012"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345" name="矩形 344">
            <a:extLst>
              <a:ext uri="{FF2B5EF4-FFF2-40B4-BE49-F238E27FC236}">
                <a16:creationId xmlns:a16="http://schemas.microsoft.com/office/drawing/2014/main" id="{A78B39F1-CE9F-4C72-97A2-F11C47572C03}"/>
              </a:ext>
            </a:extLst>
          </p:cNvPr>
          <p:cNvSpPr/>
          <p:nvPr/>
        </p:nvSpPr>
        <p:spPr>
          <a:xfrm>
            <a:off x="3542539" y="4425570"/>
            <a:ext cx="442750" cy="307648"/>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a:extLst>
                <a:ext uri="{FF2B5EF4-FFF2-40B4-BE49-F238E27FC236}">
                  <a16:creationId xmlns:a16="http://schemas.microsoft.com/office/drawing/2014/main" id="{7D244573-CFF6-44B6-BEA7-384961853D00}"/>
                </a:ext>
              </a:extLst>
            </p:cNvPr>
            <p:cNvSpPr/>
            <p:nvPr/>
          </p:nvSpPr>
          <p:spPr>
            <a:xfrm>
              <a:off x="4282520" y="1926115"/>
              <a:ext cx="585309" cy="312774"/>
            </a:xfrm>
            <a:prstGeom prst="rect">
              <a:avLst/>
            </a:prstGeom>
          </p:spPr>
          <p:txBody>
            <a:bodyPr wrap="none">
              <a:spAutoFit/>
            </a:bodyPr>
            <a:lstStyle/>
            <a:p>
              <a:r>
                <a:rPr lang="en-US" altLang="zh-CN" sz="132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48" name="矩形 347">
              <a:extLst>
                <a:ext uri="{FF2B5EF4-FFF2-40B4-BE49-F238E27FC236}">
                  <a16:creationId xmlns:a16="http://schemas.microsoft.com/office/drawing/2014/main" id="{E8884CE6-0F79-4DD7-9E2D-9F823B8E2915}"/>
                </a:ext>
              </a:extLst>
            </p:cNvPr>
            <p:cNvSpPr/>
            <p:nvPr/>
          </p:nvSpPr>
          <p:spPr>
            <a:xfrm>
              <a:off x="4012122" y="2422906"/>
              <a:ext cx="876105"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a:extLst>
                <a:ext uri="{FF2B5EF4-FFF2-40B4-BE49-F238E27FC236}">
                  <a16:creationId xmlns:a16="http://schemas.microsoft.com/office/drawing/2014/main" id="{A3509326-2345-418F-AC88-53127B9639C3}"/>
                </a:ext>
              </a:extLst>
            </p:cNvPr>
            <p:cNvSpPr/>
            <p:nvPr/>
          </p:nvSpPr>
          <p:spPr>
            <a:xfrm>
              <a:off x="3735408" y="2167772"/>
              <a:ext cx="1139848" cy="312774"/>
            </a:xfrm>
            <a:prstGeom prst="rect">
              <a:avLst/>
            </a:prstGeom>
          </p:spPr>
          <p:txBody>
            <a:bodyPr wrap="none">
              <a:spAutoFit/>
            </a:bodyPr>
            <a:lstStyle/>
            <a:p>
              <a:pPr algn="r"/>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a:extLst>
                <a:ext uri="{FF2B5EF4-FFF2-40B4-BE49-F238E27FC236}">
                  <a16:creationId xmlns:a16="http://schemas.microsoft.com/office/drawing/2014/main" id="{1E3358A1-3872-402D-95EC-35A7000BD54E}"/>
                </a:ext>
              </a:extLst>
            </p:cNvPr>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a:extLst>
                <a:ext uri="{FF2B5EF4-FFF2-40B4-BE49-F238E27FC236}">
                  <a16:creationId xmlns:a16="http://schemas.microsoft.com/office/drawing/2014/main" id="{E62559F3-8CD7-4D73-829A-7A0FB33E6DF1}"/>
                </a:ext>
              </a:extLst>
            </p:cNvPr>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a:extLst>
                <a:ext uri="{FF2B5EF4-FFF2-40B4-BE49-F238E27FC236}">
                  <a16:creationId xmlns:a16="http://schemas.microsoft.com/office/drawing/2014/main" id="{A421D2BC-E910-44AC-8ECB-72CE47AE1C57}"/>
                </a:ext>
              </a:extLst>
            </p:cNvPr>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a:extLst>
                <a:ext uri="{FF2B5EF4-FFF2-40B4-BE49-F238E27FC236}">
                  <a16:creationId xmlns:a16="http://schemas.microsoft.com/office/drawing/2014/main" id="{014CBF14-F76C-479E-B757-9F5C59C9F478}"/>
                </a:ext>
              </a:extLst>
            </p:cNvPr>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a:extLst>
                <a:ext uri="{FF2B5EF4-FFF2-40B4-BE49-F238E27FC236}">
                  <a16:creationId xmlns:a16="http://schemas.microsoft.com/office/drawing/2014/main" id="{7D718EB3-053F-43EC-8465-AA3BCB9D478B}"/>
                </a:ext>
              </a:extLst>
            </p:cNvPr>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a:extLst>
                <a:ext uri="{FF2B5EF4-FFF2-40B4-BE49-F238E27FC236}">
                  <a16:creationId xmlns:a16="http://schemas.microsoft.com/office/drawing/2014/main" id="{1CFAF9AF-7C25-420C-B8C3-C26B4587221C}"/>
                </a:ext>
              </a:extLst>
            </p:cNvPr>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a:extLst>
                <a:ext uri="{FF2B5EF4-FFF2-40B4-BE49-F238E27FC236}">
                  <a16:creationId xmlns:a16="http://schemas.microsoft.com/office/drawing/2014/main" id="{DBEADA9E-1D86-47F0-B6BF-F29BA6C8C6A0}"/>
                </a:ext>
              </a:extLst>
            </p:cNvPr>
            <p:cNvSpPr/>
            <p:nvPr/>
          </p:nvSpPr>
          <p:spPr>
            <a:xfrm>
              <a:off x="11396050" y="1752004"/>
              <a:ext cx="637720"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7"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a:extLst>
                <a:ext uri="{FF2B5EF4-FFF2-40B4-BE49-F238E27FC236}">
                  <a16:creationId xmlns:a16="http://schemas.microsoft.com/office/drawing/2014/main" id="{E23AE410-910B-470C-95A9-F6F7F3369D9D}"/>
                </a:ext>
              </a:extLst>
            </p:cNvPr>
            <p:cNvSpPr/>
            <p:nvPr/>
          </p:nvSpPr>
          <p:spPr>
            <a:xfrm>
              <a:off x="4561939" y="3396602"/>
              <a:ext cx="828766"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a:extLst>
                <a:ext uri="{FF2B5EF4-FFF2-40B4-BE49-F238E27FC236}">
                  <a16:creationId xmlns:a16="http://schemas.microsoft.com/office/drawing/2014/main" id="{5C864DA4-F6F0-4AB2-8A27-B9E181B87023}"/>
                </a:ext>
              </a:extLst>
            </p:cNvPr>
            <p:cNvSpPr/>
            <p:nvPr/>
          </p:nvSpPr>
          <p:spPr>
            <a:xfrm>
              <a:off x="5324550" y="3404622"/>
              <a:ext cx="1166899" cy="312774"/>
            </a:xfrm>
            <a:prstGeom prst="rect">
              <a:avLst/>
            </a:prstGeom>
          </p:spPr>
          <p:txBody>
            <a:bodyPr wrap="none">
              <a:spAutoFit/>
            </a:bodyPr>
            <a:lstStyle/>
            <a:p>
              <a:r>
                <a:rPr lang="en-US" altLang="zh-CN" sz="132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399"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a:extLst>
              <a:ext uri="{FF2B5EF4-FFF2-40B4-BE49-F238E27FC236}">
                <a16:creationId xmlns:a16="http://schemas.microsoft.com/office/drawing/2014/main" id="{23A4DB96-6B1F-4C5C-8CFE-29B4793EBC1B}"/>
              </a:ext>
            </a:extLst>
          </p:cNvPr>
          <p:cNvSpPr/>
          <p:nvPr/>
        </p:nvSpPr>
        <p:spPr>
          <a:xfrm>
            <a:off x="1042962" y="3359502"/>
            <a:ext cx="721672" cy="338426"/>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599" dirty="0">
              <a:latin typeface="Segoe UI Black" panose="020B0A02040204020203" pitchFamily="34" charset="0"/>
              <a:cs typeface="Segoe UI Black" panose="020B0A02040204020203" pitchFamily="34" charset="0"/>
            </a:endParaRPr>
          </a:p>
        </p:txBody>
      </p:sp>
      <p:cxnSp>
        <p:nvCxnSpPr>
          <p:cNvPr id="363" name="直接连接符 362">
            <a:extLst>
              <a:ext uri="{FF2B5EF4-FFF2-40B4-BE49-F238E27FC236}">
                <a16:creationId xmlns:a16="http://schemas.microsoft.com/office/drawing/2014/main" id="{530AC830-8A9A-46D9-A61E-21F17C488C69}"/>
              </a:ext>
            </a:extLst>
          </p:cNvPr>
          <p:cNvCxnSpPr>
            <a:cxnSpLocks/>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530AC830-8A9A-46D9-A61E-21F17C488C69}"/>
              </a:ext>
            </a:extLst>
          </p:cNvPr>
          <p:cNvCxnSpPr>
            <a:cxnSpLocks/>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a:extLst>
              <a:ext uri="{FF2B5EF4-FFF2-40B4-BE49-F238E27FC236}">
                <a16:creationId xmlns:a16="http://schemas.microsoft.com/office/drawing/2014/main" id="{D41C54EC-883B-4A5B-B2A4-7AFBD2CE71A3}"/>
              </a:ext>
            </a:extLst>
          </p:cNvPr>
          <p:cNvGrpSpPr/>
          <p:nvPr/>
        </p:nvGrpSpPr>
        <p:grpSpPr>
          <a:xfrm>
            <a:off x="11115863" y="3669060"/>
            <a:ext cx="274434" cy="522964"/>
            <a:chOff x="4311617" y="4168879"/>
            <a:chExt cx="274449" cy="522994"/>
          </a:xfrm>
        </p:grpSpPr>
        <p:sp>
          <p:nvSpPr>
            <p:cNvPr id="429" name="流程图: 手动操作 428">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0" name="矩形 429">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a:extLst>
              <a:ext uri="{FF2B5EF4-FFF2-40B4-BE49-F238E27FC236}">
                <a16:creationId xmlns:a16="http://schemas.microsoft.com/office/drawing/2014/main" id="{378D642E-6D92-4405-A353-BFEB57767C92}"/>
              </a:ext>
            </a:extLst>
          </p:cNvPr>
          <p:cNvGrpSpPr/>
          <p:nvPr/>
        </p:nvGrpSpPr>
        <p:grpSpPr>
          <a:xfrm>
            <a:off x="7887377" y="3395618"/>
            <a:ext cx="274434" cy="522964"/>
            <a:chOff x="4311617" y="4168879"/>
            <a:chExt cx="274449" cy="522993"/>
          </a:xfrm>
        </p:grpSpPr>
        <p:sp>
          <p:nvSpPr>
            <p:cNvPr id="432" name="流程图: 手动操作 431">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3" name="矩形 432">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a:extLst>
              <a:ext uri="{FF2B5EF4-FFF2-40B4-BE49-F238E27FC236}">
                <a16:creationId xmlns:a16="http://schemas.microsoft.com/office/drawing/2014/main" id="{7DE2143A-D4DA-4015-A941-FA55CF5386D7}"/>
              </a:ext>
            </a:extLst>
          </p:cNvPr>
          <p:cNvGrpSpPr/>
          <p:nvPr/>
        </p:nvGrpSpPr>
        <p:grpSpPr>
          <a:xfrm>
            <a:off x="4660416" y="4131436"/>
            <a:ext cx="274434" cy="522964"/>
            <a:chOff x="4311617" y="4168879"/>
            <a:chExt cx="274449" cy="522993"/>
          </a:xfrm>
        </p:grpSpPr>
        <p:sp>
          <p:nvSpPr>
            <p:cNvPr id="436" name="流程图: 手动操作 435">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37" name="矩形 436">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a:extLst>
              <a:ext uri="{FF2B5EF4-FFF2-40B4-BE49-F238E27FC236}">
                <a16:creationId xmlns:a16="http://schemas.microsoft.com/office/drawing/2014/main" id="{9E682F92-4E30-4D08-B026-CB9306E60373}"/>
              </a:ext>
            </a:extLst>
          </p:cNvPr>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a:extLst>
              <a:ext uri="{FF2B5EF4-FFF2-40B4-BE49-F238E27FC236}">
                <a16:creationId xmlns:a16="http://schemas.microsoft.com/office/drawing/2014/main" id="{F9AAE5E9-7B1A-4C34-8A58-6F4DABE9C788}"/>
              </a:ext>
            </a:extLst>
          </p:cNvPr>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9" name="矩形 448">
              <a:extLst>
                <a:ext uri="{FF2B5EF4-FFF2-40B4-BE49-F238E27FC236}">
                  <a16:creationId xmlns:a16="http://schemas.microsoft.com/office/drawing/2014/main" id="{057A17D7-1E0F-4CA5-BFA9-CE44FB6EB11B}"/>
                </a:ext>
              </a:extLst>
            </p:cNvPr>
            <p:cNvSpPr/>
            <p:nvPr/>
          </p:nvSpPr>
          <p:spPr>
            <a:xfrm>
              <a:off x="5627149" y="411947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50" name="矩形 449">
              <a:extLst>
                <a:ext uri="{FF2B5EF4-FFF2-40B4-BE49-F238E27FC236}">
                  <a16:creationId xmlns:a16="http://schemas.microsoft.com/office/drawing/2014/main" id="{C39F4768-832D-438E-820E-200E79CC6136}"/>
                </a:ext>
              </a:extLst>
            </p:cNvPr>
            <p:cNvSpPr/>
            <p:nvPr/>
          </p:nvSpPr>
          <p:spPr>
            <a:xfrm>
              <a:off x="5627149" y="4336518"/>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51" name="矩形 450">
              <a:extLst>
                <a:ext uri="{FF2B5EF4-FFF2-40B4-BE49-F238E27FC236}">
                  <a16:creationId xmlns:a16="http://schemas.microsoft.com/office/drawing/2014/main" id="{3FBE9FB6-BAAC-4327-9F6C-29EA31E709E3}"/>
                </a:ext>
              </a:extLst>
            </p:cNvPr>
            <p:cNvSpPr/>
            <p:nvPr/>
          </p:nvSpPr>
          <p:spPr>
            <a:xfrm>
              <a:off x="5627149" y="4770476"/>
              <a:ext cx="46865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452" name="矩形 451">
              <a:extLst>
                <a:ext uri="{FF2B5EF4-FFF2-40B4-BE49-F238E27FC236}">
                  <a16:creationId xmlns:a16="http://schemas.microsoft.com/office/drawing/2014/main" id="{BCD293E1-7CDC-41F5-9A87-BBEC667FE66F}"/>
                </a:ext>
              </a:extLst>
            </p:cNvPr>
            <p:cNvSpPr/>
            <p:nvPr/>
          </p:nvSpPr>
          <p:spPr>
            <a:xfrm>
              <a:off x="5627150" y="5220981"/>
              <a:ext cx="51092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453" name="矩形 452">
              <a:extLst>
                <a:ext uri="{FF2B5EF4-FFF2-40B4-BE49-F238E27FC236}">
                  <a16:creationId xmlns:a16="http://schemas.microsoft.com/office/drawing/2014/main" id="{CF77D2C1-E90C-4CED-B175-B7968D066EAF}"/>
                </a:ext>
              </a:extLst>
            </p:cNvPr>
            <p:cNvSpPr/>
            <p:nvPr/>
          </p:nvSpPr>
          <p:spPr>
            <a:xfrm>
              <a:off x="6026642" y="4024017"/>
              <a:ext cx="488940"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454" name="矩形 453">
              <a:extLst>
                <a:ext uri="{FF2B5EF4-FFF2-40B4-BE49-F238E27FC236}">
                  <a16:creationId xmlns:a16="http://schemas.microsoft.com/office/drawing/2014/main" id="{53682128-2880-4E0E-8DBE-67E8C1054532}"/>
                </a:ext>
              </a:extLst>
            </p:cNvPr>
            <p:cNvSpPr/>
            <p:nvPr/>
          </p:nvSpPr>
          <p:spPr>
            <a:xfrm>
              <a:off x="6600563" y="4112701"/>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455" name="矩形 454">
              <a:extLst>
                <a:ext uri="{FF2B5EF4-FFF2-40B4-BE49-F238E27FC236}">
                  <a16:creationId xmlns:a16="http://schemas.microsoft.com/office/drawing/2014/main" id="{2BAAEEA2-76B0-4F15-BC73-CD22D72EA6F4}"/>
                </a:ext>
              </a:extLst>
            </p:cNvPr>
            <p:cNvSpPr/>
            <p:nvPr/>
          </p:nvSpPr>
          <p:spPr>
            <a:xfrm>
              <a:off x="6597005" y="4365398"/>
              <a:ext cx="416243" cy="32447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456" name="矩形 455">
              <a:extLst>
                <a:ext uri="{FF2B5EF4-FFF2-40B4-BE49-F238E27FC236}">
                  <a16:creationId xmlns:a16="http://schemas.microsoft.com/office/drawing/2014/main" id="{D45E3BC6-02B6-4788-9865-CC2F8FF0DEB9}"/>
                </a:ext>
              </a:extLst>
            </p:cNvPr>
            <p:cNvSpPr/>
            <p:nvPr/>
          </p:nvSpPr>
          <p:spPr>
            <a:xfrm>
              <a:off x="5983002"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59" name="矩形 458">
              <a:extLst>
                <a:ext uri="{FF2B5EF4-FFF2-40B4-BE49-F238E27FC236}">
                  <a16:creationId xmlns:a16="http://schemas.microsoft.com/office/drawing/2014/main" id="{DCC2A995-577C-40A0-8434-D1F4DDE7EA3D}"/>
                </a:ext>
              </a:extLst>
            </p:cNvPr>
            <p:cNvSpPr/>
            <p:nvPr/>
          </p:nvSpPr>
          <p:spPr>
            <a:xfrm rot="16200000">
              <a:off x="9410367" y="4144538"/>
              <a:ext cx="580238"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a:extLst>
              <a:ext uri="{FF2B5EF4-FFF2-40B4-BE49-F238E27FC236}">
                <a16:creationId xmlns:a16="http://schemas.microsoft.com/office/drawing/2014/main" id="{F90BDEB4-E109-49EB-9F38-7CADBF1EC822}"/>
              </a:ext>
            </a:extLst>
          </p:cNvPr>
          <p:cNvCxnSpPr>
            <a:cxnSpLocks/>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4" name="矩形 463">
              <a:extLst>
                <a:ext uri="{FF2B5EF4-FFF2-40B4-BE49-F238E27FC236}">
                  <a16:creationId xmlns:a16="http://schemas.microsoft.com/office/drawing/2014/main" id="{3FB95C3B-4E60-4EBA-9387-A4B31D4CCCD0}"/>
                </a:ext>
              </a:extLst>
            </p:cNvPr>
            <p:cNvSpPr/>
            <p:nvPr/>
          </p:nvSpPr>
          <p:spPr>
            <a:xfrm>
              <a:off x="1970227" y="4236633"/>
              <a:ext cx="289442" cy="55156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a:extLst>
              <a:ext uri="{FF2B5EF4-FFF2-40B4-BE49-F238E27FC236}">
                <a16:creationId xmlns:a16="http://schemas.microsoft.com/office/drawing/2014/main" id="{B00BC0A3-51B7-434E-90BD-CB49651A6D2A}"/>
              </a:ext>
            </a:extLst>
          </p:cNvPr>
          <p:cNvGrpSpPr/>
          <p:nvPr/>
        </p:nvGrpSpPr>
        <p:grpSpPr>
          <a:xfrm>
            <a:off x="8214876" y="3828017"/>
            <a:ext cx="444521" cy="993977"/>
            <a:chOff x="4336181" y="4140652"/>
            <a:chExt cx="214541" cy="587002"/>
          </a:xfrm>
        </p:grpSpPr>
        <p:sp>
          <p:nvSpPr>
            <p:cNvPr id="467" name="流程图: 手动操作 466">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8" name="矩形 467">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469" name="直接连接符 468">
            <a:extLst>
              <a:ext uri="{FF2B5EF4-FFF2-40B4-BE49-F238E27FC236}">
                <a16:creationId xmlns:a16="http://schemas.microsoft.com/office/drawing/2014/main" id="{ACFA0740-3E39-4D9E-AD12-8B3C9FEAB3F3}"/>
              </a:ext>
            </a:extLst>
          </p:cNvPr>
          <p:cNvCxnSpPr>
            <a:cxnSpLocks/>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72" name="组合 471"/>
            <p:cNvGrpSpPr/>
            <p:nvPr/>
          </p:nvGrpSpPr>
          <p:grpSpPr>
            <a:xfrm>
              <a:off x="7115801" y="4604354"/>
              <a:ext cx="477107" cy="472728"/>
              <a:chOff x="3743887" y="4293594"/>
              <a:chExt cx="477107" cy="472728"/>
            </a:xfrm>
          </p:grpSpPr>
          <p:grpSp>
            <p:nvGrpSpPr>
              <p:cNvPr id="473" name="组合 472">
                <a:extLst>
                  <a:ext uri="{FF2B5EF4-FFF2-40B4-BE49-F238E27FC236}">
                    <a16:creationId xmlns:a16="http://schemas.microsoft.com/office/drawing/2014/main" id="{D17CAF8C-4076-4CE2-A5A3-31CD3C927C07}"/>
                  </a:ext>
                </a:extLst>
              </p:cNvPr>
              <p:cNvGrpSpPr/>
              <p:nvPr/>
            </p:nvGrpSpPr>
            <p:grpSpPr>
              <a:xfrm>
                <a:off x="3743887" y="4440399"/>
                <a:ext cx="477107" cy="325923"/>
                <a:chOff x="2146087" y="4862847"/>
                <a:chExt cx="452393" cy="309039"/>
              </a:xfrm>
            </p:grpSpPr>
            <p:cxnSp>
              <p:nvCxnSpPr>
                <p:cNvPr id="475" name="直接连接符 47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a:extLst>
              <a:ext uri="{FF2B5EF4-FFF2-40B4-BE49-F238E27FC236}">
                <a16:creationId xmlns:a16="http://schemas.microsoft.com/office/drawing/2014/main" id="{A52B4083-95DC-41CD-AC89-64757DCDD9FA}"/>
              </a:ext>
            </a:extLst>
          </p:cNvPr>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3" name="矩形 252">
            <a:extLst>
              <a:ext uri="{FF2B5EF4-FFF2-40B4-BE49-F238E27FC236}">
                <a16:creationId xmlns:a16="http://schemas.microsoft.com/office/drawing/2014/main" id="{4DCFF249-9CD4-4226-9F88-989FC9E79DDD}"/>
              </a:ext>
            </a:extLst>
          </p:cNvPr>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327" name="直接连接符 3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2412419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多周期状态转换图</a:t>
            </a:r>
          </a:p>
        </p:txBody>
      </p:sp>
      <p:grpSp>
        <p:nvGrpSpPr>
          <p:cNvPr id="4" name="组合 3">
            <a:extLst>
              <a:ext uri="{FF2B5EF4-FFF2-40B4-BE49-F238E27FC236}">
                <a16:creationId xmlns:a16="http://schemas.microsoft.com/office/drawing/2014/main" id="{209F8818-208E-46FD-BCBF-D559444BF9A4}"/>
              </a:ext>
            </a:extLst>
          </p:cNvPr>
          <p:cNvGrpSpPr/>
          <p:nvPr/>
        </p:nvGrpSpPr>
        <p:grpSpPr>
          <a:xfrm>
            <a:off x="2721257" y="566434"/>
            <a:ext cx="6903518" cy="6027620"/>
            <a:chOff x="2256806" y="982980"/>
            <a:chExt cx="6123289" cy="5346383"/>
          </a:xfrm>
        </p:grpSpPr>
        <p:sp>
          <p:nvSpPr>
            <p:cNvPr id="5" name="椭圆 4">
              <a:extLst>
                <a:ext uri="{FF2B5EF4-FFF2-40B4-BE49-F238E27FC236}">
                  <a16:creationId xmlns:a16="http://schemas.microsoft.com/office/drawing/2014/main" id="{846F2AC8-C643-4328-B636-D3FFC5EF485B}"/>
                </a:ext>
              </a:extLst>
            </p:cNvPr>
            <p:cNvSpPr/>
            <p:nvPr/>
          </p:nvSpPr>
          <p:spPr>
            <a:xfrm>
              <a:off x="3365182" y="5357813"/>
              <a:ext cx="966788" cy="971550"/>
            </a:xfrm>
            <a:prstGeom prst="ellipse">
              <a:avLst/>
            </a:prstGeom>
            <a:solidFill>
              <a:srgbClr val="FFFF99"/>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2978786" y="5640315"/>
              <a:ext cx="1762125" cy="392540"/>
            </a:xfrm>
            <a:prstGeom prst="rect">
              <a:avLst/>
            </a:prstGeom>
            <a:noFill/>
          </p:spPr>
          <p:txBody>
            <a:bodyPr wrap="square" rtlCol="0">
              <a:spAutoFit/>
            </a:bodyPr>
            <a:lstStyle/>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MemtoReg</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p>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RegWrite</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7" name="椭圆 6">
              <a:extLst>
                <a:ext uri="{FF2B5EF4-FFF2-40B4-BE49-F238E27FC236}">
                  <a16:creationId xmlns:a16="http://schemas.microsoft.com/office/drawing/2014/main" id="{8CAC6746-F360-4A07-9542-78BDE2BC76FB}"/>
                </a:ext>
              </a:extLst>
            </p:cNvPr>
            <p:cNvSpPr/>
            <p:nvPr/>
          </p:nvSpPr>
          <p:spPr>
            <a:xfrm>
              <a:off x="3365182" y="3881438"/>
              <a:ext cx="966788" cy="971550"/>
            </a:xfrm>
            <a:prstGeom prst="ellipse">
              <a:avLst/>
            </a:prstGeom>
            <a:solidFill>
              <a:srgbClr val="FFFF99"/>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8" name="文本框 7">
              <a:extLst>
                <a:ext uri="{FF2B5EF4-FFF2-40B4-BE49-F238E27FC236}">
                  <a16:creationId xmlns:a16="http://schemas.microsoft.com/office/drawing/2014/main" id="{FD609ECE-232F-4695-A0BC-3B8E469142AF}"/>
                </a:ext>
              </a:extLst>
            </p:cNvPr>
            <p:cNvSpPr txBox="1"/>
            <p:nvPr/>
          </p:nvSpPr>
          <p:spPr>
            <a:xfrm>
              <a:off x="2967512" y="4228713"/>
              <a:ext cx="1762125" cy="237219"/>
            </a:xfrm>
            <a:prstGeom prst="rect">
              <a:avLst/>
            </a:prstGeom>
            <a:noFill/>
          </p:spPr>
          <p:txBody>
            <a:bodyPr wrap="square" rtlCol="0">
              <a:spAutoFit/>
            </a:bodyPr>
            <a:lstStyle/>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lorD</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9" name="椭圆 8">
              <a:extLst>
                <a:ext uri="{FF2B5EF4-FFF2-40B4-BE49-F238E27FC236}">
                  <a16:creationId xmlns:a16="http://schemas.microsoft.com/office/drawing/2014/main" id="{02EA45CF-2A47-42F8-A4DF-C0C576FB117A}"/>
                </a:ext>
              </a:extLst>
            </p:cNvPr>
            <p:cNvSpPr/>
            <p:nvPr/>
          </p:nvSpPr>
          <p:spPr>
            <a:xfrm>
              <a:off x="3365182" y="2590801"/>
              <a:ext cx="966788" cy="971550"/>
            </a:xfrm>
            <a:prstGeom prst="ellipse">
              <a:avLst/>
            </a:prstGeom>
            <a:solidFill>
              <a:srgbClr val="FFFF99"/>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0" name="文本框 9">
              <a:extLst>
                <a:ext uri="{FF2B5EF4-FFF2-40B4-BE49-F238E27FC236}">
                  <a16:creationId xmlns:a16="http://schemas.microsoft.com/office/drawing/2014/main" id="{CB5574EA-F6EB-4064-B7AB-12CC0B1E01B2}"/>
                </a:ext>
              </a:extLst>
            </p:cNvPr>
            <p:cNvSpPr txBox="1"/>
            <p:nvPr/>
          </p:nvSpPr>
          <p:spPr>
            <a:xfrm>
              <a:off x="3360418" y="2837963"/>
              <a:ext cx="963814" cy="703181"/>
            </a:xfrm>
            <a:prstGeom prst="rect">
              <a:avLst/>
            </a:prstGeom>
            <a:noFill/>
          </p:spPr>
          <p:txBody>
            <a:bodyPr wrap="square" rtlCol="0">
              <a:spAutoFit/>
            </a:bodyPr>
            <a:lstStyle/>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ALUSrcA</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p>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ALUSrcB</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=10      </a:t>
              </a:r>
            </a:p>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ALUOp</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=XX</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a:p>
              <a:pPr algn="ctr" defTabSz="914277"/>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1" name="椭圆 10">
              <a:extLst>
                <a:ext uri="{FF2B5EF4-FFF2-40B4-BE49-F238E27FC236}">
                  <a16:creationId xmlns:a16="http://schemas.microsoft.com/office/drawing/2014/main" id="{4D7FA5B4-1C42-4479-B0D4-C3660198D7AB}"/>
                </a:ext>
              </a:extLst>
            </p:cNvPr>
            <p:cNvSpPr/>
            <p:nvPr/>
          </p:nvSpPr>
          <p:spPr>
            <a:xfrm>
              <a:off x="4174807" y="1144603"/>
              <a:ext cx="966788" cy="971550"/>
            </a:xfrm>
            <a:prstGeom prst="ellipse">
              <a:avLst/>
            </a:prstGeom>
            <a:solidFill>
              <a:srgbClr val="79F5F9"/>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2" name="文本框 11">
              <a:extLst>
                <a:ext uri="{FF2B5EF4-FFF2-40B4-BE49-F238E27FC236}">
                  <a16:creationId xmlns:a16="http://schemas.microsoft.com/office/drawing/2014/main" id="{03C2C351-D4B6-4BB4-9712-C2DA89E845FC}"/>
                </a:ext>
              </a:extLst>
            </p:cNvPr>
            <p:cNvSpPr txBox="1"/>
            <p:nvPr/>
          </p:nvSpPr>
          <p:spPr>
            <a:xfrm>
              <a:off x="4227906" y="1355473"/>
              <a:ext cx="915595" cy="578970"/>
            </a:xfrm>
            <a:prstGeom prst="rect">
              <a:avLst/>
            </a:prstGeom>
            <a:noFill/>
          </p:spPr>
          <p:txBody>
            <a:bodyPr wrap="square" rtlCol="0">
              <a:spAutoFit/>
            </a:bodyPr>
            <a:lstStyle/>
            <a:p>
              <a:pPr algn="ctr" defTabSz="914277">
                <a:lnSpc>
                  <a:spcPct val="80000"/>
                </a:lnSpc>
              </a:pPr>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AluSrcB</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=01</a:t>
              </a:r>
            </a:p>
            <a:p>
              <a:pPr algn="ctr" defTabSz="914277">
                <a:lnSpc>
                  <a:spcPct val="80000"/>
                </a:lnSpc>
              </a:pPr>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ALUop</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=xx</a:t>
              </a:r>
            </a:p>
            <a:p>
              <a:pPr algn="ctr" defTabSz="914277">
                <a:lnSpc>
                  <a:spcPct val="80000"/>
                </a:lnSpc>
              </a:pPr>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IRWrite</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p>
            <a:p>
              <a:pPr algn="ctr" defTabSz="914277">
                <a:lnSpc>
                  <a:spcPct val="80000"/>
                </a:lnSpc>
              </a:pPr>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PCWrite</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3" name="椭圆 12">
              <a:extLst>
                <a:ext uri="{FF2B5EF4-FFF2-40B4-BE49-F238E27FC236}">
                  <a16:creationId xmlns:a16="http://schemas.microsoft.com/office/drawing/2014/main" id="{D5326E30-E33D-4A4E-9F88-E42F7F3A54DE}"/>
                </a:ext>
              </a:extLst>
            </p:cNvPr>
            <p:cNvSpPr/>
            <p:nvPr/>
          </p:nvSpPr>
          <p:spPr>
            <a:xfrm>
              <a:off x="5470207" y="1144603"/>
              <a:ext cx="966788" cy="971550"/>
            </a:xfrm>
            <a:prstGeom prst="ellipse">
              <a:avLst/>
            </a:prstGeom>
            <a:solidFill>
              <a:srgbClr val="79F5F9"/>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4" name="文本框 13">
              <a:extLst>
                <a:ext uri="{FF2B5EF4-FFF2-40B4-BE49-F238E27FC236}">
                  <a16:creationId xmlns:a16="http://schemas.microsoft.com/office/drawing/2014/main" id="{64AFC4EA-9B31-4A53-8F87-84133D849FF9}"/>
                </a:ext>
              </a:extLst>
            </p:cNvPr>
            <p:cNvSpPr txBox="1"/>
            <p:nvPr/>
          </p:nvSpPr>
          <p:spPr>
            <a:xfrm>
              <a:off x="5468301" y="1434359"/>
              <a:ext cx="991917" cy="547861"/>
            </a:xfrm>
            <a:prstGeom prst="rect">
              <a:avLst/>
            </a:prstGeom>
            <a:noFill/>
          </p:spPr>
          <p:txBody>
            <a:bodyPr wrap="square" rtlCol="0">
              <a:spAutoFit/>
            </a:bodyPr>
            <a:lstStyle/>
            <a:p>
              <a:pP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ALUSrcB</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=11ALUOp=xx</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a:p>
              <a:pPr algn="ctr" defTabSz="914277"/>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5" name="椭圆 14">
              <a:extLst>
                <a:ext uri="{FF2B5EF4-FFF2-40B4-BE49-F238E27FC236}">
                  <a16:creationId xmlns:a16="http://schemas.microsoft.com/office/drawing/2014/main" id="{462B2CB4-A31A-4FE6-83A3-CA28762DA567}"/>
                </a:ext>
              </a:extLst>
            </p:cNvPr>
            <p:cNvSpPr/>
            <p:nvPr/>
          </p:nvSpPr>
          <p:spPr>
            <a:xfrm>
              <a:off x="5953601" y="2590801"/>
              <a:ext cx="966788" cy="971550"/>
            </a:xfrm>
            <a:prstGeom prst="ellipse">
              <a:avLst/>
            </a:prstGeom>
            <a:solidFill>
              <a:srgbClr val="FFFF99"/>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6" name="文本框 15">
              <a:extLst>
                <a:ext uri="{FF2B5EF4-FFF2-40B4-BE49-F238E27FC236}">
                  <a16:creationId xmlns:a16="http://schemas.microsoft.com/office/drawing/2014/main" id="{85C2FB13-A298-494B-B0A9-66F22B76BB9F}"/>
                </a:ext>
              </a:extLst>
            </p:cNvPr>
            <p:cNvSpPr txBox="1"/>
            <p:nvPr/>
          </p:nvSpPr>
          <p:spPr>
            <a:xfrm>
              <a:off x="6000031" y="2886722"/>
              <a:ext cx="915595" cy="547861"/>
            </a:xfrm>
            <a:prstGeom prst="rect">
              <a:avLst/>
            </a:prstGeom>
            <a:noFill/>
          </p:spPr>
          <p:txBody>
            <a:bodyPr wrap="square" rtlCol="0">
              <a:spAutoFit/>
            </a:bodyPr>
            <a:lstStyle/>
            <a:p>
              <a:pP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ALUSrcA</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p>
            <a:p>
              <a:pP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ALUOp</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=xx</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a:p>
              <a:pPr algn="ctr" defTabSz="914277"/>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7" name="椭圆 16">
              <a:extLst>
                <a:ext uri="{FF2B5EF4-FFF2-40B4-BE49-F238E27FC236}">
                  <a16:creationId xmlns:a16="http://schemas.microsoft.com/office/drawing/2014/main" id="{2F4C8938-2E59-47AC-8A97-721D5793ACC1}"/>
                </a:ext>
              </a:extLst>
            </p:cNvPr>
            <p:cNvSpPr/>
            <p:nvPr/>
          </p:nvSpPr>
          <p:spPr>
            <a:xfrm>
              <a:off x="7239476" y="2590801"/>
              <a:ext cx="966788" cy="971550"/>
            </a:xfrm>
            <a:prstGeom prst="ellipse">
              <a:avLst/>
            </a:prstGeom>
            <a:solidFill>
              <a:srgbClr val="FFFF99"/>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 name="文本框 17">
              <a:extLst>
                <a:ext uri="{FF2B5EF4-FFF2-40B4-BE49-F238E27FC236}">
                  <a16:creationId xmlns:a16="http://schemas.microsoft.com/office/drawing/2014/main" id="{21BDB6D9-F70F-45BC-98FC-C7F0E6DB1E8F}"/>
                </a:ext>
              </a:extLst>
            </p:cNvPr>
            <p:cNvSpPr txBox="1"/>
            <p:nvPr/>
          </p:nvSpPr>
          <p:spPr>
            <a:xfrm>
              <a:off x="7313294" y="2777947"/>
              <a:ext cx="915595" cy="703181"/>
            </a:xfrm>
            <a:prstGeom prst="rect">
              <a:avLst/>
            </a:prstGeom>
            <a:noFill/>
          </p:spPr>
          <p:txBody>
            <a:bodyPr wrap="square" rtlCol="0">
              <a:spAutoFit/>
            </a:bodyPr>
            <a:lstStyle/>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ALUSrcA</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p>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ALUOp</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=xx</a:t>
              </a:r>
            </a:p>
            <a:p>
              <a:pPr algn="ctr" defTabSz="914277"/>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PCSrc</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p>
            <a:p>
              <a:pPr algn="ctr" defTabSz="914277"/>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Branch</a:t>
              </a:r>
            </a:p>
          </p:txBody>
        </p:sp>
        <p:sp>
          <p:nvSpPr>
            <p:cNvPr id="19" name="椭圆 18">
              <a:extLst>
                <a:ext uri="{FF2B5EF4-FFF2-40B4-BE49-F238E27FC236}">
                  <a16:creationId xmlns:a16="http://schemas.microsoft.com/office/drawing/2014/main" id="{7B52D693-6A1A-46E3-9129-1081DB491CEA}"/>
                </a:ext>
              </a:extLst>
            </p:cNvPr>
            <p:cNvSpPr/>
            <p:nvPr/>
          </p:nvSpPr>
          <p:spPr>
            <a:xfrm>
              <a:off x="4658201" y="3881438"/>
              <a:ext cx="966788" cy="971550"/>
            </a:xfrm>
            <a:prstGeom prst="ellipse">
              <a:avLst/>
            </a:prstGeom>
            <a:solidFill>
              <a:srgbClr val="FFFF99"/>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20" name="文本框 19">
              <a:extLst>
                <a:ext uri="{FF2B5EF4-FFF2-40B4-BE49-F238E27FC236}">
                  <a16:creationId xmlns:a16="http://schemas.microsoft.com/office/drawing/2014/main" id="{03378086-0E6B-4275-9326-898A106F0EFE}"/>
                </a:ext>
              </a:extLst>
            </p:cNvPr>
            <p:cNvSpPr txBox="1"/>
            <p:nvPr/>
          </p:nvSpPr>
          <p:spPr>
            <a:xfrm>
              <a:off x="4246244" y="4167158"/>
              <a:ext cx="1762125" cy="392540"/>
            </a:xfrm>
            <a:prstGeom prst="rect">
              <a:avLst/>
            </a:prstGeom>
            <a:noFill/>
          </p:spPr>
          <p:txBody>
            <a:bodyPr wrap="square" rtlCol="0">
              <a:spAutoFit/>
            </a:bodyPr>
            <a:lstStyle/>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lorD</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p>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MemWrite</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21" name="椭圆 20">
              <a:extLst>
                <a:ext uri="{FF2B5EF4-FFF2-40B4-BE49-F238E27FC236}">
                  <a16:creationId xmlns:a16="http://schemas.microsoft.com/office/drawing/2014/main" id="{85295A9B-EE23-46A4-856F-9D76F2D69E9B}"/>
                </a:ext>
              </a:extLst>
            </p:cNvPr>
            <p:cNvSpPr/>
            <p:nvPr/>
          </p:nvSpPr>
          <p:spPr>
            <a:xfrm>
              <a:off x="5948838" y="3881438"/>
              <a:ext cx="966788" cy="971550"/>
            </a:xfrm>
            <a:prstGeom prst="ellipse">
              <a:avLst/>
            </a:prstGeom>
            <a:solidFill>
              <a:srgbClr val="FFFF99"/>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22" name="文本框 21">
              <a:extLst>
                <a:ext uri="{FF2B5EF4-FFF2-40B4-BE49-F238E27FC236}">
                  <a16:creationId xmlns:a16="http://schemas.microsoft.com/office/drawing/2014/main" id="{2F6151AA-7E45-4330-B8A2-23BF45B842B9}"/>
                </a:ext>
              </a:extLst>
            </p:cNvPr>
            <p:cNvSpPr txBox="1"/>
            <p:nvPr/>
          </p:nvSpPr>
          <p:spPr>
            <a:xfrm>
              <a:off x="5994885" y="4163954"/>
              <a:ext cx="912732" cy="392540"/>
            </a:xfrm>
            <a:prstGeom prst="rect">
              <a:avLst/>
            </a:prstGeom>
            <a:noFill/>
          </p:spPr>
          <p:txBody>
            <a:bodyPr wrap="square" rtlCol="0">
              <a:spAutoFit/>
            </a:bodyPr>
            <a:lstStyle/>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RegDst</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p>
            <a:p>
              <a:pPr algn="ctr" defTabSz="914277"/>
              <a:r>
                <a:rPr lang="en-US" altLang="zh-CN" sz="1138" dirty="0" err="1">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RegWrite</a:t>
              </a:r>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23" name="任意多边形: 形状 23">
              <a:extLst>
                <a:ext uri="{FF2B5EF4-FFF2-40B4-BE49-F238E27FC236}">
                  <a16:creationId xmlns:a16="http://schemas.microsoft.com/office/drawing/2014/main" id="{664019A7-87EC-4A7E-93E7-D2FA5C70ECB6}"/>
                </a:ext>
              </a:extLst>
            </p:cNvPr>
            <p:cNvSpPr/>
            <p:nvPr/>
          </p:nvSpPr>
          <p:spPr>
            <a:xfrm>
              <a:off x="4333875" y="982980"/>
              <a:ext cx="4046220" cy="4861560"/>
            </a:xfrm>
            <a:custGeom>
              <a:avLst/>
              <a:gdLst>
                <a:gd name="connsiteX0" fmla="*/ 0 w 4046220"/>
                <a:gd name="connsiteY0" fmla="*/ 4861560 h 4861560"/>
                <a:gd name="connsiteX1" fmla="*/ 4046220 w 4046220"/>
                <a:gd name="connsiteY1" fmla="*/ 4861560 h 4861560"/>
                <a:gd name="connsiteX2" fmla="*/ 4046220 w 4046220"/>
                <a:gd name="connsiteY2" fmla="*/ 0 h 4861560"/>
                <a:gd name="connsiteX3" fmla="*/ 335280 w 4046220"/>
                <a:gd name="connsiteY3" fmla="*/ 0 h 4861560"/>
                <a:gd name="connsiteX4" fmla="*/ 335280 w 4046220"/>
                <a:gd name="connsiteY4" fmla="*/ 137160 h 4861560"/>
                <a:gd name="connsiteX5" fmla="*/ 327660 w 4046220"/>
                <a:gd name="connsiteY5" fmla="*/ 137160 h 486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220" h="4861560">
                  <a:moveTo>
                    <a:pt x="0" y="4861560"/>
                  </a:moveTo>
                  <a:lnTo>
                    <a:pt x="4046220" y="4861560"/>
                  </a:lnTo>
                  <a:lnTo>
                    <a:pt x="4046220" y="0"/>
                  </a:lnTo>
                  <a:lnTo>
                    <a:pt x="335280" y="0"/>
                  </a:lnTo>
                  <a:lnTo>
                    <a:pt x="335280" y="137160"/>
                  </a:lnTo>
                  <a:lnTo>
                    <a:pt x="327660" y="137160"/>
                  </a:lnTo>
                </a:path>
              </a:pathLst>
            </a:custGeom>
            <a:noFill/>
            <a:ln w="28575">
              <a:solidFill>
                <a:schemeClr val="tx1">
                  <a:lumMod val="95000"/>
                  <a:lumOff val="5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cxnSp>
          <p:nvCxnSpPr>
            <p:cNvPr id="24" name="直接箭头连接符 23">
              <a:extLst>
                <a:ext uri="{FF2B5EF4-FFF2-40B4-BE49-F238E27FC236}">
                  <a16:creationId xmlns:a16="http://schemas.microsoft.com/office/drawing/2014/main" id="{A00025D5-7565-4161-B149-3C963D885A80}"/>
                </a:ext>
              </a:extLst>
            </p:cNvPr>
            <p:cNvCxnSpPr>
              <a:cxnSpLocks/>
              <a:endCxn id="9" idx="7"/>
            </p:cNvCxnSpPr>
            <p:nvPr/>
          </p:nvCxnSpPr>
          <p:spPr>
            <a:xfrm flipH="1">
              <a:off x="4190387" y="1959610"/>
              <a:ext cx="1400074" cy="773471"/>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9622E7E-2C6B-4C00-BCEA-417292724F47}"/>
                </a:ext>
              </a:extLst>
            </p:cNvPr>
            <p:cNvCxnSpPr/>
            <p:nvPr/>
          </p:nvCxnSpPr>
          <p:spPr>
            <a:xfrm>
              <a:off x="4246244" y="3355975"/>
              <a:ext cx="644180" cy="590550"/>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237BA62-6365-4D8D-87FD-097DAEFDB189}"/>
                </a:ext>
              </a:extLst>
            </p:cNvPr>
            <p:cNvCxnSpPr>
              <a:stCxn id="9" idx="4"/>
              <a:endCxn id="7" idx="0"/>
            </p:cNvCxnSpPr>
            <p:nvPr/>
          </p:nvCxnSpPr>
          <p:spPr>
            <a:xfrm>
              <a:off x="3848576" y="3562351"/>
              <a:ext cx="0" cy="319087"/>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77C127C-B09B-472F-9937-17A10C92455E}"/>
                </a:ext>
              </a:extLst>
            </p:cNvPr>
            <p:cNvCxnSpPr>
              <a:cxnSpLocks/>
              <a:endCxn id="5" idx="0"/>
            </p:cNvCxnSpPr>
            <p:nvPr/>
          </p:nvCxnSpPr>
          <p:spPr>
            <a:xfrm>
              <a:off x="3848576" y="4864101"/>
              <a:ext cx="0" cy="493712"/>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6A4B27F-5CB6-4097-A58A-1FA22BBFBB61}"/>
                </a:ext>
              </a:extLst>
            </p:cNvPr>
            <p:cNvCxnSpPr>
              <a:cxnSpLocks/>
            </p:cNvCxnSpPr>
            <p:nvPr/>
          </p:nvCxnSpPr>
          <p:spPr>
            <a:xfrm>
              <a:off x="5137626" y="4864101"/>
              <a:ext cx="0" cy="979487"/>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E83F405-74A8-4433-9E03-C2FDE2B85DEE}"/>
                </a:ext>
              </a:extLst>
            </p:cNvPr>
            <p:cNvCxnSpPr>
              <a:cxnSpLocks/>
            </p:cNvCxnSpPr>
            <p:nvPr/>
          </p:nvCxnSpPr>
          <p:spPr>
            <a:xfrm>
              <a:off x="6439376" y="4864101"/>
              <a:ext cx="0" cy="979487"/>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03F0D57-DE36-48CE-9100-D6982BCD1794}"/>
                </a:ext>
              </a:extLst>
            </p:cNvPr>
            <p:cNvCxnSpPr>
              <a:stCxn id="11" idx="6"/>
            </p:cNvCxnSpPr>
            <p:nvPr/>
          </p:nvCxnSpPr>
          <p:spPr>
            <a:xfrm flipV="1">
              <a:off x="5141595" y="1630377"/>
              <a:ext cx="328612" cy="1"/>
            </a:xfrm>
            <a:prstGeom prst="straightConnector1">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4DB4F2A-77C1-437E-8317-1A8D6063FC3A}"/>
                </a:ext>
              </a:extLst>
            </p:cNvPr>
            <p:cNvCxnSpPr/>
            <p:nvPr/>
          </p:nvCxnSpPr>
          <p:spPr>
            <a:xfrm>
              <a:off x="6084570" y="2107431"/>
              <a:ext cx="301232" cy="483370"/>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DEBA648-16C7-40DD-8A69-5C9BBEA5CA5C}"/>
                </a:ext>
              </a:extLst>
            </p:cNvPr>
            <p:cNvCxnSpPr/>
            <p:nvPr/>
          </p:nvCxnSpPr>
          <p:spPr>
            <a:xfrm>
              <a:off x="6356985" y="1893614"/>
              <a:ext cx="1191260" cy="722586"/>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26EC666-248E-4631-8BAA-CB190E3F89B3}"/>
                </a:ext>
              </a:extLst>
            </p:cNvPr>
            <p:cNvCxnSpPr>
              <a:endCxn id="21" idx="0"/>
            </p:cNvCxnSpPr>
            <p:nvPr/>
          </p:nvCxnSpPr>
          <p:spPr>
            <a:xfrm>
              <a:off x="6432232" y="3573464"/>
              <a:ext cx="0" cy="307974"/>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D009B1C-EEEA-4101-B7D3-5850D8B61F2A}"/>
                </a:ext>
              </a:extLst>
            </p:cNvPr>
            <p:cNvCxnSpPr>
              <a:cxnSpLocks/>
            </p:cNvCxnSpPr>
            <p:nvPr/>
          </p:nvCxnSpPr>
          <p:spPr>
            <a:xfrm>
              <a:off x="7730807" y="3573464"/>
              <a:ext cx="0" cy="2270124"/>
            </a:xfrm>
            <a:prstGeom prst="straightConnector1">
              <a:avLst/>
            </a:prstGeom>
            <a:ln w="12700">
              <a:no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9F73BB1-F6E3-4B61-ADEE-D1DE6D32FA77}"/>
                </a:ext>
              </a:extLst>
            </p:cNvPr>
            <p:cNvCxnSpPr>
              <a:endCxn id="11" idx="2"/>
            </p:cNvCxnSpPr>
            <p:nvPr/>
          </p:nvCxnSpPr>
          <p:spPr>
            <a:xfrm>
              <a:off x="4017645" y="1500187"/>
              <a:ext cx="157162" cy="130191"/>
            </a:xfrm>
            <a:prstGeom prst="straightConnector1">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8F16560-3B45-4A43-9EA2-5494457AE28D}"/>
                </a:ext>
              </a:extLst>
            </p:cNvPr>
            <p:cNvSpPr txBox="1"/>
            <p:nvPr/>
          </p:nvSpPr>
          <p:spPr>
            <a:xfrm>
              <a:off x="2533414" y="5218235"/>
              <a:ext cx="997423" cy="392540"/>
            </a:xfrm>
            <a:prstGeom prst="rect">
              <a:avLst/>
            </a:prstGeom>
            <a:noFill/>
          </p:spPr>
          <p:txBody>
            <a:bodyPr wrap="square" rtlCol="0">
              <a:spAutoFit/>
            </a:bodyPr>
            <a:lstStyle/>
            <a:p>
              <a:pPr algn="ctr" defTabSz="914277"/>
              <a:r>
                <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S4:Mem</a:t>
              </a:r>
            </a:p>
            <a:p>
              <a:pPr algn="ctr" defTabSz="914277"/>
              <a:r>
                <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Writeback</a:t>
              </a:r>
              <a:endParaRPr lang="zh-CN" altLang="en-US" sz="1138" dirty="0">
                <a:solidFill>
                  <a:prstClr val="white">
                    <a:lumMod val="50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37" name="文本框 36">
              <a:extLst>
                <a:ext uri="{FF2B5EF4-FFF2-40B4-BE49-F238E27FC236}">
                  <a16:creationId xmlns:a16="http://schemas.microsoft.com/office/drawing/2014/main" id="{F76470DC-AD9B-4BFC-B8F5-5FFCC821B5E8}"/>
                </a:ext>
              </a:extLst>
            </p:cNvPr>
            <p:cNvSpPr txBox="1"/>
            <p:nvPr/>
          </p:nvSpPr>
          <p:spPr>
            <a:xfrm>
              <a:off x="2276586" y="3789059"/>
              <a:ext cx="1762125" cy="237219"/>
            </a:xfrm>
            <a:prstGeom prst="rect">
              <a:avLst/>
            </a:prstGeom>
            <a:noFill/>
          </p:spPr>
          <p:txBody>
            <a:bodyPr wrap="square" rtlCol="0">
              <a:spAutoFit/>
            </a:bodyPr>
            <a:lstStyle/>
            <a:p>
              <a:pPr algn="ctr" defTabSz="914277"/>
              <a:r>
                <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S3:MemRead</a:t>
              </a:r>
            </a:p>
          </p:txBody>
        </p:sp>
        <p:sp>
          <p:nvSpPr>
            <p:cNvPr id="38" name="文本框 37">
              <a:extLst>
                <a:ext uri="{FF2B5EF4-FFF2-40B4-BE49-F238E27FC236}">
                  <a16:creationId xmlns:a16="http://schemas.microsoft.com/office/drawing/2014/main" id="{B3006E25-4F42-4530-BE49-7F293DBEC9E0}"/>
                </a:ext>
              </a:extLst>
            </p:cNvPr>
            <p:cNvSpPr txBox="1"/>
            <p:nvPr/>
          </p:nvSpPr>
          <p:spPr>
            <a:xfrm>
              <a:off x="2256806" y="2472497"/>
              <a:ext cx="1762125" cy="237219"/>
            </a:xfrm>
            <a:prstGeom prst="rect">
              <a:avLst/>
            </a:prstGeom>
            <a:noFill/>
          </p:spPr>
          <p:txBody>
            <a:bodyPr wrap="square" rtlCol="0">
              <a:spAutoFit/>
            </a:bodyPr>
            <a:lstStyle/>
            <a:p>
              <a:pPr algn="ctr" defTabSz="914277"/>
              <a:r>
                <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S2:MemAdr</a:t>
              </a:r>
            </a:p>
          </p:txBody>
        </p:sp>
        <p:sp>
          <p:nvSpPr>
            <p:cNvPr id="39" name="文本框 38">
              <a:extLst>
                <a:ext uri="{FF2B5EF4-FFF2-40B4-BE49-F238E27FC236}">
                  <a16:creationId xmlns:a16="http://schemas.microsoft.com/office/drawing/2014/main" id="{C8546CEB-F444-4786-8799-0D75752C8166}"/>
                </a:ext>
              </a:extLst>
            </p:cNvPr>
            <p:cNvSpPr txBox="1"/>
            <p:nvPr/>
          </p:nvSpPr>
          <p:spPr>
            <a:xfrm>
              <a:off x="3284273" y="999436"/>
              <a:ext cx="1762125" cy="237219"/>
            </a:xfrm>
            <a:prstGeom prst="rect">
              <a:avLst/>
            </a:prstGeom>
            <a:noFill/>
          </p:spPr>
          <p:txBody>
            <a:bodyPr wrap="square" rtlCol="0">
              <a:spAutoFit/>
            </a:bodyPr>
            <a:lstStyle/>
            <a:p>
              <a:pPr algn="ctr" defTabSz="914277"/>
              <a:r>
                <a:rPr lang="en-US" altLang="zh-CN" sz="1138" dirty="0">
                  <a:solidFill>
                    <a:prstClr val="white">
                      <a:lumMod val="65000"/>
                    </a:prstClr>
                  </a:solidFill>
                  <a:latin typeface="Segoe UI Black" panose="020B0A02040204020203" pitchFamily="34" charset="0"/>
                  <a:ea typeface="Segoe UI Black" panose="020B0A02040204020203" pitchFamily="34" charset="0"/>
                  <a:cs typeface="Segoe UI Black" panose="020B0A02040204020203" pitchFamily="34" charset="0"/>
                </a:rPr>
                <a:t>S0:Fetch</a:t>
              </a:r>
            </a:p>
          </p:txBody>
        </p:sp>
        <p:sp>
          <p:nvSpPr>
            <p:cNvPr id="40" name="文本框 39">
              <a:extLst>
                <a:ext uri="{FF2B5EF4-FFF2-40B4-BE49-F238E27FC236}">
                  <a16:creationId xmlns:a16="http://schemas.microsoft.com/office/drawing/2014/main" id="{B6192326-4BBB-4028-A3EC-10CB85B27595}"/>
                </a:ext>
              </a:extLst>
            </p:cNvPr>
            <p:cNvSpPr txBox="1"/>
            <p:nvPr/>
          </p:nvSpPr>
          <p:spPr>
            <a:xfrm>
              <a:off x="4551759" y="1006102"/>
              <a:ext cx="1762125" cy="237219"/>
            </a:xfrm>
            <a:prstGeom prst="rect">
              <a:avLst/>
            </a:prstGeom>
            <a:noFill/>
          </p:spPr>
          <p:txBody>
            <a:bodyPr wrap="square" rtlCol="0">
              <a:spAutoFit/>
            </a:bodyPr>
            <a:lstStyle/>
            <a:p>
              <a:pPr algn="ctr" defTabSz="914277"/>
              <a:r>
                <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S1:Decode</a:t>
              </a:r>
            </a:p>
          </p:txBody>
        </p:sp>
        <p:sp>
          <p:nvSpPr>
            <p:cNvPr id="41" name="文本框 40">
              <a:extLst>
                <a:ext uri="{FF2B5EF4-FFF2-40B4-BE49-F238E27FC236}">
                  <a16:creationId xmlns:a16="http://schemas.microsoft.com/office/drawing/2014/main" id="{3EEAF345-1186-4DF4-85BA-F284FBEC19B8}"/>
                </a:ext>
              </a:extLst>
            </p:cNvPr>
            <p:cNvSpPr txBox="1"/>
            <p:nvPr/>
          </p:nvSpPr>
          <p:spPr>
            <a:xfrm>
              <a:off x="4834506" y="2542613"/>
              <a:ext cx="1762125" cy="237219"/>
            </a:xfrm>
            <a:prstGeom prst="rect">
              <a:avLst/>
            </a:prstGeom>
            <a:noFill/>
          </p:spPr>
          <p:txBody>
            <a:bodyPr wrap="square" rtlCol="0">
              <a:spAutoFit/>
            </a:bodyPr>
            <a:lstStyle/>
            <a:p>
              <a:pPr algn="ctr" defTabSz="914277"/>
              <a:r>
                <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S6:Execute</a:t>
              </a:r>
            </a:p>
          </p:txBody>
        </p:sp>
        <p:sp>
          <p:nvSpPr>
            <p:cNvPr id="42" name="文本框 41">
              <a:extLst>
                <a:ext uri="{FF2B5EF4-FFF2-40B4-BE49-F238E27FC236}">
                  <a16:creationId xmlns:a16="http://schemas.microsoft.com/office/drawing/2014/main" id="{9B04D30C-64D9-47C6-90D0-18FBEC705711}"/>
                </a:ext>
              </a:extLst>
            </p:cNvPr>
            <p:cNvSpPr txBox="1"/>
            <p:nvPr/>
          </p:nvSpPr>
          <p:spPr>
            <a:xfrm>
              <a:off x="6235185" y="4896254"/>
              <a:ext cx="1762125" cy="237219"/>
            </a:xfrm>
            <a:prstGeom prst="rect">
              <a:avLst/>
            </a:prstGeom>
            <a:noFill/>
          </p:spPr>
          <p:txBody>
            <a:bodyPr wrap="square" rtlCol="0">
              <a:spAutoFit/>
            </a:bodyPr>
            <a:lstStyle/>
            <a:p>
              <a:pPr algn="ctr" defTabSz="914277"/>
              <a:r>
                <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S7:ALU </a:t>
              </a:r>
              <a:r>
                <a:rPr lang="en-US" altLang="zh-CN" sz="1138" dirty="0" err="1">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Writeback</a:t>
              </a:r>
              <a:endPar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文本框 42">
              <a:extLst>
                <a:ext uri="{FF2B5EF4-FFF2-40B4-BE49-F238E27FC236}">
                  <a16:creationId xmlns:a16="http://schemas.microsoft.com/office/drawing/2014/main" id="{E79F9748-7139-49AD-B240-EDFEB8C42288}"/>
                </a:ext>
              </a:extLst>
            </p:cNvPr>
            <p:cNvSpPr txBox="1"/>
            <p:nvPr/>
          </p:nvSpPr>
          <p:spPr>
            <a:xfrm>
              <a:off x="6216199" y="2495509"/>
              <a:ext cx="1762125" cy="237219"/>
            </a:xfrm>
            <a:prstGeom prst="rect">
              <a:avLst/>
            </a:prstGeom>
            <a:noFill/>
          </p:spPr>
          <p:txBody>
            <a:bodyPr wrap="square" rtlCol="0">
              <a:spAutoFit/>
            </a:bodyPr>
            <a:lstStyle/>
            <a:p>
              <a:pPr algn="ctr" defTabSz="914277"/>
              <a:r>
                <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S8:Branch</a:t>
              </a:r>
            </a:p>
          </p:txBody>
        </p:sp>
        <p:sp>
          <p:nvSpPr>
            <p:cNvPr id="44" name="文本框 43">
              <a:extLst>
                <a:ext uri="{FF2B5EF4-FFF2-40B4-BE49-F238E27FC236}">
                  <a16:creationId xmlns:a16="http://schemas.microsoft.com/office/drawing/2014/main" id="{5943AC11-595C-4E5C-8F06-86786E04411A}"/>
                </a:ext>
              </a:extLst>
            </p:cNvPr>
            <p:cNvSpPr txBox="1"/>
            <p:nvPr/>
          </p:nvSpPr>
          <p:spPr>
            <a:xfrm>
              <a:off x="4443861" y="3619064"/>
              <a:ext cx="1762125" cy="237219"/>
            </a:xfrm>
            <a:prstGeom prst="rect">
              <a:avLst/>
            </a:prstGeom>
            <a:noFill/>
          </p:spPr>
          <p:txBody>
            <a:bodyPr wrap="square" rtlCol="0">
              <a:spAutoFit/>
            </a:bodyPr>
            <a:lstStyle/>
            <a:p>
              <a:pPr algn="ctr" defTabSz="914277"/>
              <a:r>
                <a:rPr lang="en-US" altLang="zh-CN" sz="1138" dirty="0">
                  <a:solidFill>
                    <a:prstClr val="white">
                      <a:lumMod val="50000"/>
                    </a:prstClr>
                  </a:solidFill>
                  <a:latin typeface="Segoe UI Black" panose="020B0A02040204020203" pitchFamily="34" charset="0"/>
                  <a:ea typeface="Segoe UI Black" panose="020B0A02040204020203" pitchFamily="34" charset="0"/>
                  <a:cs typeface="Segoe UI Black" panose="020B0A02040204020203" pitchFamily="34" charset="0"/>
                </a:rPr>
                <a:t>S5:MemWrite</a:t>
              </a:r>
            </a:p>
          </p:txBody>
        </p:sp>
        <p:sp>
          <p:nvSpPr>
            <p:cNvPr id="45" name="文本框 44">
              <a:extLst>
                <a:ext uri="{FF2B5EF4-FFF2-40B4-BE49-F238E27FC236}">
                  <a16:creationId xmlns:a16="http://schemas.microsoft.com/office/drawing/2014/main" id="{5A7A5838-1522-4E63-8CEA-5DE9EA9428A1}"/>
                </a:ext>
              </a:extLst>
            </p:cNvPr>
            <p:cNvSpPr txBox="1"/>
            <p:nvPr/>
          </p:nvSpPr>
          <p:spPr>
            <a:xfrm>
              <a:off x="3417274" y="1300480"/>
              <a:ext cx="636762" cy="237219"/>
            </a:xfrm>
            <a:prstGeom prst="rect">
              <a:avLst/>
            </a:prstGeom>
            <a:noFill/>
          </p:spPr>
          <p:txBody>
            <a:bodyPr wrap="square" rtlCol="0">
              <a:spAutoFit/>
            </a:bodyPr>
            <a:lstStyle/>
            <a:p>
              <a:pPr algn="ctr" defTabSz="914277"/>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Reset</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46" name="文本框 45">
              <a:extLst>
                <a:ext uri="{FF2B5EF4-FFF2-40B4-BE49-F238E27FC236}">
                  <a16:creationId xmlns:a16="http://schemas.microsoft.com/office/drawing/2014/main" id="{8094E6FB-DA12-46DF-B023-BA309CE1ADA6}"/>
                </a:ext>
              </a:extLst>
            </p:cNvPr>
            <p:cNvSpPr txBox="1"/>
            <p:nvPr/>
          </p:nvSpPr>
          <p:spPr>
            <a:xfrm>
              <a:off x="4268044" y="2178497"/>
              <a:ext cx="701256" cy="211285"/>
            </a:xfrm>
            <a:prstGeom prst="rect">
              <a:avLst/>
            </a:prstGeom>
            <a:noFill/>
          </p:spPr>
          <p:txBody>
            <a:bodyPr wrap="square" rtlCol="0">
              <a:spAutoFit/>
            </a:bodyPr>
            <a:lstStyle/>
            <a:p>
              <a:pPr algn="ctr" defTabSz="914277"/>
              <a:r>
                <a:rPr lang="en-US" altLang="zh-CN" sz="94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LW/SW</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47" name="文本框 46">
              <a:extLst>
                <a:ext uri="{FF2B5EF4-FFF2-40B4-BE49-F238E27FC236}">
                  <a16:creationId xmlns:a16="http://schemas.microsoft.com/office/drawing/2014/main" id="{FCFE3264-CBAE-471B-BFE8-43952D5E5F49}"/>
                </a:ext>
              </a:extLst>
            </p:cNvPr>
            <p:cNvSpPr txBox="1"/>
            <p:nvPr/>
          </p:nvSpPr>
          <p:spPr>
            <a:xfrm>
              <a:off x="4981813" y="2214554"/>
              <a:ext cx="1762125" cy="237219"/>
            </a:xfrm>
            <a:prstGeom prst="rect">
              <a:avLst/>
            </a:prstGeom>
            <a:noFill/>
          </p:spPr>
          <p:txBody>
            <a:bodyPr wrap="square" rtlCol="0">
              <a:spAutoFit/>
            </a:bodyPr>
            <a:lstStyle/>
            <a:p>
              <a:pPr algn="ctr" defTabSz="914277"/>
              <a:r>
                <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R-type</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48" name="文本框 47">
              <a:extLst>
                <a:ext uri="{FF2B5EF4-FFF2-40B4-BE49-F238E27FC236}">
                  <a16:creationId xmlns:a16="http://schemas.microsoft.com/office/drawing/2014/main" id="{F0676D3F-55DD-4E5D-B892-228F3B4A01A6}"/>
                </a:ext>
              </a:extLst>
            </p:cNvPr>
            <p:cNvSpPr txBox="1"/>
            <p:nvPr/>
          </p:nvSpPr>
          <p:spPr>
            <a:xfrm>
              <a:off x="2681736" y="3594910"/>
              <a:ext cx="1762125" cy="211285"/>
            </a:xfrm>
            <a:prstGeom prst="rect">
              <a:avLst/>
            </a:prstGeom>
            <a:noFill/>
          </p:spPr>
          <p:txBody>
            <a:bodyPr wrap="square" rtlCol="0">
              <a:spAutoFit/>
            </a:bodyPr>
            <a:lstStyle/>
            <a:p>
              <a:pPr algn="ctr" defTabSz="914277"/>
              <a:r>
                <a:rPr lang="en-US" altLang="zh-CN" sz="94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LW</a:t>
              </a:r>
              <a:endParaRPr lang="en-US" altLang="zh-CN" sz="113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文本框 48">
              <a:extLst>
                <a:ext uri="{FF2B5EF4-FFF2-40B4-BE49-F238E27FC236}">
                  <a16:creationId xmlns:a16="http://schemas.microsoft.com/office/drawing/2014/main" id="{9B045486-903F-4AE7-8693-1FCCF3447A7B}"/>
                </a:ext>
              </a:extLst>
            </p:cNvPr>
            <p:cNvSpPr txBox="1"/>
            <p:nvPr/>
          </p:nvSpPr>
          <p:spPr>
            <a:xfrm>
              <a:off x="4186634" y="3372221"/>
              <a:ext cx="908169" cy="211285"/>
            </a:xfrm>
            <a:prstGeom prst="rect">
              <a:avLst/>
            </a:prstGeom>
            <a:noFill/>
          </p:spPr>
          <p:txBody>
            <a:bodyPr wrap="square" rtlCol="0">
              <a:spAutoFit/>
            </a:bodyPr>
            <a:lstStyle/>
            <a:p>
              <a:pPr algn="ctr" defTabSz="914277"/>
              <a:r>
                <a:rPr lang="en-US" altLang="zh-CN" sz="94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SW</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50" name="文本框 49">
              <a:extLst>
                <a:ext uri="{FF2B5EF4-FFF2-40B4-BE49-F238E27FC236}">
                  <a16:creationId xmlns:a16="http://schemas.microsoft.com/office/drawing/2014/main" id="{67C54D2D-89A1-4F0B-A0BF-5B52054BED60}"/>
                </a:ext>
              </a:extLst>
            </p:cNvPr>
            <p:cNvSpPr txBox="1"/>
            <p:nvPr/>
          </p:nvSpPr>
          <p:spPr>
            <a:xfrm>
              <a:off x="6432232" y="2056275"/>
              <a:ext cx="1762125" cy="211285"/>
            </a:xfrm>
            <a:prstGeom prst="rect">
              <a:avLst/>
            </a:prstGeom>
            <a:noFill/>
          </p:spPr>
          <p:txBody>
            <a:bodyPr wrap="square" rtlCol="0">
              <a:spAutoFit/>
            </a:bodyPr>
            <a:lstStyle/>
            <a:p>
              <a:pPr algn="ctr" defTabSz="914277"/>
              <a:r>
                <a:rPr lang="en-US" altLang="zh-CN" sz="948" dirty="0">
                  <a:solidFill>
                    <a:prstClr val="black">
                      <a:lumMod val="95000"/>
                      <a:lumOff val="5000"/>
                    </a:prstClr>
                  </a:solidFill>
                  <a:latin typeface="Segoe UI Black" panose="020B0A02040204020203" pitchFamily="34" charset="0"/>
                  <a:ea typeface="Segoe UI Black" panose="020B0A02040204020203" pitchFamily="34" charset="0"/>
                  <a:cs typeface="Segoe UI Black" panose="020B0A02040204020203" pitchFamily="34" charset="0"/>
                </a:rPr>
                <a:t>BEQ</a:t>
              </a:r>
              <a:endParaRPr lang="zh-CN" altLang="en-US" sz="1138" dirty="0">
                <a:solidFill>
                  <a:prstClr val="black">
                    <a:lumMod val="95000"/>
                    <a:lumOff val="5000"/>
                  </a:prstClr>
                </a:solidFill>
                <a:latin typeface="Segoe UI Black" panose="020B0A02040204020203" pitchFamily="34" charset="0"/>
                <a:ea typeface="等线" panose="02010600030101010101" pitchFamily="2" charset="-122"/>
                <a:cs typeface="Segoe UI Black" panose="020B0A02040204020203" pitchFamily="34" charset="0"/>
              </a:endParaRPr>
            </a:p>
          </p:txBody>
        </p:sp>
        <p:cxnSp>
          <p:nvCxnSpPr>
            <p:cNvPr id="51" name="直接箭头连接符 50">
              <a:extLst>
                <a:ext uri="{FF2B5EF4-FFF2-40B4-BE49-F238E27FC236}">
                  <a16:creationId xmlns:a16="http://schemas.microsoft.com/office/drawing/2014/main" id="{2CB30E37-5A5B-419B-8C19-684D5FD73125}"/>
                </a:ext>
              </a:extLst>
            </p:cNvPr>
            <p:cNvCxnSpPr>
              <a:cxnSpLocks/>
            </p:cNvCxnSpPr>
            <p:nvPr/>
          </p:nvCxnSpPr>
          <p:spPr>
            <a:xfrm>
              <a:off x="7730807" y="3573464"/>
              <a:ext cx="0" cy="2270123"/>
            </a:xfrm>
            <a:prstGeom prst="straightConnector1">
              <a:avLst/>
            </a:prstGeom>
            <a:ln w="28575">
              <a:solidFill>
                <a:schemeClr val="tx1">
                  <a:lumMod val="95000"/>
                  <a:lumOff val="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06832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17" b="1" dirty="0">
                  <a:solidFill>
                    <a:srgbClr val="001010"/>
                  </a:solidFill>
                  <a:latin typeface="微软雅黑"/>
                  <a:ea typeface="微软雅黑"/>
                </a:rPr>
                <a:t>IR</a:t>
              </a: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17" b="1" dirty="0">
                  <a:latin typeface="微软雅黑"/>
                  <a:ea typeface="微软雅黑"/>
                </a:rPr>
                <a:t>反馈信号</a:t>
              </a: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6600"/>
                  </a:solidFill>
                  <a:latin typeface="微软雅黑"/>
                  <a:ea typeface="微软雅黑"/>
                </a:rPr>
                <a:t>I</a:t>
              </a:r>
              <a:r>
                <a:rPr lang="en-US" altLang="zh-CN" sz="1517" b="1" baseline="-25000" dirty="0">
                  <a:solidFill>
                    <a:srgbClr val="FF6600"/>
                  </a:solidFill>
                  <a:latin typeface="微软雅黑"/>
                  <a:ea typeface="微软雅黑"/>
                </a:rPr>
                <a:t>1</a:t>
              </a: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err="1">
                  <a:solidFill>
                    <a:srgbClr val="FF6600"/>
                  </a:solidFill>
                  <a:latin typeface="微软雅黑"/>
                  <a:ea typeface="微软雅黑"/>
                </a:rPr>
                <a:t>I</a:t>
              </a:r>
              <a:r>
                <a:rPr lang="en-US" altLang="zh-CN" sz="1517" b="1" baseline="-25000" dirty="0" err="1">
                  <a:solidFill>
                    <a:srgbClr val="FF6600"/>
                  </a:solidFill>
                  <a:latin typeface="微软雅黑"/>
                  <a:ea typeface="微软雅黑"/>
                </a:rPr>
                <a:t>m</a:t>
              </a:r>
              <a:endParaRPr lang="en-US" altLang="zh-CN" sz="1517" b="1" baseline="-25000" dirty="0">
                <a:solidFill>
                  <a:srgbClr val="FF6600"/>
                </a:solidFill>
                <a:latin typeface="微软雅黑"/>
                <a:ea typeface="微软雅黑"/>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17" b="1" dirty="0">
                  <a:solidFill>
                    <a:srgbClr val="FF0000"/>
                  </a:solidFill>
                  <a:latin typeface="微软雅黑"/>
                  <a:ea typeface="微软雅黑"/>
                </a:rPr>
                <a:t>微操作控制信号序列</a:t>
              </a:r>
            </a:p>
          </p:txBody>
        </p:sp>
        <p:grpSp>
          <p:nvGrpSpPr>
            <p:cNvPr id="20" name="Group 11"/>
            <p:cNvGrpSpPr>
              <a:grpSpLocks/>
            </p:cNvGrpSpPr>
            <p:nvPr/>
          </p:nvGrpSpPr>
          <p:grpSpPr bwMode="auto">
            <a:xfrm rot="5400000">
              <a:off x="11981205" y="3347516"/>
              <a:ext cx="2122917" cy="455389"/>
              <a:chOff x="2746" y="1207"/>
              <a:chExt cx="1268" cy="409"/>
            </a:xfrm>
          </p:grpSpPr>
          <p:grpSp>
            <p:nvGrpSpPr>
              <p:cNvPr id="73" name="Group 12"/>
              <p:cNvGrpSpPr>
                <a:grpSpLocks/>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grpSp>
        <p:grpSp>
          <p:nvGrpSpPr>
            <p:cNvPr id="21" name="Group 62"/>
            <p:cNvGrpSpPr>
              <a:grpSpLocks/>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0000"/>
                    </a:solidFill>
                    <a:latin typeface="微软雅黑"/>
                    <a:ea typeface="微软雅黑"/>
                  </a:rPr>
                  <a:t>C</a:t>
                </a:r>
                <a:r>
                  <a:rPr lang="en-US" altLang="zh-CN" sz="1517" b="1" baseline="-25000" dirty="0">
                    <a:solidFill>
                      <a:srgbClr val="FF0000"/>
                    </a:solidFill>
                    <a:latin typeface="微软雅黑"/>
                    <a:ea typeface="微软雅黑"/>
                  </a:rPr>
                  <a:t>1</a:t>
                </a: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solidFill>
                      <a:srgbClr val="FF0000"/>
                    </a:solidFill>
                    <a:latin typeface="微软雅黑"/>
                    <a:ea typeface="微软雅黑"/>
                  </a:rPr>
                  <a:t>C</a:t>
                </a:r>
                <a:r>
                  <a:rPr lang="en-US" altLang="zh-CN" sz="1517" b="1" baseline="-25000" dirty="0">
                    <a:solidFill>
                      <a:srgbClr val="FF0000"/>
                    </a:solidFill>
                    <a:latin typeface="微软雅黑"/>
                    <a:ea typeface="微软雅黑"/>
                  </a:rPr>
                  <a:t>n</a:t>
                </a: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000000"/>
                </a:solidFill>
                <a:latin typeface="微软雅黑"/>
                <a:ea typeface="微软雅黑"/>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a:latin typeface="微软雅黑"/>
                  <a:ea typeface="微软雅黑"/>
                </a:rPr>
                <a:t>B</a:t>
              </a:r>
              <a:r>
                <a:rPr lang="en-US" altLang="zh-CN" sz="1517" b="1" baseline="-25000" dirty="0">
                  <a:latin typeface="微软雅黑"/>
                  <a:ea typeface="微软雅黑"/>
                </a:rPr>
                <a:t>1</a:t>
              </a: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17" b="1" dirty="0" err="1">
                  <a:latin typeface="微软雅黑"/>
                  <a:ea typeface="微软雅黑"/>
                </a:rPr>
                <a:t>B</a:t>
              </a:r>
              <a:r>
                <a:rPr lang="en-US" altLang="zh-CN" sz="1517" b="1" baseline="-25000" dirty="0" err="1">
                  <a:latin typeface="微软雅黑"/>
                  <a:ea typeface="微软雅黑"/>
                </a:rPr>
                <a:t>j</a:t>
              </a:r>
              <a:endParaRPr lang="en-US" altLang="zh-CN" sz="1517" b="1" baseline="-25000" dirty="0">
                <a:latin typeface="微软雅黑"/>
                <a:ea typeface="微软雅黑"/>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17" b="1" dirty="0">
                  <a:solidFill>
                    <a:srgbClr val="001010"/>
                  </a:solidFill>
                  <a:latin typeface="微软雅黑"/>
                  <a:ea typeface="微软雅黑"/>
                </a:rPr>
                <a:t>ID</a:t>
              </a: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rgbClr val="C00000"/>
                  </a:solidFill>
                  <a:latin typeface="微软雅黑"/>
                  <a:ea typeface="微软雅黑"/>
                </a:rPr>
                <a:t>现态</a:t>
              </a:r>
              <a:endParaRPr lang="en-US" altLang="zh-CN" sz="1517" b="1" dirty="0">
                <a:solidFill>
                  <a:srgbClr val="C00000"/>
                </a:solidFill>
                <a:latin typeface="微软雅黑"/>
                <a:ea typeface="微软雅黑"/>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rgbClr val="C00000"/>
                  </a:solidFill>
                  <a:latin typeface="微软雅黑"/>
                  <a:ea typeface="微软雅黑"/>
                </a:rPr>
                <a:t>现态</a:t>
              </a:r>
              <a:endParaRPr lang="en-US" altLang="zh-CN" sz="1517" b="1" dirty="0">
                <a:solidFill>
                  <a:srgbClr val="C00000"/>
                </a:solidFill>
                <a:latin typeface="微软雅黑"/>
                <a:ea typeface="微软雅黑"/>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70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chemeClr val="accent5"/>
                  </a:solidFill>
                  <a:latin typeface="微软雅黑"/>
                  <a:ea typeface="微软雅黑"/>
                </a:rPr>
                <a:t>次态</a:t>
              </a:r>
              <a:endParaRPr lang="en-US" altLang="zh-CN" sz="1517" b="1" dirty="0">
                <a:solidFill>
                  <a:schemeClr val="accent5"/>
                </a:solidFill>
                <a:latin typeface="微软雅黑"/>
                <a:ea typeface="微软雅黑"/>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a:extLst/>
          </p:spPr>
          <p:txBody>
            <a:bodyPr wrap="none">
              <a:spAutoFit/>
            </a:bodyPr>
            <a:lstStyle/>
            <a:p>
              <a:pPr algn="ctr" defTabSz="914277"/>
              <a:r>
                <a:rPr lang="zh-CN" altLang="en-US" sz="1517" b="1" dirty="0">
                  <a:solidFill>
                    <a:srgbClr val="001010"/>
                  </a:solidFill>
                  <a:latin typeface="微软雅黑"/>
                  <a:ea typeface="微软雅黑"/>
                </a:rPr>
                <a:t>时钟</a:t>
              </a:r>
              <a:endParaRPr lang="en-US" altLang="zh-CN" sz="1517" b="1" dirty="0">
                <a:solidFill>
                  <a:srgbClr val="001010"/>
                </a:solidFill>
                <a:latin typeface="微软雅黑"/>
                <a:ea typeface="微软雅黑"/>
              </a:endParaRPr>
            </a:p>
            <a:p>
              <a:pPr algn="ctr" defTabSz="914277"/>
              <a:r>
                <a:rPr lang="en-US" altLang="zh-CN" sz="1517" b="1" dirty="0">
                  <a:solidFill>
                    <a:srgbClr val="001010"/>
                  </a:solidFill>
                  <a:latin typeface="微软雅黑"/>
                  <a:ea typeface="微软雅黑"/>
                </a:rPr>
                <a:t>CLK</a:t>
              </a:r>
              <a:endParaRPr lang="zh-CN" altLang="en-US" sz="1517" b="1" dirty="0">
                <a:solidFill>
                  <a:srgbClr val="001010"/>
                </a:solidFill>
                <a:latin typeface="微软雅黑"/>
                <a:ea typeface="微软雅黑"/>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51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27" b="1">
                  <a:solidFill>
                    <a:srgbClr val="C00000"/>
                  </a:solidFill>
                  <a:latin typeface="微软雅黑"/>
                  <a:ea typeface="微软雅黑"/>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17" b="1" dirty="0">
                  <a:solidFill>
                    <a:schemeClr val="accent5"/>
                  </a:solidFill>
                  <a:latin typeface="微软雅黑"/>
                  <a:ea typeface="微软雅黑"/>
                </a:rPr>
                <a:t>次态</a:t>
              </a:r>
              <a:endParaRPr lang="en-US" altLang="zh-CN" sz="1517" b="1" dirty="0">
                <a:solidFill>
                  <a:schemeClr val="accent5"/>
                </a:solidFill>
                <a:latin typeface="微软雅黑"/>
                <a:ea typeface="微软雅黑"/>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69"/>
              </a:spcBef>
              <a:spcAft>
                <a:spcPts val="569"/>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a:extLst>
              <a:ext uri="{FF2B5EF4-FFF2-40B4-BE49-F238E27FC236}">
                <a16:creationId xmlns:a16="http://schemas.microsoft.com/office/drawing/2014/main" id="{0CF7D495-68BC-4E9F-8A8F-9165BDBB813A}"/>
              </a:ext>
            </a:extLst>
          </p:cNvPr>
          <p:cNvGrpSpPr/>
          <p:nvPr/>
        </p:nvGrpSpPr>
        <p:grpSpPr>
          <a:xfrm>
            <a:off x="8650810" y="5489270"/>
            <a:ext cx="2992641" cy="579957"/>
            <a:chOff x="371537" y="4732301"/>
            <a:chExt cx="2678518" cy="579957"/>
          </a:xfrm>
        </p:grpSpPr>
        <p:sp>
          <p:nvSpPr>
            <p:cNvPr id="95" name="矩形 94">
              <a:extLst>
                <a:ext uri="{FF2B5EF4-FFF2-40B4-BE49-F238E27FC236}">
                  <a16:creationId xmlns:a16="http://schemas.microsoft.com/office/drawing/2014/main" id="{8B66EB06-1D92-4AE0-8872-D6FB08BF38EF}"/>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81355FF0-04B8-4E07-8BA7-7E18F141706C}"/>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4024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p>
          <a:p>
            <a:pPr>
              <a:lnSpc>
                <a:spcPct val="150000"/>
              </a:lnSpc>
            </a:pPr>
            <a:r>
              <a:rPr lang="zh-CN" altLang="en-US" dirty="0"/>
              <a:t>数据通路</a:t>
            </a:r>
          </a:p>
          <a:p>
            <a:pPr>
              <a:lnSpc>
                <a:spcPct val="150000"/>
              </a:lnSpc>
            </a:pPr>
            <a:r>
              <a:rPr lang="zh-CN" altLang="en-US" dirty="0"/>
              <a:t>指令周期与时序（★★★）</a:t>
            </a:r>
          </a:p>
          <a:p>
            <a:pPr>
              <a:lnSpc>
                <a:spcPct val="160000"/>
              </a:lnSpc>
            </a:pPr>
            <a:r>
              <a:rPr lang="zh-CN" altLang="en-US" dirty="0"/>
              <a:t>硬布线控制器设计</a:t>
            </a:r>
          </a:p>
          <a:p>
            <a:pPr>
              <a:lnSpc>
                <a:spcPct val="16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50000"/>
              </a:lnSpc>
            </a:pPr>
            <a:r>
              <a:rPr lang="en-US" altLang="zh-CN" dirty="0"/>
              <a:t>MIPS</a:t>
            </a:r>
            <a:r>
              <a:rPr lang="zh-CN" altLang="en-US" dirty="0"/>
              <a:t>多周期</a:t>
            </a:r>
            <a:r>
              <a:rPr lang="en-US" altLang="zh-CN" dirty="0"/>
              <a:t>CPU</a:t>
            </a:r>
            <a:r>
              <a:rPr lang="zh-CN" altLang="en-US" dirty="0"/>
              <a:t>设计</a:t>
            </a:r>
          </a:p>
          <a:p>
            <a:pPr>
              <a:lnSpc>
                <a:spcPct val="160000"/>
              </a:lnSpc>
            </a:pPr>
            <a:r>
              <a:rPr lang="en-US" altLang="zh-CN" b="1" dirty="0">
                <a:solidFill>
                  <a:srgbClr val="C00000"/>
                </a:solidFill>
              </a:rPr>
              <a:t>CPU</a:t>
            </a:r>
            <a:r>
              <a:rPr lang="zh-CN" altLang="en-US" b="1" dirty="0">
                <a:solidFill>
                  <a:srgbClr val="C00000"/>
                </a:solidFill>
              </a:rPr>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472511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新值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4"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4"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09061"/>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18594"/>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旧值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a:cxnSpLocks/>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46" name="直接连接符 45"/>
            <p:cNvCxnSpPr>
              <a:cxnSpLocks/>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698">
                <a:lnSpc>
                  <a:spcPts val="2250"/>
                </a:lnSpc>
              </a:pPr>
              <a:r>
                <a:rPr sz="1896"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extLst>
      <p:ext uri="{BB962C8B-B14F-4D97-AF65-F5344CB8AC3E}">
        <p14:creationId xmlns:p14="http://schemas.microsoft.com/office/powerpoint/2010/main" val="157848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2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10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实验目标与任务</a:t>
            </a:r>
          </a:p>
        </p:txBody>
      </p:sp>
      <p:sp>
        <p:nvSpPr>
          <p:cNvPr id="3" name="内容占位符 2"/>
          <p:cNvSpPr>
            <a:spLocks noGrp="1"/>
          </p:cNvSpPr>
          <p:nvPr>
            <p:ph idx="1"/>
          </p:nvPr>
        </p:nvSpPr>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学生理解单周期</a:t>
            </a:r>
            <a:r>
              <a:rPr lang="en-US" altLang="zh-CN" b="1" dirty="0">
                <a:cs typeface="Segoe UI Black" panose="020B0A02040204020203" pitchFamily="34" charset="0"/>
                <a:sym typeface="Arial" panose="020B0604020202020204" pitchFamily="34" charset="0"/>
              </a:rPr>
              <a:t>MIPS CPU</a:t>
            </a:r>
            <a:r>
              <a:rPr lang="zh-CN" altLang="en-US" b="1" dirty="0">
                <a:cs typeface="Segoe UI Black" panose="020B0A02040204020203" pitchFamily="34" charset="0"/>
                <a:sym typeface="Arial" panose="020B0604020202020204" pitchFamily="34" charset="0"/>
              </a:rPr>
              <a:t>基本原理</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sz="2600" dirty="0">
                <a:cs typeface="Segoe UI Black" panose="020B0A02040204020203" pitchFamily="34" charset="0"/>
                <a:sym typeface="Arial" panose="020B0604020202020204" pitchFamily="34" charset="0"/>
              </a:rPr>
              <a:t>能在</a:t>
            </a:r>
            <a:r>
              <a:rPr lang="en-US" altLang="zh-CN" sz="2600" dirty="0" err="1">
                <a:cs typeface="Segoe UI Black" panose="020B0A02040204020203" pitchFamily="34" charset="0"/>
                <a:sym typeface="Arial" panose="020B0604020202020204" pitchFamily="34" charset="0"/>
              </a:rPr>
              <a:t>Logisim</a:t>
            </a:r>
            <a:r>
              <a:rPr lang="zh-CN" altLang="en-US" sz="2600" dirty="0">
                <a:cs typeface="Segoe UI Black" panose="020B0A02040204020203" pitchFamily="34" charset="0"/>
                <a:sym typeface="Arial" panose="020B0604020202020204" pitchFamily="34" charset="0"/>
              </a:rPr>
              <a:t>平台中设计实现</a:t>
            </a:r>
            <a:r>
              <a:rPr lang="zh-CN" altLang="en-US" sz="2600" dirty="0">
                <a:solidFill>
                  <a:schemeClr val="accent5"/>
                </a:solidFill>
                <a:cs typeface="Segoe UI Black" panose="020B0A02040204020203" pitchFamily="34" charset="0"/>
                <a:sym typeface="Arial" panose="020B0604020202020204" pitchFamily="34" charset="0"/>
              </a:rPr>
              <a:t>单周期</a:t>
            </a:r>
            <a:r>
              <a:rPr lang="en-US" altLang="zh-CN" sz="2600" dirty="0">
                <a:solidFill>
                  <a:schemeClr val="accent5"/>
                </a:solidFill>
                <a:cs typeface="Segoe UI Black" panose="020B0A02040204020203" pitchFamily="34" charset="0"/>
                <a:sym typeface="Arial" panose="020B0604020202020204" pitchFamily="34" charset="0"/>
              </a:rPr>
              <a:t>MIPS CPU</a:t>
            </a:r>
          </a:p>
          <a:p>
            <a:pPr marL="931963" lvl="1" indent="-325103">
              <a:lnSpc>
                <a:spcPct val="150000"/>
              </a:lnSpc>
              <a:spcBef>
                <a:spcPts val="569"/>
              </a:spcBef>
              <a:spcAft>
                <a:spcPts val="569"/>
              </a:spcAft>
              <a:buFont typeface="Wingdings" panose="05000000000000000000" pitchFamily="2" charset="2"/>
              <a:buChar char="n"/>
            </a:pPr>
            <a:r>
              <a:rPr lang="en-US" altLang="zh-CN" sz="2600" dirty="0">
                <a:cs typeface="Segoe UI Black" panose="020B0A02040204020203" pitchFamily="34" charset="0"/>
                <a:sym typeface="Arial" panose="020B0604020202020204" pitchFamily="34" charset="0"/>
              </a:rPr>
              <a:t>8</a:t>
            </a:r>
            <a:r>
              <a:rPr lang="zh-CN" altLang="en-US" sz="2600" dirty="0">
                <a:cs typeface="Segoe UI Black" panose="020B0A02040204020203" pitchFamily="34" charset="0"/>
                <a:sym typeface="Arial" panose="020B0604020202020204" pitchFamily="34" charset="0"/>
              </a:rPr>
              <a:t>条核心指令，能运行冒泡排序测试程序</a:t>
            </a:r>
            <a:endParaRPr lang="en-US" altLang="zh-CN" sz="2600"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zh-CN" b="1" dirty="0">
                <a:cs typeface="Segoe UI Black" panose="020B0A02040204020203" pitchFamily="34" charset="0"/>
              </a:rPr>
              <a:t>学生理解</a:t>
            </a:r>
            <a:r>
              <a:rPr lang="en-US" altLang="zh-CN" b="1" dirty="0">
                <a:cs typeface="Segoe UI Black" panose="020B0A02040204020203" pitchFamily="34" charset="0"/>
              </a:rPr>
              <a:t>MIPS</a:t>
            </a:r>
            <a:r>
              <a:rPr lang="zh-CN" altLang="zh-CN" b="1" dirty="0">
                <a:cs typeface="Segoe UI Black" panose="020B0A02040204020203" pitchFamily="34" charset="0"/>
              </a:rPr>
              <a:t>多周期处理器的基本原理</a:t>
            </a:r>
            <a:endParaRPr lang="en-US" altLang="zh-CN" b="1" dirty="0">
              <a:cs typeface="Segoe UI Black" panose="020B0A02040204020203" pitchFamily="34" charset="0"/>
            </a:endParaRPr>
          </a:p>
          <a:p>
            <a:pPr marL="931963" lvl="1" indent="-325103">
              <a:lnSpc>
                <a:spcPct val="150000"/>
              </a:lnSpc>
              <a:spcBef>
                <a:spcPts val="569"/>
              </a:spcBef>
              <a:spcAft>
                <a:spcPts val="569"/>
              </a:spcAft>
              <a:buFont typeface="Wingdings" panose="05000000000000000000" pitchFamily="2" charset="2"/>
              <a:buChar char="n"/>
            </a:pPr>
            <a:r>
              <a:rPr lang="zh-CN" altLang="en-US" sz="2600" dirty="0">
                <a:cs typeface="Segoe UI Black" panose="020B0A02040204020203" pitchFamily="34" charset="0"/>
                <a:sym typeface="Arial" panose="020B0604020202020204" pitchFamily="34" charset="0"/>
              </a:rPr>
              <a:t>能在</a:t>
            </a:r>
            <a:r>
              <a:rPr lang="en-US" altLang="zh-CN" sz="2600" dirty="0" err="1">
                <a:cs typeface="Segoe UI Black" panose="020B0A02040204020203" pitchFamily="34" charset="0"/>
                <a:sym typeface="Arial" panose="020B0604020202020204" pitchFamily="34" charset="0"/>
              </a:rPr>
              <a:t>Logisim</a:t>
            </a:r>
            <a:r>
              <a:rPr lang="zh-CN" altLang="en-US" sz="2600" dirty="0">
                <a:cs typeface="Segoe UI Black" panose="020B0A02040204020203" pitchFamily="34" charset="0"/>
                <a:sym typeface="Arial" panose="020B0604020202020204" pitchFamily="34" charset="0"/>
              </a:rPr>
              <a:t>平台中设计</a:t>
            </a:r>
            <a:r>
              <a:rPr lang="zh-CN" altLang="zh-CN" sz="2600" dirty="0">
                <a:cs typeface="Segoe UI Black" panose="020B0A02040204020203" pitchFamily="34" charset="0"/>
              </a:rPr>
              <a:t>实现</a:t>
            </a:r>
            <a:r>
              <a:rPr lang="en-US" altLang="zh-CN" sz="2600" dirty="0">
                <a:solidFill>
                  <a:schemeClr val="accent5"/>
                </a:solidFill>
                <a:cs typeface="Segoe UI Black" panose="020B0A02040204020203" pitchFamily="34" charset="0"/>
              </a:rPr>
              <a:t>MIPS </a:t>
            </a:r>
            <a:r>
              <a:rPr lang="zh-CN" altLang="zh-CN" sz="2600" dirty="0">
                <a:solidFill>
                  <a:schemeClr val="accent5"/>
                </a:solidFill>
                <a:cs typeface="Segoe UI Black" panose="020B0A02040204020203" pitchFamily="34" charset="0"/>
              </a:rPr>
              <a:t>多周期</a:t>
            </a:r>
            <a:r>
              <a:rPr lang="en-US" altLang="zh-CN" sz="2600" dirty="0">
                <a:solidFill>
                  <a:schemeClr val="accent5"/>
                </a:solidFill>
                <a:cs typeface="Segoe UI Black" panose="020B0A02040204020203" pitchFamily="34" charset="0"/>
              </a:rPr>
              <a:t>CPU</a:t>
            </a:r>
          </a:p>
          <a:p>
            <a:pPr marL="931963" lvl="1" indent="-325103">
              <a:lnSpc>
                <a:spcPct val="150000"/>
              </a:lnSpc>
              <a:spcBef>
                <a:spcPts val="569"/>
              </a:spcBef>
              <a:spcAft>
                <a:spcPts val="569"/>
              </a:spcAft>
              <a:buFont typeface="Wingdings" panose="05000000000000000000" pitchFamily="2" charset="2"/>
              <a:buChar char="n"/>
            </a:pPr>
            <a:r>
              <a:rPr lang="zh-CN" altLang="en-US" sz="2600" dirty="0">
                <a:cs typeface="Segoe UI Black" panose="020B0A02040204020203" pitchFamily="34" charset="0"/>
              </a:rPr>
              <a:t>微程序、硬布线控制器，两种方案</a:t>
            </a:r>
            <a:endParaRPr lang="en-US" altLang="zh-CN" sz="2600" dirty="0">
              <a:cs typeface="Segoe UI Black" panose="020B0A02040204020203" pitchFamily="34" charset="0"/>
            </a:endParaRPr>
          </a:p>
          <a:p>
            <a:pPr marL="931963" lvl="1" indent="-325103">
              <a:lnSpc>
                <a:spcPct val="150000"/>
              </a:lnSpc>
              <a:spcBef>
                <a:spcPts val="569"/>
              </a:spcBef>
              <a:spcAft>
                <a:spcPts val="569"/>
              </a:spcAft>
              <a:buFont typeface="Wingdings" panose="05000000000000000000" pitchFamily="2" charset="2"/>
              <a:buChar char="n"/>
            </a:pPr>
            <a:r>
              <a:rPr lang="en-US" altLang="zh-CN" sz="2600" dirty="0">
                <a:cs typeface="Segoe UI Black" panose="020B0A02040204020203" pitchFamily="34" charset="0"/>
              </a:rPr>
              <a:t>8</a:t>
            </a:r>
            <a:r>
              <a:rPr lang="zh-CN" altLang="en-US" sz="2600" dirty="0">
                <a:cs typeface="Segoe UI Black" panose="020B0A02040204020203" pitchFamily="34" charset="0"/>
              </a:rPr>
              <a:t>条核心指令，</a:t>
            </a:r>
            <a:r>
              <a:rPr lang="zh-CN" altLang="en-US" sz="2600" dirty="0">
                <a:cs typeface="Segoe UI Black" panose="020B0A02040204020203" pitchFamily="34" charset="0"/>
                <a:sym typeface="Arial" panose="020B0604020202020204" pitchFamily="34" charset="0"/>
              </a:rPr>
              <a:t>能运行冒泡排序测试程序</a:t>
            </a:r>
            <a:endParaRPr lang="en-US" altLang="zh-CN" sz="2600" dirty="0">
              <a:cs typeface="Segoe UI Black" panose="020B0A02040204020203" pitchFamily="34" charset="0"/>
            </a:endParaRPr>
          </a:p>
          <a:p>
            <a:endParaRPr lang="zh-CN" altLang="en-US" dirty="0"/>
          </a:p>
        </p:txBody>
      </p:sp>
    </p:spTree>
    <p:extLst>
      <p:ext uri="{BB962C8B-B14F-4D97-AF65-F5344CB8AC3E}">
        <p14:creationId xmlns:p14="http://schemas.microsoft.com/office/powerpoint/2010/main" val="32545011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B6C2C-1903-4ADC-BE4B-2AD02E6A46F6}"/>
              </a:ext>
            </a:extLst>
          </p:cNvPr>
          <p:cNvSpPr>
            <a:spLocks noGrp="1"/>
          </p:cNvSpPr>
          <p:nvPr>
            <p:ph type="title"/>
          </p:nvPr>
        </p:nvSpPr>
        <p:spPr>
          <a:xfrm>
            <a:off x="487821" y="257614"/>
            <a:ext cx="4556451" cy="617641"/>
          </a:xfrm>
        </p:spPr>
        <p:txBody>
          <a:bodyPr>
            <a:normAutofit/>
          </a:bodyPr>
          <a:lstStyle/>
          <a:p>
            <a:r>
              <a:rPr lang="en-US" altLang="zh-CN" dirty="0"/>
              <a:t>MIPS</a:t>
            </a:r>
            <a:r>
              <a:rPr lang="zh-CN" altLang="en-US" dirty="0"/>
              <a:t>实验</a:t>
            </a:r>
            <a:r>
              <a:rPr lang="en-US" altLang="zh-CN" dirty="0"/>
              <a:t> 8</a:t>
            </a:r>
            <a:r>
              <a:rPr lang="zh-CN" altLang="en-US" dirty="0"/>
              <a:t>条核心指令集</a:t>
            </a:r>
          </a:p>
        </p:txBody>
      </p:sp>
      <p:graphicFrame>
        <p:nvGraphicFramePr>
          <p:cNvPr id="4" name="内容占位符 3">
            <a:extLst>
              <a:ext uri="{FF2B5EF4-FFF2-40B4-BE49-F238E27FC236}">
                <a16:creationId xmlns:a16="http://schemas.microsoft.com/office/drawing/2014/main" id="{E6CF0744-4C68-45C4-8C44-01182B973E13}"/>
              </a:ext>
            </a:extLst>
          </p:cNvPr>
          <p:cNvGraphicFramePr>
            <a:graphicFrameLocks noGrp="1"/>
          </p:cNvGraphicFramePr>
          <p:nvPr>
            <p:ph idx="1"/>
            <p:extLst>
              <p:ext uri="{D42A27DB-BD31-4B8C-83A1-F6EECF244321}">
                <p14:modId xmlns:p14="http://schemas.microsoft.com/office/powerpoint/2010/main" val="1738734065"/>
              </p:ext>
            </p:extLst>
          </p:nvPr>
        </p:nvGraphicFramePr>
        <p:xfrm>
          <a:off x="489102" y="1193800"/>
          <a:ext cx="11286822" cy="5258374"/>
        </p:xfrm>
        <a:graphic>
          <a:graphicData uri="http://schemas.openxmlformats.org/drawingml/2006/table">
            <a:tbl>
              <a:tblPr firstRow="1" bandRow="1">
                <a:tableStyleId>{5C22544A-7EE6-4342-B048-85BDC9FD1C3A}</a:tableStyleId>
              </a:tblPr>
              <a:tblGrid>
                <a:gridCol w="735263">
                  <a:extLst>
                    <a:ext uri="{9D8B030D-6E8A-4147-A177-3AD203B41FA5}">
                      <a16:colId xmlns:a16="http://schemas.microsoft.com/office/drawing/2014/main" val="3331288272"/>
                    </a:ext>
                  </a:extLst>
                </a:gridCol>
                <a:gridCol w="2618170">
                  <a:extLst>
                    <a:ext uri="{9D8B030D-6E8A-4147-A177-3AD203B41FA5}">
                      <a16:colId xmlns:a16="http://schemas.microsoft.com/office/drawing/2014/main" val="3879511925"/>
                    </a:ext>
                  </a:extLst>
                </a:gridCol>
                <a:gridCol w="7933389">
                  <a:extLst>
                    <a:ext uri="{9D8B030D-6E8A-4147-A177-3AD203B41FA5}">
                      <a16:colId xmlns:a16="http://schemas.microsoft.com/office/drawing/2014/main" val="2940899346"/>
                    </a:ext>
                  </a:extLst>
                </a:gridCol>
              </a:tblGrid>
              <a:tr h="626278">
                <a:tc>
                  <a:txBody>
                    <a:bodyPr/>
                    <a:lstStyle/>
                    <a:p>
                      <a:pPr algn="ctr">
                        <a:spcAft>
                          <a:spcPts val="0"/>
                        </a:spcAft>
                      </a:pPr>
                      <a:r>
                        <a:rPr lang="en-US" sz="2400" b="1" kern="100" dirty="0">
                          <a:solidFill>
                            <a:schemeClr val="bg1"/>
                          </a:solidFill>
                          <a:effectLst/>
                          <a:latin typeface="微软雅黑" panose="020B0503020204020204" pitchFamily="34" charset="-122"/>
                          <a:ea typeface="微软雅黑" panose="020B0503020204020204" pitchFamily="34" charset="-122"/>
                        </a:rPr>
                        <a:t>#</a:t>
                      </a:r>
                      <a:endParaRPr lang="zh-CN" sz="2800" kern="100" dirty="0">
                        <a:solidFill>
                          <a:schemeClr val="bg1"/>
                        </a:solidFill>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algn="just">
                        <a:spcAft>
                          <a:spcPts val="0"/>
                        </a:spcAft>
                      </a:pPr>
                      <a:r>
                        <a:rPr lang="en-US" sz="2400" b="1" kern="100" dirty="0">
                          <a:solidFill>
                            <a:schemeClr val="bg1"/>
                          </a:solidFill>
                          <a:effectLst/>
                          <a:latin typeface="微软雅黑" panose="020B0503020204020204" pitchFamily="34" charset="-122"/>
                          <a:ea typeface="微软雅黑" panose="020B0503020204020204" pitchFamily="34" charset="-122"/>
                        </a:rPr>
                        <a:t> MIPS</a:t>
                      </a:r>
                      <a:r>
                        <a:rPr lang="zh-CN" sz="2400" b="1" kern="100" dirty="0">
                          <a:solidFill>
                            <a:schemeClr val="bg1"/>
                          </a:solidFill>
                          <a:effectLst/>
                          <a:latin typeface="微软雅黑" panose="020B0503020204020204" pitchFamily="34" charset="-122"/>
                          <a:ea typeface="微软雅黑" panose="020B0503020204020204" pitchFamily="34" charset="-122"/>
                        </a:rPr>
                        <a:t>指令</a:t>
                      </a:r>
                      <a:endParaRPr lang="zh-CN" sz="2800" kern="100" dirty="0">
                        <a:solidFill>
                          <a:schemeClr val="bg1"/>
                        </a:solidFill>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algn="just">
                        <a:spcAft>
                          <a:spcPts val="0"/>
                        </a:spcAft>
                      </a:pPr>
                      <a:r>
                        <a:rPr lang="en-US" sz="2400" b="1" kern="100" dirty="0">
                          <a:solidFill>
                            <a:schemeClr val="bg1"/>
                          </a:solidFill>
                          <a:effectLst/>
                          <a:latin typeface="微软雅黑" panose="020B0503020204020204" pitchFamily="34" charset="-122"/>
                          <a:ea typeface="微软雅黑" panose="020B0503020204020204" pitchFamily="34" charset="-122"/>
                        </a:rPr>
                        <a:t> RTL</a:t>
                      </a:r>
                      <a:r>
                        <a:rPr lang="zh-CN" sz="2400" b="1" kern="100" dirty="0">
                          <a:solidFill>
                            <a:schemeClr val="bg1"/>
                          </a:solidFill>
                          <a:effectLst/>
                          <a:latin typeface="微软雅黑" panose="020B0503020204020204" pitchFamily="34" charset="-122"/>
                          <a:ea typeface="微软雅黑" panose="020B0503020204020204" pitchFamily="34" charset="-122"/>
                        </a:rPr>
                        <a:t>功能描述</a:t>
                      </a:r>
                      <a:endParaRPr lang="zh-CN" sz="2800" kern="100" dirty="0">
                        <a:solidFill>
                          <a:schemeClr val="bg1"/>
                        </a:solidFill>
                        <a:effectLst/>
                        <a:latin typeface="微软雅黑" panose="020B0503020204020204" pitchFamily="34" charset="-122"/>
                        <a:ea typeface="微软雅黑" panose="020B0503020204020204" pitchFamily="34" charset="-122"/>
                      </a:endParaRPr>
                    </a:p>
                  </a:txBody>
                  <a:tcPr marL="90000" marR="19051" marT="19051" marB="19051" anchor="ctr"/>
                </a:tc>
                <a:extLst>
                  <a:ext uri="{0D108BD9-81ED-4DB2-BD59-A6C34878D82A}">
                    <a16:rowId xmlns:a16="http://schemas.microsoft.com/office/drawing/2014/main" val="827109410"/>
                  </a:ext>
                </a:extLst>
              </a:tr>
              <a:tr h="579012">
                <a:tc>
                  <a:txBody>
                    <a:bodyPr/>
                    <a:lstStyle/>
                    <a:p>
                      <a:pPr algn="ctr">
                        <a:spcAft>
                          <a:spcPts val="0"/>
                        </a:spcAft>
                      </a:pPr>
                      <a:r>
                        <a:rPr lang="en-US" sz="2200" kern="100" dirty="0">
                          <a:effectLst/>
                          <a:latin typeface="Consolas" panose="020B0609020204030204" pitchFamily="49" charset="0"/>
                          <a:ea typeface="微软雅黑" panose="020B0503020204020204" pitchFamily="34" charset="-122"/>
                        </a:rPr>
                        <a:t>1</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a:solidFill>
                            <a:srgbClr val="0000AA"/>
                          </a:solidFill>
                          <a:effectLst/>
                          <a:latin typeface="Consolas" panose="020B0609020204030204" pitchFamily="49" charset="0"/>
                          <a:ea typeface="微软雅黑" panose="020B0503020204020204" pitchFamily="34" charset="-122"/>
                        </a:rPr>
                        <a:t>add</a:t>
                      </a:r>
                      <a:r>
                        <a:rPr lang="en-US" sz="2200" kern="100" dirty="0">
                          <a:effectLst/>
                          <a:latin typeface="Consolas" panose="020B0609020204030204" pitchFamily="49" charset="0"/>
                          <a:ea typeface="微软雅黑" panose="020B0503020204020204" pitchFamily="34" charset="-122"/>
                        </a:rPr>
                        <a:t> </a:t>
                      </a:r>
                      <a:r>
                        <a:rPr lang="en-US" sz="2200" kern="100" dirty="0" err="1">
                          <a:solidFill>
                            <a:srgbClr val="AA0000"/>
                          </a:solidFill>
                          <a:effectLst/>
                          <a:latin typeface="Consolas" panose="020B0609020204030204" pitchFamily="49" charset="0"/>
                          <a:ea typeface="微软雅黑" panose="020B0503020204020204" pitchFamily="34" charset="-122"/>
                        </a:rPr>
                        <a:t>rd</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rt</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rd</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rt</a:t>
                      </a:r>
                      <a:r>
                        <a:rPr lang="en-US" sz="2200" kern="100" dirty="0">
                          <a:effectLst/>
                          <a:latin typeface="Consolas" panose="020B0609020204030204" pitchFamily="49" charset="0"/>
                          <a:ea typeface="微软雅黑" panose="020B0503020204020204" pitchFamily="34" charset="-122"/>
                        </a:rPr>
                        <a:t>]             </a:t>
                      </a:r>
                      <a:r>
                        <a:rPr lang="zh-CN" altLang="en-US" sz="2200" kern="100" dirty="0">
                          <a:effectLst/>
                          <a:latin typeface="Consolas" panose="020B0609020204030204" pitchFamily="49" charset="0"/>
                          <a:ea typeface="微软雅黑" panose="020B0503020204020204" pitchFamily="34" charset="-122"/>
                        </a:rPr>
                        <a:t>不考虑溢出</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3485991105"/>
                  </a:ext>
                </a:extLst>
              </a:tr>
              <a:tr h="579012">
                <a:tc>
                  <a:txBody>
                    <a:bodyPr/>
                    <a:lstStyle/>
                    <a:p>
                      <a:pPr algn="ctr">
                        <a:spcAft>
                          <a:spcPts val="0"/>
                        </a:spcAft>
                      </a:pPr>
                      <a:r>
                        <a:rPr lang="en-US" sz="2200" kern="100">
                          <a:effectLst/>
                          <a:latin typeface="Consolas" panose="020B0609020204030204" pitchFamily="49" charset="0"/>
                          <a:ea typeface="微软雅黑" panose="020B0503020204020204" pitchFamily="34" charset="-122"/>
                        </a:rPr>
                        <a:t>2</a:t>
                      </a:r>
                      <a:endParaRPr lang="zh-CN" sz="2200" kern="10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slt</a:t>
                      </a:r>
                      <a:r>
                        <a:rPr lang="en-US" sz="2200" kern="100" dirty="0">
                          <a:effectLst/>
                          <a:latin typeface="Consolas" panose="020B0609020204030204" pitchFamily="49" charset="0"/>
                          <a:ea typeface="微软雅黑" panose="020B0503020204020204" pitchFamily="34" charset="-122"/>
                        </a:rPr>
                        <a:t> </a:t>
                      </a:r>
                      <a:r>
                        <a:rPr lang="en-US" sz="2200" kern="100" dirty="0" err="1">
                          <a:solidFill>
                            <a:srgbClr val="AA0000"/>
                          </a:solidFill>
                          <a:effectLst/>
                          <a:latin typeface="Consolas" panose="020B0609020204030204" pitchFamily="49" charset="0"/>
                          <a:ea typeface="微软雅黑" panose="020B0503020204020204" pitchFamily="34" charset="-122"/>
                        </a:rPr>
                        <a:t>rd</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rt</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rd</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a:effectLst/>
                          <a:latin typeface="Consolas" panose="020B0609020204030204" pitchFamily="49" charset="0"/>
                          <a:ea typeface="微软雅黑" panose="020B0503020204020204" pitchFamily="34" charset="-122"/>
                        </a:rPr>
                        <a:t>]&lt;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rt</a:t>
                      </a:r>
                      <a:r>
                        <a:rPr lang="en-US" sz="2200" kern="100" dirty="0">
                          <a:effectLst/>
                          <a:latin typeface="Consolas" panose="020B0609020204030204" pitchFamily="49" charset="0"/>
                          <a:ea typeface="微软雅黑" panose="020B0503020204020204" pitchFamily="34" charset="-122"/>
                        </a:rPr>
                        <a:t>]             </a:t>
                      </a:r>
                      <a:r>
                        <a:rPr lang="zh-CN" sz="2200" kern="100" dirty="0">
                          <a:effectLst/>
                          <a:latin typeface="Consolas" panose="020B0609020204030204" pitchFamily="49" charset="0"/>
                          <a:ea typeface="微软雅黑" panose="020B0503020204020204" pitchFamily="34" charset="-122"/>
                        </a:rPr>
                        <a:t>小于置</a:t>
                      </a:r>
                      <a:r>
                        <a:rPr lang="en-US" sz="2200" kern="100" dirty="0">
                          <a:effectLst/>
                          <a:latin typeface="Consolas" panose="020B0609020204030204" pitchFamily="49" charset="0"/>
                          <a:ea typeface="微软雅黑" panose="020B0503020204020204" pitchFamily="34" charset="-122"/>
                        </a:rPr>
                        <a:t>1</a:t>
                      </a:r>
                      <a:r>
                        <a:rPr lang="zh-CN" sz="2200" kern="100" dirty="0">
                          <a:effectLst/>
                          <a:latin typeface="Consolas" panose="020B0609020204030204" pitchFamily="49" charset="0"/>
                          <a:ea typeface="微软雅黑" panose="020B0503020204020204" pitchFamily="34" charset="-122"/>
                        </a:rPr>
                        <a:t>，有符号比较</a:t>
                      </a:r>
                    </a:p>
                  </a:txBody>
                  <a:tcPr marL="90000" marR="19051" marT="19051" marB="19051" anchor="ctr"/>
                </a:tc>
                <a:extLst>
                  <a:ext uri="{0D108BD9-81ED-4DB2-BD59-A6C34878D82A}">
                    <a16:rowId xmlns:a16="http://schemas.microsoft.com/office/drawing/2014/main" val="819236513"/>
                  </a:ext>
                </a:extLst>
              </a:tr>
              <a:tr h="579012">
                <a:tc>
                  <a:txBody>
                    <a:bodyPr/>
                    <a:lstStyle/>
                    <a:p>
                      <a:pPr algn="ctr">
                        <a:spcAft>
                          <a:spcPts val="0"/>
                        </a:spcAft>
                      </a:pPr>
                      <a:r>
                        <a:rPr lang="en-US" sz="2200" kern="100">
                          <a:effectLst/>
                          <a:latin typeface="Consolas" panose="020B0609020204030204" pitchFamily="49" charset="0"/>
                          <a:ea typeface="微软雅黑" panose="020B0503020204020204" pitchFamily="34" charset="-122"/>
                        </a:rPr>
                        <a:t>3</a:t>
                      </a:r>
                      <a:endParaRPr lang="zh-CN" sz="2200" kern="10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addi</a:t>
                      </a:r>
                      <a:r>
                        <a:rPr lang="en-US" sz="2200" kern="100" dirty="0">
                          <a:solidFill>
                            <a:srgbClr val="0000AA"/>
                          </a:solidFill>
                          <a:effectLst/>
                          <a:latin typeface="Consolas" panose="020B0609020204030204" pitchFamily="49" charset="0"/>
                          <a:ea typeface="微软雅黑" panose="020B0503020204020204" pitchFamily="34" charset="-122"/>
                        </a:rPr>
                        <a:t> </a:t>
                      </a:r>
                      <a:r>
                        <a:rPr lang="en-US" sz="2200" kern="100" dirty="0" err="1">
                          <a:solidFill>
                            <a:srgbClr val="AA0000"/>
                          </a:solidFill>
                          <a:effectLst/>
                          <a:latin typeface="Consolas" panose="020B0609020204030204" pitchFamily="49" charset="0"/>
                          <a:ea typeface="微软雅黑" panose="020B0503020204020204" pitchFamily="34" charset="-122"/>
                        </a:rPr>
                        <a:t>rt</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rt</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16b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    </a:t>
                      </a:r>
                      <a:r>
                        <a:rPr lang="zh-CN" altLang="en-US" sz="2200" kern="100" dirty="0">
                          <a:effectLst/>
                          <a:latin typeface="Consolas" panose="020B0609020204030204" pitchFamily="49" charset="0"/>
                          <a:ea typeface="微软雅黑" panose="020B0503020204020204" pitchFamily="34" charset="-122"/>
                        </a:rPr>
                        <a:t>不考虑溢出</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1823983610"/>
                  </a:ext>
                </a:extLst>
              </a:tr>
              <a:tr h="579012">
                <a:tc>
                  <a:txBody>
                    <a:bodyPr/>
                    <a:lstStyle/>
                    <a:p>
                      <a:pPr algn="ctr">
                        <a:spcAft>
                          <a:spcPts val="0"/>
                        </a:spcAft>
                      </a:pPr>
                      <a:r>
                        <a:rPr lang="en-US" sz="2200" kern="100">
                          <a:effectLst/>
                          <a:latin typeface="Consolas" panose="020B0609020204030204" pitchFamily="49" charset="0"/>
                          <a:ea typeface="微软雅黑" panose="020B0503020204020204" pitchFamily="34" charset="-122"/>
                        </a:rPr>
                        <a:t>4</a:t>
                      </a:r>
                      <a:endParaRPr lang="zh-CN" sz="2200" kern="10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lw</a:t>
                      </a:r>
                      <a:r>
                        <a:rPr lang="en-US" sz="2200" kern="100" dirty="0">
                          <a:solidFill>
                            <a:srgbClr val="0000AA"/>
                          </a:solidFill>
                          <a:effectLst/>
                          <a:latin typeface="Consolas" panose="020B0609020204030204" pitchFamily="49" charset="0"/>
                          <a:ea typeface="微软雅黑" panose="020B0503020204020204" pitchFamily="34" charset="-122"/>
                        </a:rPr>
                        <a:t> </a:t>
                      </a:r>
                      <a:r>
                        <a:rPr lang="en-US" sz="2200" kern="100" dirty="0" err="1">
                          <a:solidFill>
                            <a:srgbClr val="AA0000"/>
                          </a:solidFill>
                          <a:effectLst/>
                          <a:latin typeface="Consolas" panose="020B0609020204030204" pitchFamily="49" charset="0"/>
                          <a:ea typeface="微软雅黑" panose="020B0503020204020204" pitchFamily="34" charset="-122"/>
                        </a:rPr>
                        <a:t>rt</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a:effectLst/>
                          <a:latin typeface="Consolas" panose="020B0609020204030204" pitchFamily="49" charset="0"/>
                          <a:ea typeface="微软雅黑" panose="020B0503020204020204" pitchFamily="34" charset="-122"/>
                        </a:rPr>
                        <a:t>)</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marL="0" lvl="0" indent="8572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rt</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Mem</a:t>
                      </a:r>
                      <a:r>
                        <a:rPr lang="en-US" sz="2200" kern="100" baseline="-25000" dirty="0">
                          <a:solidFill>
                            <a:srgbClr val="00AAAA"/>
                          </a:solidFill>
                          <a:effectLst/>
                          <a:latin typeface="Consolas" panose="020B0609020204030204" pitchFamily="49" charset="0"/>
                          <a:ea typeface="微软雅黑" panose="020B0503020204020204" pitchFamily="34" charset="-122"/>
                        </a:rPr>
                        <a:t>4B</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16b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              </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1444547832"/>
                  </a:ext>
                </a:extLst>
              </a:tr>
              <a:tr h="579012">
                <a:tc>
                  <a:txBody>
                    <a:bodyPr/>
                    <a:lstStyle/>
                    <a:p>
                      <a:pPr algn="ctr">
                        <a:spcAft>
                          <a:spcPts val="0"/>
                        </a:spcAft>
                      </a:pPr>
                      <a:r>
                        <a:rPr lang="en-US" sz="2200" kern="100">
                          <a:effectLst/>
                          <a:latin typeface="Consolas" panose="020B0609020204030204" pitchFamily="49" charset="0"/>
                          <a:ea typeface="微软雅黑" panose="020B0503020204020204" pitchFamily="34" charset="-122"/>
                        </a:rPr>
                        <a:t>5</a:t>
                      </a:r>
                      <a:endParaRPr lang="zh-CN" sz="2200" kern="10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sw</a:t>
                      </a:r>
                      <a:r>
                        <a:rPr lang="en-US" sz="2200" kern="100" dirty="0">
                          <a:solidFill>
                            <a:srgbClr val="0000AA"/>
                          </a:solidFill>
                          <a:effectLst/>
                          <a:latin typeface="Consolas" panose="020B0609020204030204" pitchFamily="49" charset="0"/>
                          <a:ea typeface="微软雅黑" panose="020B0503020204020204" pitchFamily="34" charset="-122"/>
                        </a:rPr>
                        <a:t> </a:t>
                      </a:r>
                      <a:r>
                        <a:rPr lang="en-US" sz="2200" kern="100" dirty="0" err="1">
                          <a:solidFill>
                            <a:srgbClr val="AA0000"/>
                          </a:solidFill>
                          <a:effectLst/>
                          <a:latin typeface="Consolas" panose="020B0609020204030204" pitchFamily="49" charset="0"/>
                          <a:ea typeface="微软雅黑" panose="020B0503020204020204" pitchFamily="34" charset="-122"/>
                        </a:rPr>
                        <a:t>rt</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a:effectLst/>
                          <a:latin typeface="Consolas" panose="020B0609020204030204" pitchFamily="49" charset="0"/>
                          <a:ea typeface="微软雅黑" panose="020B0503020204020204" pitchFamily="34" charset="-122"/>
                        </a:rPr>
                        <a:t>)</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Mem</a:t>
                      </a:r>
                      <a:r>
                        <a:rPr lang="en-US" sz="2200" kern="100" baseline="-25000" dirty="0">
                          <a:solidFill>
                            <a:srgbClr val="00AAAA"/>
                          </a:solidFill>
                          <a:effectLst/>
                          <a:latin typeface="Consolas" panose="020B0609020204030204" pitchFamily="49" charset="0"/>
                          <a:ea typeface="微软雅黑" panose="020B0503020204020204" pitchFamily="34" charset="-122"/>
                        </a:rPr>
                        <a:t>4B</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16b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rt</a:t>
                      </a:r>
                      <a:r>
                        <a:rPr lang="en-US" sz="2200" kern="100" dirty="0">
                          <a:effectLst/>
                          <a:latin typeface="Consolas" panose="020B0609020204030204" pitchFamily="49" charset="0"/>
                          <a:ea typeface="微软雅黑" panose="020B0503020204020204" pitchFamily="34" charset="-122"/>
                        </a:rPr>
                        <a:t>]</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2863236805"/>
                  </a:ext>
                </a:extLst>
              </a:tr>
              <a:tr h="579012">
                <a:tc>
                  <a:txBody>
                    <a:bodyPr/>
                    <a:lstStyle/>
                    <a:p>
                      <a:pPr algn="ctr">
                        <a:spcAft>
                          <a:spcPts val="0"/>
                        </a:spcAft>
                      </a:pPr>
                      <a:r>
                        <a:rPr lang="en-US" sz="2200" kern="100">
                          <a:effectLst/>
                          <a:latin typeface="Consolas" panose="020B0609020204030204" pitchFamily="49" charset="0"/>
                          <a:ea typeface="微软雅黑" panose="020B0503020204020204" pitchFamily="34" charset="-122"/>
                        </a:rPr>
                        <a:t>6</a:t>
                      </a:r>
                      <a:endParaRPr lang="zh-CN" sz="2200" kern="10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beq</a:t>
                      </a:r>
                      <a:r>
                        <a:rPr lang="en-US" sz="2200" kern="100" dirty="0">
                          <a:effectLst/>
                          <a:latin typeface="Consolas" panose="020B0609020204030204" pitchFamily="49" charset="0"/>
                          <a:ea typeface="微软雅黑" panose="020B0503020204020204" pitchFamily="34" charset="-122"/>
                        </a:rPr>
                        <a:t> </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rt</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effectLst/>
                          <a:latin typeface="Consolas" panose="020B0609020204030204" pitchFamily="49" charset="0"/>
                          <a:ea typeface="微软雅黑" panose="020B0503020204020204" pitchFamily="34" charset="-122"/>
                        </a:rPr>
                        <a:t>if(</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a:effectLst/>
                          <a:latin typeface="Consolas" panose="020B0609020204030204" pitchFamily="49" charset="0"/>
                          <a:ea typeface="微软雅黑" panose="020B0503020204020204" pitchFamily="34" charset="-122"/>
                        </a:rPr>
                        <a:t>] =</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rt</a:t>
                      </a:r>
                      <a:r>
                        <a:rPr lang="en-US" sz="2200" kern="100" dirty="0">
                          <a:effectLst/>
                          <a:latin typeface="Consolas" panose="020B0609020204030204" pitchFamily="49" charset="0"/>
                          <a:ea typeface="微软雅黑" panose="020B0503020204020204" pitchFamily="34" charset="-122"/>
                        </a:rPr>
                        <a:t>]) </a:t>
                      </a:r>
                      <a:r>
                        <a:rPr lang="en-US" sz="2200" kern="100" dirty="0">
                          <a:solidFill>
                            <a:srgbClr val="00AAAA"/>
                          </a:solidFill>
                          <a:effectLst/>
                          <a:latin typeface="Consolas" panose="020B0609020204030204" pitchFamily="49" charset="0"/>
                          <a:ea typeface="微软雅黑" panose="020B0503020204020204" pitchFamily="34" charset="-122"/>
                        </a:rPr>
                        <a:t>PC</a:t>
                      </a:r>
                      <a:r>
                        <a:rPr lang="en-US" sz="2200" kern="100" dirty="0">
                          <a:effectLst/>
                          <a:latin typeface="Consolas" panose="020B0609020204030204" pitchFamily="49" charset="0"/>
                          <a:ea typeface="微软雅黑" panose="020B0503020204020204" pitchFamily="34" charset="-122"/>
                        </a:rPr>
                        <a:t> ← </a:t>
                      </a:r>
                      <a:r>
                        <a:rPr lang="en-US" sz="2200" kern="100" dirty="0">
                          <a:solidFill>
                            <a:srgbClr val="00AAAA"/>
                          </a:solidFill>
                          <a:effectLst/>
                          <a:latin typeface="Consolas" panose="020B0609020204030204" pitchFamily="49" charset="0"/>
                          <a:ea typeface="微软雅黑" panose="020B0503020204020204" pitchFamily="34" charset="-122"/>
                        </a:rPr>
                        <a:t>PC</a:t>
                      </a:r>
                      <a:r>
                        <a:rPr lang="en-US" sz="2200" kern="100" dirty="0">
                          <a:effectLst/>
                          <a:latin typeface="Consolas" panose="020B0609020204030204" pitchFamily="49" charset="0"/>
                          <a:ea typeface="微软雅黑" panose="020B0503020204020204" pitchFamily="34" charset="-122"/>
                        </a:rPr>
                        <a:t> + </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18b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 00})</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4008850210"/>
                  </a:ext>
                </a:extLst>
              </a:tr>
              <a:tr h="579012">
                <a:tc>
                  <a:txBody>
                    <a:bodyPr/>
                    <a:lstStyle/>
                    <a:p>
                      <a:pPr algn="ctr">
                        <a:spcAft>
                          <a:spcPts val="0"/>
                        </a:spcAft>
                      </a:pPr>
                      <a:r>
                        <a:rPr lang="en-US" sz="2200" kern="100">
                          <a:effectLst/>
                          <a:latin typeface="Consolas" panose="020B0609020204030204" pitchFamily="49" charset="0"/>
                          <a:ea typeface="微软雅黑" panose="020B0503020204020204" pitchFamily="34" charset="-122"/>
                        </a:rPr>
                        <a:t>7</a:t>
                      </a:r>
                      <a:endParaRPr lang="zh-CN" sz="2200" kern="10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bne</a:t>
                      </a:r>
                      <a:r>
                        <a:rPr lang="en-US" sz="2200" kern="100" dirty="0">
                          <a:effectLst/>
                          <a:latin typeface="Consolas" panose="020B0609020204030204" pitchFamily="49" charset="0"/>
                          <a:ea typeface="微软雅黑" panose="020B0503020204020204" pitchFamily="34" charset="-122"/>
                        </a:rPr>
                        <a:t> </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rt</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effectLst/>
                          <a:latin typeface="Consolas" panose="020B0609020204030204" pitchFamily="49" charset="0"/>
                          <a:ea typeface="微软雅黑" panose="020B0503020204020204" pitchFamily="34" charset="-122"/>
                        </a:rPr>
                        <a:t>if(</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rs</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rt</a:t>
                      </a:r>
                      <a:r>
                        <a:rPr lang="en-US" sz="2200" kern="100" dirty="0">
                          <a:effectLst/>
                          <a:latin typeface="Consolas" panose="020B0609020204030204" pitchFamily="49" charset="0"/>
                          <a:ea typeface="微软雅黑" panose="020B0503020204020204" pitchFamily="34" charset="-122"/>
                        </a:rPr>
                        <a:t>]) </a:t>
                      </a:r>
                      <a:r>
                        <a:rPr lang="en-US" sz="2200" kern="100" dirty="0">
                          <a:solidFill>
                            <a:srgbClr val="00AAAA"/>
                          </a:solidFill>
                          <a:effectLst/>
                          <a:latin typeface="Consolas" panose="020B0609020204030204" pitchFamily="49" charset="0"/>
                          <a:ea typeface="微软雅黑" panose="020B0503020204020204" pitchFamily="34" charset="-122"/>
                        </a:rPr>
                        <a:t>PC</a:t>
                      </a:r>
                      <a:r>
                        <a:rPr lang="en-US" sz="2200" kern="100" dirty="0">
                          <a:effectLst/>
                          <a:latin typeface="Consolas" panose="020B0609020204030204" pitchFamily="49" charset="0"/>
                          <a:ea typeface="微软雅黑" panose="020B0503020204020204" pitchFamily="34" charset="-122"/>
                        </a:rPr>
                        <a:t> ← </a:t>
                      </a:r>
                      <a:r>
                        <a:rPr lang="en-US" sz="2200" kern="100" dirty="0">
                          <a:solidFill>
                            <a:srgbClr val="00AAAA"/>
                          </a:solidFill>
                          <a:effectLst/>
                          <a:latin typeface="Consolas" panose="020B0609020204030204" pitchFamily="49" charset="0"/>
                          <a:ea typeface="微软雅黑" panose="020B0503020204020204" pitchFamily="34" charset="-122"/>
                        </a:rPr>
                        <a:t>PC</a:t>
                      </a:r>
                      <a:r>
                        <a:rPr lang="en-US" sz="2200" kern="100" dirty="0">
                          <a:effectLst/>
                          <a:latin typeface="Consolas" panose="020B0609020204030204" pitchFamily="49" charset="0"/>
                          <a:ea typeface="微软雅黑" panose="020B0503020204020204" pitchFamily="34" charset="-122"/>
                        </a:rPr>
                        <a:t> + </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18b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 00})</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29174389"/>
                  </a:ext>
                </a:extLst>
              </a:tr>
              <a:tr h="579012">
                <a:tc>
                  <a:txBody>
                    <a:bodyPr/>
                    <a:lstStyle/>
                    <a:p>
                      <a:pPr algn="ctr">
                        <a:spcAft>
                          <a:spcPts val="0"/>
                        </a:spcAft>
                      </a:pPr>
                      <a:r>
                        <a:rPr lang="en-US" sz="2200" kern="100">
                          <a:effectLst/>
                          <a:latin typeface="Consolas" panose="020B0609020204030204" pitchFamily="49" charset="0"/>
                          <a:ea typeface="微软雅黑" panose="020B0503020204020204" pitchFamily="34" charset="-122"/>
                        </a:rPr>
                        <a:t>8</a:t>
                      </a:r>
                      <a:endParaRPr lang="zh-CN" sz="2200" kern="10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a:solidFill>
                            <a:srgbClr val="0000AA"/>
                          </a:solidFill>
                          <a:effectLst/>
                          <a:latin typeface="Consolas" panose="020B0609020204030204" pitchFamily="49" charset="0"/>
                          <a:ea typeface="微软雅黑" panose="020B0503020204020204" pitchFamily="34" charset="-122"/>
                        </a:rPr>
                        <a:t>syscall</a:t>
                      </a:r>
                      <a:endParaRPr lang="zh-CN" sz="2200" kern="10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zh-CN" sz="2200" kern="100" dirty="0">
                          <a:effectLst/>
                          <a:latin typeface="Consolas" panose="020B0609020204030204" pitchFamily="49" charset="0"/>
                          <a:ea typeface="微软雅黑" panose="020B0503020204020204" pitchFamily="34" charset="-122"/>
                        </a:rPr>
                        <a:t>系统调用，这里用于停机</a:t>
                      </a:r>
                    </a:p>
                  </a:txBody>
                  <a:tcPr marL="90000" marR="19051" marT="19051" marB="19051" anchor="ctr"/>
                </a:tc>
                <a:extLst>
                  <a:ext uri="{0D108BD9-81ED-4DB2-BD59-A6C34878D82A}">
                    <a16:rowId xmlns:a16="http://schemas.microsoft.com/office/drawing/2014/main" val="1917154425"/>
                  </a:ext>
                </a:extLst>
              </a:tr>
            </a:tbl>
          </a:graphicData>
        </a:graphic>
      </p:graphicFrame>
      <p:sp>
        <p:nvSpPr>
          <p:cNvPr id="5" name="矩形 4">
            <a:extLst>
              <a:ext uri="{FF2B5EF4-FFF2-40B4-BE49-F238E27FC236}">
                <a16:creationId xmlns:a16="http://schemas.microsoft.com/office/drawing/2014/main" id="{8CD87FF2-3509-4937-89A2-16456B4FA436}"/>
              </a:ext>
            </a:extLst>
          </p:cNvPr>
          <p:cNvSpPr/>
          <p:nvPr/>
        </p:nvSpPr>
        <p:spPr>
          <a:xfrm>
            <a:off x="7780029" y="1273614"/>
            <a:ext cx="3922869" cy="500906"/>
          </a:xfrm>
          <a:prstGeom prst="rect">
            <a:avLst/>
          </a:prstGeom>
        </p:spPr>
        <p:txBody>
          <a:bodyPr wrap="none">
            <a:spAutoFit/>
          </a:bodyPr>
          <a:lstStyle/>
          <a:p>
            <a:r>
              <a:rPr lang="zh-CN" altLang="en-US" sz="2655" dirty="0">
                <a:solidFill>
                  <a:schemeClr val="bg1"/>
                </a:solidFill>
                <a:latin typeface="微软雅黑" panose="020B0503020204020204" pitchFamily="34" charset="-122"/>
                <a:ea typeface="微软雅黑" panose="020B0503020204020204" pitchFamily="34" charset="-122"/>
              </a:rPr>
              <a:t>可实现内存区域冒泡排序</a:t>
            </a:r>
          </a:p>
        </p:txBody>
      </p:sp>
    </p:spTree>
    <p:extLst>
      <p:ext uri="{BB962C8B-B14F-4D97-AF65-F5344CB8AC3E}">
        <p14:creationId xmlns:p14="http://schemas.microsoft.com/office/powerpoint/2010/main" val="3230337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B6C2C-1903-4ADC-BE4B-2AD02E6A46F6}"/>
              </a:ext>
            </a:extLst>
          </p:cNvPr>
          <p:cNvSpPr>
            <a:spLocks noGrp="1"/>
          </p:cNvSpPr>
          <p:nvPr>
            <p:ph type="title"/>
          </p:nvPr>
        </p:nvSpPr>
        <p:spPr>
          <a:xfrm>
            <a:off x="487821" y="257614"/>
            <a:ext cx="5269884" cy="617641"/>
          </a:xfrm>
        </p:spPr>
        <p:txBody>
          <a:bodyPr>
            <a:normAutofit/>
          </a:bodyPr>
          <a:lstStyle/>
          <a:p>
            <a:r>
              <a:rPr lang="en-US" altLang="zh-CN" dirty="0"/>
              <a:t>RISC-V</a:t>
            </a:r>
            <a:r>
              <a:rPr lang="zh-CN" altLang="en-US" dirty="0"/>
              <a:t>实验 </a:t>
            </a:r>
            <a:r>
              <a:rPr lang="en-US" altLang="zh-CN" dirty="0"/>
              <a:t>8</a:t>
            </a:r>
            <a:r>
              <a:rPr lang="zh-CN" altLang="en-US" dirty="0"/>
              <a:t>条核心指令集</a:t>
            </a:r>
          </a:p>
        </p:txBody>
      </p:sp>
      <p:graphicFrame>
        <p:nvGraphicFramePr>
          <p:cNvPr id="4" name="内容占位符 3">
            <a:extLst>
              <a:ext uri="{FF2B5EF4-FFF2-40B4-BE49-F238E27FC236}">
                <a16:creationId xmlns:a16="http://schemas.microsoft.com/office/drawing/2014/main" id="{E6CF0744-4C68-45C4-8C44-01182B973E13}"/>
              </a:ext>
            </a:extLst>
          </p:cNvPr>
          <p:cNvGraphicFramePr>
            <a:graphicFrameLocks noGrp="1"/>
          </p:cNvGraphicFramePr>
          <p:nvPr>
            <p:ph idx="1"/>
            <p:extLst>
              <p:ext uri="{D42A27DB-BD31-4B8C-83A1-F6EECF244321}">
                <p14:modId xmlns:p14="http://schemas.microsoft.com/office/powerpoint/2010/main" val="1590441914"/>
              </p:ext>
            </p:extLst>
          </p:nvPr>
        </p:nvGraphicFramePr>
        <p:xfrm>
          <a:off x="489102" y="1193800"/>
          <a:ext cx="11286822" cy="5258374"/>
        </p:xfrm>
        <a:graphic>
          <a:graphicData uri="http://schemas.openxmlformats.org/drawingml/2006/table">
            <a:tbl>
              <a:tblPr firstRow="1" bandRow="1">
                <a:tableStyleId>{5C22544A-7EE6-4342-B048-85BDC9FD1C3A}</a:tableStyleId>
              </a:tblPr>
              <a:tblGrid>
                <a:gridCol w="735263">
                  <a:extLst>
                    <a:ext uri="{9D8B030D-6E8A-4147-A177-3AD203B41FA5}">
                      <a16:colId xmlns:a16="http://schemas.microsoft.com/office/drawing/2014/main" val="3331288272"/>
                    </a:ext>
                  </a:extLst>
                </a:gridCol>
                <a:gridCol w="2618170">
                  <a:extLst>
                    <a:ext uri="{9D8B030D-6E8A-4147-A177-3AD203B41FA5}">
                      <a16:colId xmlns:a16="http://schemas.microsoft.com/office/drawing/2014/main" val="3879511925"/>
                    </a:ext>
                  </a:extLst>
                </a:gridCol>
                <a:gridCol w="7933389">
                  <a:extLst>
                    <a:ext uri="{9D8B030D-6E8A-4147-A177-3AD203B41FA5}">
                      <a16:colId xmlns:a16="http://schemas.microsoft.com/office/drawing/2014/main" val="2940899346"/>
                    </a:ext>
                  </a:extLst>
                </a:gridCol>
              </a:tblGrid>
              <a:tr h="626278">
                <a:tc>
                  <a:txBody>
                    <a:bodyPr/>
                    <a:lstStyle/>
                    <a:p>
                      <a:pPr algn="ctr">
                        <a:spcAft>
                          <a:spcPts val="0"/>
                        </a:spcAft>
                      </a:pPr>
                      <a:r>
                        <a:rPr lang="en-US" sz="2400" b="1" kern="100" dirty="0">
                          <a:solidFill>
                            <a:schemeClr val="bg1"/>
                          </a:solidFill>
                          <a:effectLst/>
                          <a:latin typeface="微软雅黑" panose="020B0503020204020204" pitchFamily="34" charset="-122"/>
                          <a:ea typeface="微软雅黑" panose="020B0503020204020204" pitchFamily="34" charset="-122"/>
                        </a:rPr>
                        <a:t>#</a:t>
                      </a:r>
                      <a:endParaRPr lang="zh-CN" sz="2800" kern="100" dirty="0">
                        <a:solidFill>
                          <a:schemeClr val="bg1"/>
                        </a:solidFill>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algn="just">
                        <a:spcAft>
                          <a:spcPts val="0"/>
                        </a:spcAft>
                      </a:pPr>
                      <a:r>
                        <a:rPr lang="en-US" sz="2400" b="1" kern="100" dirty="0">
                          <a:solidFill>
                            <a:schemeClr val="bg1"/>
                          </a:solidFill>
                          <a:effectLst/>
                          <a:latin typeface="微软雅黑" panose="020B0503020204020204" pitchFamily="34" charset="-122"/>
                          <a:ea typeface="微软雅黑" panose="020B0503020204020204" pitchFamily="34" charset="-122"/>
                        </a:rPr>
                        <a:t> </a:t>
                      </a:r>
                      <a:r>
                        <a:rPr lang="en-US" altLang="zh-CN" sz="2400" b="1" kern="100" dirty="0">
                          <a:solidFill>
                            <a:schemeClr val="bg1"/>
                          </a:solidFill>
                          <a:effectLst/>
                          <a:latin typeface="微软雅黑" panose="020B0503020204020204" pitchFamily="34" charset="-122"/>
                          <a:ea typeface="微软雅黑" panose="020B0503020204020204" pitchFamily="34" charset="-122"/>
                        </a:rPr>
                        <a:t>RISC-V</a:t>
                      </a:r>
                      <a:r>
                        <a:rPr lang="zh-CN" sz="2400" b="1" kern="100" dirty="0">
                          <a:solidFill>
                            <a:schemeClr val="bg1"/>
                          </a:solidFill>
                          <a:effectLst/>
                          <a:latin typeface="微软雅黑" panose="020B0503020204020204" pitchFamily="34" charset="-122"/>
                          <a:ea typeface="微软雅黑" panose="020B0503020204020204" pitchFamily="34" charset="-122"/>
                        </a:rPr>
                        <a:t>指令</a:t>
                      </a:r>
                      <a:endParaRPr lang="zh-CN" sz="2800" kern="100" dirty="0">
                        <a:solidFill>
                          <a:schemeClr val="bg1"/>
                        </a:solidFill>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algn="just">
                        <a:spcAft>
                          <a:spcPts val="0"/>
                        </a:spcAft>
                      </a:pPr>
                      <a:r>
                        <a:rPr lang="en-US" sz="2400" b="1" kern="100" dirty="0">
                          <a:solidFill>
                            <a:schemeClr val="bg1"/>
                          </a:solidFill>
                          <a:effectLst/>
                          <a:latin typeface="微软雅黑" panose="020B0503020204020204" pitchFamily="34" charset="-122"/>
                          <a:ea typeface="微软雅黑" panose="020B0503020204020204" pitchFamily="34" charset="-122"/>
                        </a:rPr>
                        <a:t> RTL</a:t>
                      </a:r>
                      <a:r>
                        <a:rPr lang="zh-CN" sz="2400" b="1" kern="100" dirty="0">
                          <a:solidFill>
                            <a:schemeClr val="bg1"/>
                          </a:solidFill>
                          <a:effectLst/>
                          <a:latin typeface="微软雅黑" panose="020B0503020204020204" pitchFamily="34" charset="-122"/>
                          <a:ea typeface="微软雅黑" panose="020B0503020204020204" pitchFamily="34" charset="-122"/>
                        </a:rPr>
                        <a:t>功能描述</a:t>
                      </a:r>
                      <a:endParaRPr lang="zh-CN" sz="2800" kern="100" dirty="0">
                        <a:solidFill>
                          <a:schemeClr val="bg1"/>
                        </a:solidFill>
                        <a:effectLst/>
                        <a:latin typeface="微软雅黑" panose="020B0503020204020204" pitchFamily="34" charset="-122"/>
                        <a:ea typeface="微软雅黑" panose="020B0503020204020204" pitchFamily="34" charset="-122"/>
                      </a:endParaRPr>
                    </a:p>
                  </a:txBody>
                  <a:tcPr marL="90000" marR="19051" marT="19051" marB="19051" anchor="ctr"/>
                </a:tc>
                <a:extLst>
                  <a:ext uri="{0D108BD9-81ED-4DB2-BD59-A6C34878D82A}">
                    <a16:rowId xmlns:a16="http://schemas.microsoft.com/office/drawing/2014/main" val="827109410"/>
                  </a:ext>
                </a:extLst>
              </a:tr>
              <a:tr h="579012">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1</a:t>
                      </a:r>
                      <a:endParaRPr lang="zh-CN" sz="2000" kern="100" dirty="0">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a:solidFill>
                            <a:srgbClr val="0000AA"/>
                          </a:solidFill>
                          <a:effectLst/>
                          <a:latin typeface="Consolas" panose="020B0609020204030204" pitchFamily="49" charset="0"/>
                          <a:ea typeface="微软雅黑" panose="020B0503020204020204" pitchFamily="34" charset="-122"/>
                        </a:rPr>
                        <a:t>add</a:t>
                      </a:r>
                      <a:r>
                        <a:rPr lang="en-US" sz="2200" kern="100" dirty="0">
                          <a:effectLst/>
                          <a:latin typeface="Consolas" panose="020B0609020204030204" pitchFamily="49" charset="0"/>
                          <a:ea typeface="微软雅黑" panose="020B0503020204020204" pitchFamily="34" charset="-122"/>
                        </a:rPr>
                        <a:t> </a:t>
                      </a:r>
                      <a:r>
                        <a:rPr lang="en-US" sz="2200" kern="100" dirty="0">
                          <a:solidFill>
                            <a:srgbClr val="AA0000"/>
                          </a:solidFill>
                          <a:effectLst/>
                          <a:latin typeface="Consolas" panose="020B0609020204030204" pitchFamily="49" charset="0"/>
                          <a:ea typeface="微软雅黑" panose="020B0503020204020204" pitchFamily="34" charset="-122"/>
                        </a:rPr>
                        <a:t>rd</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a:t>
                      </a:r>
                      <a:r>
                        <a:rPr lang="en-US" altLang="zh-CN" sz="2200" kern="100" dirty="0">
                          <a:solidFill>
                            <a:srgbClr val="AA0000"/>
                          </a:solidFill>
                          <a:effectLst/>
                          <a:latin typeface="Consolas" panose="020B0609020204030204" pitchFamily="49" charset="0"/>
                          <a:ea typeface="微软雅黑" panose="020B0503020204020204" pitchFamily="34" charset="-122"/>
                        </a:rPr>
                        <a:t>s2</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rd</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a:t>
                      </a:r>
                      <a:r>
                        <a:rPr lang="en-US" altLang="zh-CN" sz="2200" kern="100" dirty="0">
                          <a:solidFill>
                            <a:srgbClr val="AA0000"/>
                          </a:solidFill>
                          <a:effectLst/>
                          <a:latin typeface="Consolas" panose="020B0609020204030204" pitchFamily="49" charset="0"/>
                          <a:ea typeface="微软雅黑" panose="020B0503020204020204" pitchFamily="34" charset="-122"/>
                        </a:rPr>
                        <a:t>s2</a:t>
                      </a:r>
                      <a:r>
                        <a:rPr lang="en-US" sz="2200" kern="100" dirty="0">
                          <a:effectLst/>
                          <a:latin typeface="Consolas" panose="020B0609020204030204" pitchFamily="49" charset="0"/>
                          <a:ea typeface="微软雅黑" panose="020B0503020204020204" pitchFamily="34" charset="-122"/>
                        </a:rPr>
                        <a:t>]</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3485991105"/>
                  </a:ext>
                </a:extLst>
              </a:tr>
              <a:tr h="579012">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2</a:t>
                      </a:r>
                      <a:endParaRPr lang="zh-CN" sz="2000" kern="100" dirty="0">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slt</a:t>
                      </a:r>
                      <a:r>
                        <a:rPr lang="en-US" sz="2200" kern="100" dirty="0">
                          <a:effectLst/>
                          <a:latin typeface="Consolas" panose="020B0609020204030204" pitchFamily="49" charset="0"/>
                          <a:ea typeface="微软雅黑" panose="020B0503020204020204" pitchFamily="34" charset="-122"/>
                        </a:rPr>
                        <a:t> </a:t>
                      </a:r>
                      <a:r>
                        <a:rPr lang="en-US" sz="2200" kern="100" dirty="0">
                          <a:solidFill>
                            <a:srgbClr val="AA0000"/>
                          </a:solidFill>
                          <a:effectLst/>
                          <a:latin typeface="Consolas" panose="020B0609020204030204" pitchFamily="49" charset="0"/>
                          <a:ea typeface="微软雅黑" panose="020B0503020204020204" pitchFamily="34" charset="-122"/>
                        </a:rPr>
                        <a:t>rd</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a:t>
                      </a:r>
                      <a:r>
                        <a:rPr lang="en-US" altLang="zh-CN" sz="2200" kern="100" dirty="0">
                          <a:solidFill>
                            <a:srgbClr val="AA0000"/>
                          </a:solidFill>
                          <a:effectLst/>
                          <a:latin typeface="Consolas" panose="020B0609020204030204" pitchFamily="49" charset="0"/>
                          <a:ea typeface="微软雅黑" panose="020B0503020204020204" pitchFamily="34" charset="-122"/>
                        </a:rPr>
                        <a:t>s2</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rd</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]&lt;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a:t>
                      </a:r>
                      <a:r>
                        <a:rPr lang="en-US" altLang="zh-CN" sz="2200" kern="100" dirty="0">
                          <a:solidFill>
                            <a:srgbClr val="AA0000"/>
                          </a:solidFill>
                          <a:effectLst/>
                          <a:latin typeface="Consolas" panose="020B0609020204030204" pitchFamily="49" charset="0"/>
                          <a:ea typeface="微软雅黑" panose="020B0503020204020204" pitchFamily="34" charset="-122"/>
                        </a:rPr>
                        <a:t>s2</a:t>
                      </a:r>
                      <a:r>
                        <a:rPr lang="en-US" sz="2200" kern="100" dirty="0">
                          <a:effectLst/>
                          <a:latin typeface="Consolas" panose="020B0609020204030204" pitchFamily="49" charset="0"/>
                          <a:ea typeface="微软雅黑" panose="020B0503020204020204" pitchFamily="34" charset="-122"/>
                        </a:rPr>
                        <a:t>]           </a:t>
                      </a:r>
                      <a:r>
                        <a:rPr lang="zh-CN" sz="2200" kern="100" dirty="0">
                          <a:effectLst/>
                          <a:latin typeface="Consolas" panose="020B0609020204030204" pitchFamily="49" charset="0"/>
                          <a:ea typeface="微软雅黑" panose="020B0503020204020204" pitchFamily="34" charset="-122"/>
                        </a:rPr>
                        <a:t>小于置</a:t>
                      </a:r>
                      <a:r>
                        <a:rPr lang="en-US" sz="2200" kern="100" dirty="0">
                          <a:effectLst/>
                          <a:latin typeface="Consolas" panose="020B0609020204030204" pitchFamily="49" charset="0"/>
                          <a:ea typeface="微软雅黑" panose="020B0503020204020204" pitchFamily="34" charset="-122"/>
                        </a:rPr>
                        <a:t>1</a:t>
                      </a:r>
                      <a:r>
                        <a:rPr lang="zh-CN" sz="2200" kern="100" dirty="0">
                          <a:effectLst/>
                          <a:latin typeface="Consolas" panose="020B0609020204030204" pitchFamily="49" charset="0"/>
                          <a:ea typeface="微软雅黑" panose="020B0503020204020204" pitchFamily="34" charset="-122"/>
                        </a:rPr>
                        <a:t>，有符号比较</a:t>
                      </a:r>
                    </a:p>
                  </a:txBody>
                  <a:tcPr marL="90000" marR="19051" marT="19051" marB="19051" anchor="ctr"/>
                </a:tc>
                <a:extLst>
                  <a:ext uri="{0D108BD9-81ED-4DB2-BD59-A6C34878D82A}">
                    <a16:rowId xmlns:a16="http://schemas.microsoft.com/office/drawing/2014/main" val="819236513"/>
                  </a:ext>
                </a:extLst>
              </a:tr>
              <a:tr h="579012">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3</a:t>
                      </a:r>
                      <a:endParaRPr lang="zh-CN" sz="2000" kern="100" dirty="0">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addi</a:t>
                      </a:r>
                      <a:r>
                        <a:rPr lang="en-US" sz="2200" kern="100" dirty="0">
                          <a:solidFill>
                            <a:srgbClr val="0000AA"/>
                          </a:solidFill>
                          <a:effectLst/>
                          <a:latin typeface="Consolas" panose="020B0609020204030204" pitchFamily="49" charset="0"/>
                          <a:ea typeface="微软雅黑" panose="020B0503020204020204" pitchFamily="34" charset="-122"/>
                        </a:rPr>
                        <a:t> </a:t>
                      </a:r>
                      <a:r>
                        <a:rPr lang="en-US" sz="2200" kern="100" dirty="0">
                          <a:solidFill>
                            <a:srgbClr val="AA0000"/>
                          </a:solidFill>
                          <a:effectLst/>
                          <a:latin typeface="Consolas" panose="020B0609020204030204" pitchFamily="49" charset="0"/>
                          <a:ea typeface="微软雅黑" panose="020B0503020204020204" pitchFamily="34" charset="-122"/>
                        </a:rPr>
                        <a:t>r</a:t>
                      </a:r>
                      <a:r>
                        <a:rPr lang="en-US" altLang="zh-CN" sz="2200" kern="100" dirty="0">
                          <a:solidFill>
                            <a:srgbClr val="AA0000"/>
                          </a:solidFill>
                          <a:effectLst/>
                          <a:latin typeface="Consolas" panose="020B0609020204030204" pitchFamily="49" charset="0"/>
                          <a:ea typeface="微软雅黑" panose="020B0503020204020204" pitchFamily="34" charset="-122"/>
                        </a:rPr>
                        <a:t>d</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FF0000"/>
                          </a:solidFill>
                          <a:effectLst/>
                          <a:latin typeface="Consolas" panose="020B0609020204030204" pitchFamily="49" charset="0"/>
                          <a:ea typeface="微软雅黑" panose="020B0503020204020204" pitchFamily="34" charset="-122"/>
                        </a:rPr>
                        <a:t>imm</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a:t>
                      </a:r>
                      <a:r>
                        <a:rPr lang="en-US" altLang="zh-CN" sz="2200" kern="100" dirty="0" err="1">
                          <a:solidFill>
                            <a:srgbClr val="AA0000"/>
                          </a:solidFill>
                          <a:effectLst/>
                          <a:latin typeface="Consolas" panose="020B0609020204030204" pitchFamily="49" charset="0"/>
                          <a:ea typeface="微软雅黑" panose="020B0503020204020204" pitchFamily="34" charset="-122"/>
                        </a:rPr>
                        <a:t>d</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12b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1823983610"/>
                  </a:ext>
                </a:extLst>
              </a:tr>
              <a:tr h="579012">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4</a:t>
                      </a:r>
                      <a:endParaRPr lang="zh-CN" sz="2000" kern="100" dirty="0">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lw</a:t>
                      </a:r>
                      <a:r>
                        <a:rPr lang="en-US" sz="2200" kern="100" dirty="0">
                          <a:solidFill>
                            <a:srgbClr val="0000AA"/>
                          </a:solidFill>
                          <a:effectLst/>
                          <a:latin typeface="Consolas" panose="020B0609020204030204" pitchFamily="49" charset="0"/>
                          <a:ea typeface="微软雅黑" panose="020B0503020204020204" pitchFamily="34" charset="-122"/>
                        </a:rPr>
                        <a:t> </a:t>
                      </a:r>
                      <a:r>
                        <a:rPr lang="en-US" sz="2200" kern="100" dirty="0" err="1">
                          <a:solidFill>
                            <a:srgbClr val="AA0000"/>
                          </a:solidFill>
                          <a:effectLst/>
                          <a:latin typeface="Consolas" panose="020B0609020204030204" pitchFamily="49" charset="0"/>
                          <a:ea typeface="微软雅黑" panose="020B0503020204020204" pitchFamily="34" charset="-122"/>
                        </a:rPr>
                        <a:t>r</a:t>
                      </a:r>
                      <a:r>
                        <a:rPr lang="en-US" altLang="zh-CN" sz="2200" kern="100" dirty="0" err="1">
                          <a:solidFill>
                            <a:srgbClr val="AA0000"/>
                          </a:solidFill>
                          <a:effectLst/>
                          <a:latin typeface="Consolas" panose="020B0609020204030204" pitchFamily="49" charset="0"/>
                          <a:ea typeface="微软雅黑" panose="020B0503020204020204" pitchFamily="34" charset="-122"/>
                        </a:rPr>
                        <a:t>d</a:t>
                      </a:r>
                      <a:r>
                        <a:rPr lang="en-US" sz="2200" kern="100" dirty="0" err="1">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marL="0" lvl="0" indent="8572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AA0000"/>
                          </a:solidFill>
                          <a:effectLst/>
                          <a:latin typeface="Consolas" panose="020B0609020204030204" pitchFamily="49" charset="0"/>
                          <a:ea typeface="微软雅黑" panose="020B0503020204020204" pitchFamily="34" charset="-122"/>
                        </a:rPr>
                        <a:t>r</a:t>
                      </a:r>
                      <a:r>
                        <a:rPr lang="en-US" altLang="zh-CN" sz="2200" kern="100" dirty="0" err="1">
                          <a:solidFill>
                            <a:srgbClr val="AA0000"/>
                          </a:solidFill>
                          <a:effectLst/>
                          <a:latin typeface="Consolas" panose="020B0609020204030204" pitchFamily="49" charset="0"/>
                          <a:ea typeface="微软雅黑" panose="020B0503020204020204" pitchFamily="34" charset="-122"/>
                        </a:rPr>
                        <a:t>d</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Mem</a:t>
                      </a:r>
                      <a:r>
                        <a:rPr lang="en-US" sz="2200" kern="100" baseline="-25000" dirty="0">
                          <a:solidFill>
                            <a:srgbClr val="00AAAA"/>
                          </a:solidFill>
                          <a:effectLst/>
                          <a:latin typeface="Consolas" panose="020B0609020204030204" pitchFamily="49" charset="0"/>
                          <a:ea typeface="微软雅黑" panose="020B0503020204020204" pitchFamily="34" charset="-122"/>
                        </a:rPr>
                        <a:t>4B</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12b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              </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1444547832"/>
                  </a:ext>
                </a:extLst>
              </a:tr>
              <a:tr h="579012">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5</a:t>
                      </a:r>
                      <a:endParaRPr lang="zh-CN" sz="2000" kern="100" dirty="0">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sw</a:t>
                      </a:r>
                      <a:r>
                        <a:rPr lang="en-US" sz="2200" kern="100" dirty="0">
                          <a:solidFill>
                            <a:srgbClr val="0000AA"/>
                          </a:solidFill>
                          <a:effectLst/>
                          <a:latin typeface="Consolas" panose="020B0609020204030204" pitchFamily="49" charset="0"/>
                          <a:ea typeface="微软雅黑" panose="020B0503020204020204" pitchFamily="34" charset="-122"/>
                        </a:rPr>
                        <a:t> </a:t>
                      </a:r>
                      <a:r>
                        <a:rPr lang="en-US" sz="2200" kern="100" dirty="0">
                          <a:solidFill>
                            <a:srgbClr val="AA0000"/>
                          </a:solidFill>
                          <a:effectLst/>
                          <a:latin typeface="Consolas" panose="020B0609020204030204" pitchFamily="49" charset="0"/>
                          <a:ea typeface="微软雅黑" panose="020B0503020204020204" pitchFamily="34" charset="-122"/>
                        </a:rPr>
                        <a:t>r</a:t>
                      </a:r>
                      <a:r>
                        <a:rPr lang="en-US" altLang="zh-CN" sz="2200" kern="100" dirty="0">
                          <a:solidFill>
                            <a:srgbClr val="AA0000"/>
                          </a:solidFill>
                          <a:effectLst/>
                          <a:latin typeface="Consolas" panose="020B0609020204030204" pitchFamily="49" charset="0"/>
                          <a:ea typeface="微软雅黑" panose="020B0503020204020204" pitchFamily="34" charset="-122"/>
                        </a:rPr>
                        <a:t>s2</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solidFill>
                            <a:srgbClr val="00AAAA"/>
                          </a:solidFill>
                          <a:effectLst/>
                          <a:latin typeface="Consolas" panose="020B0609020204030204" pitchFamily="49" charset="0"/>
                          <a:ea typeface="微软雅黑" panose="020B0503020204020204" pitchFamily="34" charset="-122"/>
                        </a:rPr>
                        <a:t>Mem</a:t>
                      </a:r>
                      <a:r>
                        <a:rPr lang="en-US" sz="2200" kern="100" baseline="-25000" dirty="0">
                          <a:solidFill>
                            <a:srgbClr val="00AAAA"/>
                          </a:solidFill>
                          <a:effectLst/>
                          <a:latin typeface="Consolas" panose="020B0609020204030204" pitchFamily="49" charset="0"/>
                          <a:ea typeface="微软雅黑" panose="020B0503020204020204" pitchFamily="34" charset="-122"/>
                        </a:rPr>
                        <a:t>4B</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12b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a:t>
                      </a:r>
                      <a:r>
                        <a:rPr lang="en-US" altLang="zh-CN" sz="2200" kern="100" dirty="0">
                          <a:solidFill>
                            <a:srgbClr val="AA0000"/>
                          </a:solidFill>
                          <a:effectLst/>
                          <a:latin typeface="Consolas" panose="020B0609020204030204" pitchFamily="49" charset="0"/>
                          <a:ea typeface="微软雅黑" panose="020B0503020204020204" pitchFamily="34" charset="-122"/>
                        </a:rPr>
                        <a:t>s2</a:t>
                      </a:r>
                      <a:r>
                        <a:rPr lang="en-US" sz="2200" kern="100" dirty="0">
                          <a:effectLst/>
                          <a:latin typeface="Consolas" panose="020B0609020204030204" pitchFamily="49" charset="0"/>
                          <a:ea typeface="微软雅黑" panose="020B0503020204020204" pitchFamily="34" charset="-122"/>
                        </a:rPr>
                        <a:t>]</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2863236805"/>
                  </a:ext>
                </a:extLst>
              </a:tr>
              <a:tr h="579012">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6</a:t>
                      </a:r>
                      <a:endParaRPr lang="zh-CN" sz="2000" kern="100" dirty="0">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beq</a:t>
                      </a:r>
                      <a:r>
                        <a:rPr lang="en-US" sz="2200" kern="100" dirty="0">
                          <a:effectLst/>
                          <a:latin typeface="Consolas" panose="020B0609020204030204" pitchFamily="49" charset="0"/>
                          <a:ea typeface="微软雅黑" panose="020B0503020204020204" pitchFamily="34" charset="-122"/>
                        </a:rPr>
                        <a:t> </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a:t>
                      </a:r>
                      <a:r>
                        <a:rPr lang="en-US" altLang="zh-CN" sz="2200" kern="100" dirty="0">
                          <a:solidFill>
                            <a:srgbClr val="AA0000"/>
                          </a:solidFill>
                          <a:effectLst/>
                          <a:latin typeface="Consolas" panose="020B0609020204030204" pitchFamily="49" charset="0"/>
                          <a:ea typeface="微软雅黑" panose="020B0503020204020204" pitchFamily="34" charset="-122"/>
                        </a:rPr>
                        <a:t>s2</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FF0000"/>
                          </a:solidFill>
                          <a:effectLst/>
                          <a:latin typeface="Consolas" panose="020B0609020204030204" pitchFamily="49" charset="0"/>
                          <a:ea typeface="微软雅黑" panose="020B0503020204020204" pitchFamily="34" charset="-122"/>
                        </a:rPr>
                        <a:t>imm</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effectLst/>
                          <a:latin typeface="Consolas" panose="020B0609020204030204" pitchFamily="49" charset="0"/>
                          <a:ea typeface="微软雅黑" panose="020B0503020204020204" pitchFamily="34" charset="-122"/>
                        </a:rPr>
                        <a:t>if(</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 </a:t>
                      </a:r>
                      <a:r>
                        <a:rPr lang="en-US" altLang="zh-CN"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rs2</a:t>
                      </a:r>
                      <a:r>
                        <a:rPr lang="en-US" sz="2200" kern="100" dirty="0">
                          <a:effectLst/>
                          <a:latin typeface="Consolas" panose="020B0609020204030204" pitchFamily="49" charset="0"/>
                          <a:ea typeface="微软雅黑" panose="020B0503020204020204" pitchFamily="34" charset="-122"/>
                        </a:rPr>
                        <a:t>]) </a:t>
                      </a:r>
                      <a:r>
                        <a:rPr lang="en-US" sz="2200" kern="100" dirty="0">
                          <a:solidFill>
                            <a:srgbClr val="00AAAA"/>
                          </a:solidFill>
                          <a:effectLst/>
                          <a:latin typeface="Consolas" panose="020B0609020204030204" pitchFamily="49" charset="0"/>
                          <a:ea typeface="微软雅黑" panose="020B0503020204020204" pitchFamily="34" charset="-122"/>
                        </a:rPr>
                        <a:t>PC</a:t>
                      </a:r>
                      <a:r>
                        <a:rPr lang="en-US" sz="2200" kern="100" dirty="0">
                          <a:effectLst/>
                          <a:latin typeface="Consolas" panose="020B0609020204030204" pitchFamily="49" charset="0"/>
                          <a:ea typeface="微软雅黑" panose="020B0503020204020204" pitchFamily="34" charset="-122"/>
                        </a:rPr>
                        <a:t> ← </a:t>
                      </a:r>
                      <a:r>
                        <a:rPr lang="en-US" sz="2200" kern="100" dirty="0">
                          <a:solidFill>
                            <a:srgbClr val="00AAAA"/>
                          </a:solidFill>
                          <a:effectLst/>
                          <a:latin typeface="Consolas" panose="020B0609020204030204" pitchFamily="49" charset="0"/>
                          <a:ea typeface="微软雅黑" panose="020B0503020204020204" pitchFamily="34" charset="-122"/>
                        </a:rPr>
                        <a:t>PC</a:t>
                      </a:r>
                      <a:r>
                        <a:rPr lang="en-US" sz="2200" kern="100" dirty="0">
                          <a:effectLst/>
                          <a:latin typeface="Consolas" panose="020B0609020204030204" pitchFamily="49" charset="0"/>
                          <a:ea typeface="微软雅黑" panose="020B0503020204020204" pitchFamily="34" charset="-122"/>
                        </a:rPr>
                        <a:t> + </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13b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 0})</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4008850210"/>
                  </a:ext>
                </a:extLst>
              </a:tr>
              <a:tr h="579012">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7</a:t>
                      </a:r>
                      <a:endParaRPr lang="zh-CN" sz="2000" kern="100" dirty="0">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bne</a:t>
                      </a:r>
                      <a:r>
                        <a:rPr lang="en-US" sz="2200" kern="100" dirty="0">
                          <a:effectLst/>
                          <a:latin typeface="Consolas" panose="020B0609020204030204" pitchFamily="49" charset="0"/>
                          <a:ea typeface="微软雅黑" panose="020B0503020204020204" pitchFamily="34" charset="-122"/>
                        </a:rPr>
                        <a:t> </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a:t>
                      </a:r>
                      <a:r>
                        <a:rPr lang="en-US" altLang="zh-CN" sz="2200" kern="100" dirty="0">
                          <a:solidFill>
                            <a:srgbClr val="AA0000"/>
                          </a:solidFill>
                          <a:effectLst/>
                          <a:latin typeface="Consolas" panose="020B0609020204030204" pitchFamily="49" charset="0"/>
                          <a:ea typeface="微软雅黑" panose="020B0503020204020204" pitchFamily="34" charset="-122"/>
                        </a:rPr>
                        <a:t>s2</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FF0000"/>
                          </a:solidFill>
                          <a:effectLst/>
                          <a:latin typeface="Consolas" panose="020B0609020204030204" pitchFamily="49" charset="0"/>
                          <a:ea typeface="微软雅黑" panose="020B0503020204020204" pitchFamily="34" charset="-122"/>
                        </a:rPr>
                        <a:t>imm</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en-US" sz="2200" kern="100" dirty="0">
                          <a:effectLst/>
                          <a:latin typeface="Consolas" panose="020B0609020204030204" pitchFamily="49" charset="0"/>
                          <a:ea typeface="微软雅黑" panose="020B0503020204020204" pitchFamily="34" charset="-122"/>
                        </a:rPr>
                        <a:t>if(</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rs1</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00AAAA"/>
                          </a:solidFill>
                          <a:effectLst/>
                          <a:latin typeface="Consolas" panose="020B0609020204030204" pitchFamily="49" charset="0"/>
                          <a:ea typeface="微软雅黑" panose="020B0503020204020204" pitchFamily="34" charset="-122"/>
                        </a:rPr>
                        <a:t>R</a:t>
                      </a:r>
                      <a:r>
                        <a:rPr lang="en-US" sz="2200" kern="100" dirty="0">
                          <a:effectLst/>
                          <a:latin typeface="Consolas" panose="020B0609020204030204" pitchFamily="49" charset="0"/>
                          <a:ea typeface="微软雅黑" panose="020B0503020204020204" pitchFamily="34" charset="-122"/>
                        </a:rPr>
                        <a:t>[</a:t>
                      </a:r>
                      <a:r>
                        <a:rPr lang="en-US" sz="2200" kern="100" dirty="0">
                          <a:solidFill>
                            <a:srgbClr val="AA0000"/>
                          </a:solidFill>
                          <a:effectLst/>
                          <a:latin typeface="Consolas" panose="020B0609020204030204" pitchFamily="49" charset="0"/>
                          <a:ea typeface="微软雅黑" panose="020B0503020204020204" pitchFamily="34" charset="-122"/>
                        </a:rPr>
                        <a:t>rs2</a:t>
                      </a:r>
                      <a:r>
                        <a:rPr lang="en-US" sz="2200" kern="100" dirty="0">
                          <a:effectLst/>
                          <a:latin typeface="Consolas" panose="020B0609020204030204" pitchFamily="49" charset="0"/>
                          <a:ea typeface="微软雅黑" panose="020B0503020204020204" pitchFamily="34" charset="-122"/>
                        </a:rPr>
                        <a:t>]) </a:t>
                      </a:r>
                      <a:r>
                        <a:rPr lang="en-US" sz="2200" kern="100" dirty="0">
                          <a:solidFill>
                            <a:srgbClr val="00AAAA"/>
                          </a:solidFill>
                          <a:effectLst/>
                          <a:latin typeface="Consolas" panose="020B0609020204030204" pitchFamily="49" charset="0"/>
                          <a:ea typeface="微软雅黑" panose="020B0503020204020204" pitchFamily="34" charset="-122"/>
                        </a:rPr>
                        <a:t>PC</a:t>
                      </a:r>
                      <a:r>
                        <a:rPr lang="en-US" sz="2200" kern="100" dirty="0">
                          <a:effectLst/>
                          <a:latin typeface="Consolas" panose="020B0609020204030204" pitchFamily="49" charset="0"/>
                          <a:ea typeface="微软雅黑" panose="020B0503020204020204" pitchFamily="34" charset="-122"/>
                        </a:rPr>
                        <a:t> ← </a:t>
                      </a:r>
                      <a:r>
                        <a:rPr lang="en-US" sz="2200" kern="100" dirty="0">
                          <a:solidFill>
                            <a:srgbClr val="00AAAA"/>
                          </a:solidFill>
                          <a:effectLst/>
                          <a:latin typeface="Consolas" panose="020B0609020204030204" pitchFamily="49" charset="0"/>
                          <a:ea typeface="微软雅黑" panose="020B0503020204020204" pitchFamily="34" charset="-122"/>
                        </a:rPr>
                        <a:t>PC</a:t>
                      </a:r>
                      <a:r>
                        <a:rPr lang="en-US" sz="2200" kern="100" dirty="0">
                          <a:effectLst/>
                          <a:latin typeface="Consolas" panose="020B0609020204030204" pitchFamily="49" charset="0"/>
                          <a:ea typeface="微软雅黑" panose="020B0503020204020204" pitchFamily="34" charset="-122"/>
                        </a:rPr>
                        <a:t> + </a:t>
                      </a:r>
                      <a:r>
                        <a:rPr lang="en-US" sz="2200" kern="100" dirty="0">
                          <a:solidFill>
                            <a:srgbClr val="0077FF"/>
                          </a:solidFill>
                          <a:effectLst/>
                          <a:latin typeface="Consolas" panose="020B0609020204030204" pitchFamily="49" charset="0"/>
                          <a:ea typeface="微软雅黑" panose="020B0503020204020204" pitchFamily="34" charset="-122"/>
                        </a:rPr>
                        <a:t>SignExt</a:t>
                      </a:r>
                      <a:r>
                        <a:rPr lang="en-US" sz="2200" kern="100" baseline="-25000" dirty="0">
                          <a:solidFill>
                            <a:srgbClr val="0077FF"/>
                          </a:solidFill>
                          <a:effectLst/>
                          <a:latin typeface="Consolas" panose="020B0609020204030204" pitchFamily="49" charset="0"/>
                          <a:ea typeface="微软雅黑" panose="020B0503020204020204" pitchFamily="34" charset="-122"/>
                        </a:rPr>
                        <a:t>13b</a:t>
                      </a:r>
                      <a:r>
                        <a:rPr lang="en-US" sz="2200" kern="100" dirty="0">
                          <a:effectLst/>
                          <a:latin typeface="Consolas" panose="020B0609020204030204" pitchFamily="49" charset="0"/>
                          <a:ea typeface="微软雅黑" panose="020B0503020204020204" pitchFamily="34" charset="-122"/>
                        </a:rPr>
                        <a:t>({</a:t>
                      </a:r>
                      <a:r>
                        <a:rPr lang="en-US" sz="2200" kern="100" dirty="0" err="1">
                          <a:solidFill>
                            <a:srgbClr val="FF0000"/>
                          </a:solidFill>
                          <a:effectLst/>
                          <a:latin typeface="Consolas" panose="020B0609020204030204" pitchFamily="49" charset="0"/>
                          <a:ea typeface="微软雅黑" panose="020B0503020204020204" pitchFamily="34" charset="-122"/>
                        </a:rPr>
                        <a:t>imm</a:t>
                      </a:r>
                      <a:r>
                        <a:rPr lang="en-US" sz="2200" kern="100" dirty="0">
                          <a:effectLst/>
                          <a:latin typeface="Consolas" panose="020B0609020204030204" pitchFamily="49" charset="0"/>
                          <a:ea typeface="微软雅黑" panose="020B0503020204020204" pitchFamily="34" charset="-122"/>
                        </a:rPr>
                        <a:t>, 0})</a:t>
                      </a:r>
                      <a:endParaRPr lang="zh-CN" sz="2200" kern="100" dirty="0">
                        <a:effectLst/>
                        <a:latin typeface="Consolas" panose="020B0609020204030204" pitchFamily="49" charset="0"/>
                        <a:ea typeface="微软雅黑" panose="020B0503020204020204" pitchFamily="34" charset="-122"/>
                      </a:endParaRPr>
                    </a:p>
                  </a:txBody>
                  <a:tcPr marL="90000" marR="19051" marT="19051" marB="19051" anchor="ctr"/>
                </a:tc>
                <a:extLst>
                  <a:ext uri="{0D108BD9-81ED-4DB2-BD59-A6C34878D82A}">
                    <a16:rowId xmlns:a16="http://schemas.microsoft.com/office/drawing/2014/main" val="29174389"/>
                  </a:ext>
                </a:extLst>
              </a:tr>
              <a:tr h="579012">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8</a:t>
                      </a:r>
                      <a:endParaRPr lang="zh-CN" sz="2000" kern="100" dirty="0">
                        <a:effectLst/>
                        <a:latin typeface="微软雅黑" panose="020B0503020204020204" pitchFamily="34" charset="-122"/>
                        <a:ea typeface="微软雅黑" panose="020B0503020204020204" pitchFamily="34" charset="-122"/>
                      </a:endParaRPr>
                    </a:p>
                  </a:txBody>
                  <a:tcPr marL="19051" marR="19051" marT="19051" marB="19051" anchor="ctr"/>
                </a:tc>
                <a:tc>
                  <a:txBody>
                    <a:bodyPr/>
                    <a:lstStyle/>
                    <a:p>
                      <a:pPr indent="94615" algn="just">
                        <a:spcAft>
                          <a:spcPts val="0"/>
                        </a:spcAft>
                      </a:pPr>
                      <a:r>
                        <a:rPr lang="en-US" sz="2200" kern="100" dirty="0" err="1">
                          <a:solidFill>
                            <a:srgbClr val="0000AA"/>
                          </a:solidFill>
                          <a:effectLst/>
                          <a:latin typeface="Consolas" panose="020B0609020204030204" pitchFamily="49" charset="0"/>
                          <a:ea typeface="微软雅黑" panose="020B0503020204020204" pitchFamily="34" charset="-122"/>
                        </a:rPr>
                        <a:t>ecall</a:t>
                      </a:r>
                      <a:endParaRPr lang="zh-CN" sz="2200" kern="100" dirty="0">
                        <a:effectLst/>
                        <a:latin typeface="Consolas" panose="020B0609020204030204" pitchFamily="49" charset="0"/>
                        <a:ea typeface="微软雅黑" panose="020B0503020204020204" pitchFamily="34" charset="-122"/>
                      </a:endParaRPr>
                    </a:p>
                  </a:txBody>
                  <a:tcPr marL="19051" marR="19051" marT="19051" marB="19051" anchor="ctr"/>
                </a:tc>
                <a:tc>
                  <a:txBody>
                    <a:bodyPr/>
                    <a:lstStyle/>
                    <a:p>
                      <a:pPr lvl="0" indent="53975" algn="just">
                        <a:spcAft>
                          <a:spcPts val="0"/>
                        </a:spcAft>
                      </a:pPr>
                      <a:r>
                        <a:rPr lang="zh-CN" sz="2200" kern="100" dirty="0">
                          <a:effectLst/>
                          <a:latin typeface="Consolas" panose="020B0609020204030204" pitchFamily="49" charset="0"/>
                          <a:ea typeface="微软雅黑" panose="020B0503020204020204" pitchFamily="34" charset="-122"/>
                        </a:rPr>
                        <a:t>系统调用，这里用于停机</a:t>
                      </a:r>
                    </a:p>
                  </a:txBody>
                  <a:tcPr marL="90000" marR="19051" marT="19051" marB="19051" anchor="ctr"/>
                </a:tc>
                <a:extLst>
                  <a:ext uri="{0D108BD9-81ED-4DB2-BD59-A6C34878D82A}">
                    <a16:rowId xmlns:a16="http://schemas.microsoft.com/office/drawing/2014/main" val="1917154425"/>
                  </a:ext>
                </a:extLst>
              </a:tr>
            </a:tbl>
          </a:graphicData>
        </a:graphic>
      </p:graphicFrame>
      <p:sp>
        <p:nvSpPr>
          <p:cNvPr id="5" name="矩形 4">
            <a:extLst>
              <a:ext uri="{FF2B5EF4-FFF2-40B4-BE49-F238E27FC236}">
                <a16:creationId xmlns:a16="http://schemas.microsoft.com/office/drawing/2014/main" id="{8CD87FF2-3509-4937-89A2-16456B4FA436}"/>
              </a:ext>
            </a:extLst>
          </p:cNvPr>
          <p:cNvSpPr/>
          <p:nvPr/>
        </p:nvSpPr>
        <p:spPr>
          <a:xfrm>
            <a:off x="7780029" y="1273614"/>
            <a:ext cx="3922869" cy="500906"/>
          </a:xfrm>
          <a:prstGeom prst="rect">
            <a:avLst/>
          </a:prstGeom>
        </p:spPr>
        <p:txBody>
          <a:bodyPr wrap="none">
            <a:spAutoFit/>
          </a:bodyPr>
          <a:lstStyle/>
          <a:p>
            <a:r>
              <a:rPr lang="zh-CN" altLang="en-US" sz="2655" dirty="0">
                <a:solidFill>
                  <a:schemeClr val="bg1"/>
                </a:solidFill>
                <a:latin typeface="微软雅黑" panose="020B0503020204020204" pitchFamily="34" charset="-122"/>
                <a:ea typeface="微软雅黑" panose="020B0503020204020204" pitchFamily="34" charset="-122"/>
              </a:rPr>
              <a:t>可实现内存区域冒泡排序</a:t>
            </a:r>
          </a:p>
        </p:txBody>
      </p:sp>
    </p:spTree>
    <p:extLst>
      <p:ext uri="{BB962C8B-B14F-4D97-AF65-F5344CB8AC3E}">
        <p14:creationId xmlns:p14="http://schemas.microsoft.com/office/powerpoint/2010/main" val="26090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构建单周期</a:t>
            </a:r>
            <a:r>
              <a:rPr lang="en-US" altLang="zh-CN" dirty="0"/>
              <a:t>MIPS</a:t>
            </a:r>
            <a:r>
              <a:rPr lang="zh-CN" altLang="en-US" dirty="0"/>
              <a:t>数据通路</a:t>
            </a:r>
          </a:p>
        </p:txBody>
      </p:sp>
      <p:grpSp>
        <p:nvGrpSpPr>
          <p:cNvPr id="4" name="组合 3"/>
          <p:cNvGrpSpPr/>
          <p:nvPr/>
        </p:nvGrpSpPr>
        <p:grpSpPr>
          <a:xfrm>
            <a:off x="745877" y="1342559"/>
            <a:ext cx="10533415" cy="4996563"/>
            <a:chOff x="697004" y="1767866"/>
            <a:chExt cx="11109461" cy="5269813"/>
          </a:xfrm>
        </p:grpSpPr>
        <p:cxnSp>
          <p:nvCxnSpPr>
            <p:cNvPr id="5" name="直接连接符 4">
              <a:extLst>
                <a:ext uri="{FF2B5EF4-FFF2-40B4-BE49-F238E27FC236}">
                  <a16:creationId xmlns:a16="http://schemas.microsoft.com/office/drawing/2014/main" id="{E36DE31D-6224-4A79-A586-E90E1B755F76}"/>
                </a:ext>
              </a:extLst>
            </p:cNvPr>
            <p:cNvCxnSpPr>
              <a:cxnSpLocks/>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 name="任意多边形: 形状 256">
              <a:extLst>
                <a:ext uri="{FF2B5EF4-FFF2-40B4-BE49-F238E27FC236}">
                  <a16:creationId xmlns:a16="http://schemas.microsoft.com/office/drawing/2014/main" id="{1843CBDC-CFEC-4BD2-AD0B-815B0D453B1B}"/>
                </a:ext>
              </a:extLst>
            </p:cNvPr>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8" name="直接连接符 7"/>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 name="组合 9"/>
            <p:cNvGrpSpPr/>
            <p:nvPr/>
          </p:nvGrpSpPr>
          <p:grpSpPr>
            <a:xfrm>
              <a:off x="5069674" y="2027665"/>
              <a:ext cx="6334881" cy="1950924"/>
              <a:chOff x="5039741" y="3208161"/>
              <a:chExt cx="597546" cy="457491"/>
            </a:xfrm>
          </p:grpSpPr>
          <p:cxnSp>
            <p:nvCxnSpPr>
              <p:cNvPr id="162" name="直接连接符 16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 name="组合 11"/>
            <p:cNvGrpSpPr/>
            <p:nvPr/>
          </p:nvGrpSpPr>
          <p:grpSpPr>
            <a:xfrm>
              <a:off x="5083378" y="2695870"/>
              <a:ext cx="3227280" cy="1199217"/>
              <a:chOff x="5039741" y="3208161"/>
              <a:chExt cx="597546" cy="457491"/>
            </a:xfrm>
          </p:grpSpPr>
          <p:cxnSp>
            <p:nvCxnSpPr>
              <p:cNvPr id="160" name="直接连接符 159"/>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组合 12"/>
            <p:cNvGrpSpPr/>
            <p:nvPr/>
          </p:nvGrpSpPr>
          <p:grpSpPr>
            <a:xfrm>
              <a:off x="5088159" y="3149858"/>
              <a:ext cx="744126" cy="474778"/>
              <a:chOff x="5039741" y="3208161"/>
              <a:chExt cx="597546" cy="457491"/>
            </a:xfrm>
          </p:grpSpPr>
          <p:cxnSp>
            <p:nvCxnSpPr>
              <p:cNvPr id="158" name="直接连接符 15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 name="任意多边形: 形状 191">
              <a:extLst>
                <a:ext uri="{FF2B5EF4-FFF2-40B4-BE49-F238E27FC236}">
                  <a16:creationId xmlns:a16="http://schemas.microsoft.com/office/drawing/2014/main" id="{ED3A89F2-DBF5-4765-954D-9639849D2068}"/>
                </a:ext>
              </a:extLst>
            </p:cNvPr>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6" name="矩形 15">
              <a:extLst>
                <a:ext uri="{FF2B5EF4-FFF2-40B4-BE49-F238E27FC236}">
                  <a16:creationId xmlns:a16="http://schemas.microsoft.com/office/drawing/2014/main" id="{4B467A89-956C-4BAB-9032-2771C6ABAEC2}"/>
                </a:ext>
              </a:extLst>
            </p:cNvPr>
            <p:cNvSpPr/>
            <p:nvPr/>
          </p:nvSpPr>
          <p:spPr>
            <a:xfrm>
              <a:off x="5065360" y="1767866"/>
              <a:ext cx="1001214"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34A0C001-8C64-42B0-81B4-975CE8AEB916}"/>
                </a:ext>
              </a:extLst>
            </p:cNvPr>
            <p:cNvSpPr/>
            <p:nvPr/>
          </p:nvSpPr>
          <p:spPr>
            <a:xfrm>
              <a:off x="5065360" y="1988766"/>
              <a:ext cx="97206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8C7A746E-DE96-4DA5-9865-44268EFBE48E}"/>
                </a:ext>
              </a:extLst>
            </p:cNvPr>
            <p:cNvSpPr/>
            <p:nvPr/>
          </p:nvSpPr>
          <p:spPr>
            <a:xfrm>
              <a:off x="5065360" y="2209666"/>
              <a:ext cx="712109" cy="312774"/>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1F5677AA-D17F-454E-9BE4-70FFC67826EF}"/>
                </a:ext>
              </a:extLst>
            </p:cNvPr>
            <p:cNvSpPr/>
            <p:nvPr/>
          </p:nvSpPr>
          <p:spPr>
            <a:xfrm>
              <a:off x="5065360" y="2430566"/>
              <a:ext cx="693512"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76CC0552-8F36-4B88-8FF1-55AAFE537DAF}"/>
                </a:ext>
              </a:extLst>
            </p:cNvPr>
            <p:cNvSpPr/>
            <p:nvPr/>
          </p:nvSpPr>
          <p:spPr>
            <a:xfrm>
              <a:off x="5065360" y="2662976"/>
              <a:ext cx="803405"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F2AA4CC-57B4-4A83-8DF2-92A33E45455F}"/>
                </a:ext>
              </a:extLst>
            </p:cNvPr>
            <p:cNvSpPr/>
            <p:nvPr/>
          </p:nvSpPr>
          <p:spPr>
            <a:xfrm>
              <a:off x="4754378" y="3260600"/>
              <a:ext cx="732397"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910D6F0-702B-4B92-ADD2-18FEF564A12F}"/>
                </a:ext>
              </a:extLst>
            </p:cNvPr>
            <p:cNvSpPr/>
            <p:nvPr/>
          </p:nvSpPr>
          <p:spPr>
            <a:xfrm>
              <a:off x="5065360" y="2883875"/>
              <a:ext cx="882461"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68DB41D0-CD4F-4BC2-818B-80294E597929}"/>
                </a:ext>
              </a:extLst>
            </p:cNvPr>
            <p:cNvSpPr/>
            <p:nvPr/>
          </p:nvSpPr>
          <p:spPr>
            <a:xfrm>
              <a:off x="9419520" y="2472651"/>
              <a:ext cx="652936" cy="312774"/>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5" name="直接连接符 24">
              <a:extLst>
                <a:ext uri="{FF2B5EF4-FFF2-40B4-BE49-F238E27FC236}">
                  <a16:creationId xmlns:a16="http://schemas.microsoft.com/office/drawing/2014/main" id="{7089DE98-FC37-4C1F-9209-35555F31F6C6}"/>
                </a:ext>
              </a:extLst>
            </p:cNvPr>
            <p:cNvCxnSpPr>
              <a:cxnSpLocks/>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E3E86E4D-6506-4B6C-819B-7E93777F8C98}"/>
                </a:ext>
              </a:extLst>
            </p:cNvPr>
            <p:cNvSpPr/>
            <p:nvPr/>
          </p:nvSpPr>
          <p:spPr>
            <a:xfrm>
              <a:off x="1870381" y="426690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0F435E62-1B17-4BA9-998E-C68E27B7159C}"/>
                </a:ext>
              </a:extLst>
            </p:cNvPr>
            <p:cNvCxnSpPr>
              <a:cxnSpLocks/>
              <a:endCxn id="24"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FA0641A-9AF0-469B-9506-621DE6150E4C}"/>
                </a:ext>
              </a:extLst>
            </p:cNvPr>
            <p:cNvCxnSpPr>
              <a:cxnSpLocks/>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46DDA379-1226-4826-8B6B-FF530A6E4CF8}"/>
                </a:ext>
              </a:extLst>
            </p:cNvPr>
            <p:cNvSpPr/>
            <p:nvPr/>
          </p:nvSpPr>
          <p:spPr>
            <a:xfrm>
              <a:off x="1908246" y="3424994"/>
              <a:ext cx="458508"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0" name="组合 29">
              <a:extLst>
                <a:ext uri="{FF2B5EF4-FFF2-40B4-BE49-F238E27FC236}">
                  <a16:creationId xmlns:a16="http://schemas.microsoft.com/office/drawing/2014/main" id="{C93F85A8-96F3-452E-9BCC-000492316DCE}"/>
                </a:ext>
              </a:extLst>
            </p:cNvPr>
            <p:cNvGrpSpPr/>
            <p:nvPr/>
          </p:nvGrpSpPr>
          <p:grpSpPr>
            <a:xfrm>
              <a:off x="2584594" y="3667322"/>
              <a:ext cx="944542" cy="1445348"/>
              <a:chOff x="2153669" y="3581315"/>
              <a:chExt cx="981236" cy="1387999"/>
            </a:xfrm>
          </p:grpSpPr>
          <p:sp>
            <p:nvSpPr>
              <p:cNvPr id="154" name="矩形 153">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5" name="矩形 154">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56" name="矩形 155">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57" name="矩形 156">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31" name="矩形 30">
              <a:extLst>
                <a:ext uri="{FF2B5EF4-FFF2-40B4-BE49-F238E27FC236}">
                  <a16:creationId xmlns:a16="http://schemas.microsoft.com/office/drawing/2014/main" id="{857128C0-652A-4E30-91F0-107AF02ABF89}"/>
                </a:ext>
              </a:extLst>
            </p:cNvPr>
            <p:cNvSpPr/>
            <p:nvPr/>
          </p:nvSpPr>
          <p:spPr>
            <a:xfrm>
              <a:off x="3435980" y="3732115"/>
              <a:ext cx="656317" cy="282072"/>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32" name="矩形 31">
              <a:extLst>
                <a:ext uri="{FF2B5EF4-FFF2-40B4-BE49-F238E27FC236}">
                  <a16:creationId xmlns:a16="http://schemas.microsoft.com/office/drawing/2014/main" id="{2E0BAF77-EE4C-4CC4-992D-1B29386BB56A}"/>
                </a:ext>
              </a:extLst>
            </p:cNvPr>
            <p:cNvSpPr/>
            <p:nvPr/>
          </p:nvSpPr>
          <p:spPr>
            <a:xfrm>
              <a:off x="2069337" y="5786044"/>
              <a:ext cx="216340" cy="312774"/>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33" name="直接连接符 32">
              <a:extLst>
                <a:ext uri="{FF2B5EF4-FFF2-40B4-BE49-F238E27FC236}">
                  <a16:creationId xmlns:a16="http://schemas.microsoft.com/office/drawing/2014/main" id="{3D92635F-1C2D-4162-9A13-170EB37639E1}"/>
                </a:ext>
              </a:extLst>
            </p:cNvPr>
            <p:cNvCxnSpPr>
              <a:cxnSpLocks/>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形状 251">
              <a:extLst>
                <a:ext uri="{FF2B5EF4-FFF2-40B4-BE49-F238E27FC236}">
                  <a16:creationId xmlns:a16="http://schemas.microsoft.com/office/drawing/2014/main" id="{4FD8867C-45CB-4B42-AAD1-E6810A21F51C}"/>
                </a:ext>
              </a:extLst>
            </p:cNvPr>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CF5246AF-7F37-4B15-BE19-3F53A543C723}"/>
                </a:ext>
              </a:extLst>
            </p:cNvPr>
            <p:cNvSpPr/>
            <p:nvPr/>
          </p:nvSpPr>
          <p:spPr>
            <a:xfrm>
              <a:off x="3233226" y="5423935"/>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4B8CC304-517A-4F0A-885D-1B767FFA2CE7}"/>
                </a:ext>
              </a:extLst>
            </p:cNvPr>
            <p:cNvSpPr/>
            <p:nvPr/>
          </p:nvSpPr>
          <p:spPr>
            <a:xfrm>
              <a:off x="3977560" y="2915317"/>
              <a:ext cx="375667"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6ADE1577-D099-48C5-A765-0576FAF32FDA}"/>
                </a:ext>
              </a:extLst>
            </p:cNvPr>
            <p:cNvSpPr/>
            <p:nvPr/>
          </p:nvSpPr>
          <p:spPr>
            <a:xfrm>
              <a:off x="3993227" y="40417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E7EABD73-17EC-4DE6-9461-54B9F3D31B84}"/>
                </a:ext>
              </a:extLst>
            </p:cNvPr>
            <p:cNvSpPr/>
            <p:nvPr/>
          </p:nvSpPr>
          <p:spPr>
            <a:xfrm>
              <a:off x="3995056" y="377429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2D8564FE-64CF-469A-8B28-1E018EFC2C23}"/>
                </a:ext>
              </a:extLst>
            </p:cNvPr>
            <p:cNvSpPr/>
            <p:nvPr/>
          </p:nvSpPr>
          <p:spPr>
            <a:xfrm>
              <a:off x="3966955" y="4545075"/>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4BE19091-5D99-41B6-A7EA-D8533F28A0B2}"/>
                </a:ext>
              </a:extLst>
            </p:cNvPr>
            <p:cNvSpPr/>
            <p:nvPr/>
          </p:nvSpPr>
          <p:spPr>
            <a:xfrm>
              <a:off x="3978687" y="5823198"/>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2600B14C-13AA-43E5-91D1-E1A7CF7504B4}"/>
                </a:ext>
              </a:extLst>
            </p:cNvPr>
            <p:cNvSpPr/>
            <p:nvPr/>
          </p:nvSpPr>
          <p:spPr>
            <a:xfrm>
              <a:off x="5260768" y="5840486"/>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2D4376B0-1190-45C0-A8F0-85641E224139}"/>
                </a:ext>
              </a:extLst>
            </p:cNvPr>
            <p:cNvSpPr/>
            <p:nvPr/>
          </p:nvSpPr>
          <p:spPr>
            <a:xfrm>
              <a:off x="6377380" y="5937733"/>
              <a:ext cx="86257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4" name="矩形 43">
              <a:extLst>
                <a:ext uri="{FF2B5EF4-FFF2-40B4-BE49-F238E27FC236}">
                  <a16:creationId xmlns:a16="http://schemas.microsoft.com/office/drawing/2014/main" id="{35F5988D-9868-4683-92E1-7DD10CC02284}"/>
                </a:ext>
              </a:extLst>
            </p:cNvPr>
            <p:cNvSpPr/>
            <p:nvPr/>
          </p:nvSpPr>
          <p:spPr>
            <a:xfrm>
              <a:off x="5087028" y="3846399"/>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32DF3147-11BF-4F5C-8978-CAF054A4CCDD}"/>
                </a:ext>
              </a:extLst>
            </p:cNvPr>
            <p:cNvSpPr/>
            <p:nvPr/>
          </p:nvSpPr>
          <p:spPr>
            <a:xfrm>
              <a:off x="5088159" y="4167250"/>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6EC311AC-23AA-44AC-815A-8889216F2B8B}"/>
                </a:ext>
              </a:extLst>
            </p:cNvPr>
            <p:cNvSpPr/>
            <p:nvPr/>
          </p:nvSpPr>
          <p:spPr>
            <a:xfrm>
              <a:off x="5087028" y="4869877"/>
              <a:ext cx="49401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50" name="矩形 49">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52" name="组合 51"/>
            <p:cNvGrpSpPr/>
            <p:nvPr/>
          </p:nvGrpSpPr>
          <p:grpSpPr>
            <a:xfrm>
              <a:off x="4625897" y="4389532"/>
              <a:ext cx="284372" cy="537440"/>
              <a:chOff x="4451072" y="4543951"/>
              <a:chExt cx="284372" cy="537440"/>
            </a:xfrm>
          </p:grpSpPr>
          <p:sp>
            <p:nvSpPr>
              <p:cNvPr id="152" name="流程图: 手动操作 151">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3" name="矩形 152">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53" name="流程图: 手动操作 52">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DB6FEBF0-D3C1-4E44-A076-F8543F45AA45}"/>
                </a:ext>
              </a:extLst>
            </p:cNvPr>
            <p:cNvSpPr/>
            <p:nvPr/>
          </p:nvSpPr>
          <p:spPr>
            <a:xfrm>
              <a:off x="1429026" y="3715552"/>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5" name="流程图: 手动操作 54">
              <a:extLst>
                <a:ext uri="{FF2B5EF4-FFF2-40B4-BE49-F238E27FC236}">
                  <a16:creationId xmlns:a16="http://schemas.microsoft.com/office/drawing/2014/main" id="{6C2FCBC5-1898-4C55-8A7D-7DB4F2A02A90}"/>
                </a:ext>
              </a:extLst>
            </p:cNvPr>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6" name="矩形 55">
              <a:extLst>
                <a:ext uri="{FF2B5EF4-FFF2-40B4-BE49-F238E27FC236}">
                  <a16:creationId xmlns:a16="http://schemas.microsoft.com/office/drawing/2014/main" id="{DB6FEBF0-D3C1-4E44-A076-F8543F45AA45}"/>
                </a:ext>
              </a:extLst>
            </p:cNvPr>
            <p:cNvSpPr/>
            <p:nvPr/>
          </p:nvSpPr>
          <p:spPr>
            <a:xfrm>
              <a:off x="7346314" y="4283009"/>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57" name="流程图: 手动操作 5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DB6FEBF0-D3C1-4E44-A076-F8543F45AA45}"/>
                </a:ext>
              </a:extLst>
            </p:cNvPr>
            <p:cNvSpPr/>
            <p:nvPr/>
          </p:nvSpPr>
          <p:spPr>
            <a:xfrm>
              <a:off x="11263840" y="3936437"/>
              <a:ext cx="284371"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1562766D-06B6-4E68-A522-842479D25B05}"/>
                </a:ext>
              </a:extLst>
            </p:cNvPr>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9F5C077-6E48-40BF-9EAD-AB04B11E759A}"/>
                </a:ext>
              </a:extLst>
            </p:cNvPr>
            <p:cNvCxnSpPr>
              <a:cxnSpLocks/>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9E2B02A3-1EF5-494A-B123-C8EFBFD1D59A}"/>
                </a:ext>
              </a:extLst>
            </p:cNvPr>
            <p:cNvGrpSpPr/>
            <p:nvPr/>
          </p:nvGrpSpPr>
          <p:grpSpPr>
            <a:xfrm>
              <a:off x="7386084" y="5653030"/>
              <a:ext cx="487251" cy="552651"/>
              <a:chOff x="7239187" y="4876233"/>
              <a:chExt cx="506180" cy="574121"/>
            </a:xfrm>
          </p:grpSpPr>
          <p:sp>
            <p:nvSpPr>
              <p:cNvPr id="150" name="平行四边形 149">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1" name="矩形 150">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62" name="矩形 61">
              <a:extLst>
                <a:ext uri="{FF2B5EF4-FFF2-40B4-BE49-F238E27FC236}">
                  <a16:creationId xmlns:a16="http://schemas.microsoft.com/office/drawing/2014/main" id="{CE5AD69C-70F6-4268-9A7F-B34FAA43B86E}"/>
                </a:ext>
              </a:extLst>
            </p:cNvPr>
            <p:cNvSpPr/>
            <p:nvPr/>
          </p:nvSpPr>
          <p:spPr>
            <a:xfrm>
              <a:off x="8408569" y="6034851"/>
              <a:ext cx="296205"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124BF171-B642-4C46-8695-751F051F5AEA}"/>
                </a:ext>
              </a:extLst>
            </p:cNvPr>
            <p:cNvSpPr/>
            <p:nvPr/>
          </p:nvSpPr>
          <p:spPr>
            <a:xfrm>
              <a:off x="8600045" y="5800998"/>
              <a:ext cx="93189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64" name="直接连接符 63">
              <a:extLst>
                <a:ext uri="{FF2B5EF4-FFF2-40B4-BE49-F238E27FC236}">
                  <a16:creationId xmlns:a16="http://schemas.microsoft.com/office/drawing/2014/main" id="{54A70878-C0AF-46C4-ADAB-63FF9A5AE702}"/>
                </a:ext>
              </a:extLst>
            </p:cNvPr>
            <p:cNvCxnSpPr>
              <a:cxnSpLocks/>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8C4A7878-3EB6-4E68-83D1-828EE5148B79}"/>
                </a:ext>
              </a:extLst>
            </p:cNvPr>
            <p:cNvSpPr/>
            <p:nvPr/>
          </p:nvSpPr>
          <p:spPr>
            <a:xfrm>
              <a:off x="7583805" y="4322624"/>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67CEB788-15D4-4ECC-8713-81027F2BB7C0}"/>
                </a:ext>
              </a:extLst>
            </p:cNvPr>
            <p:cNvSpPr/>
            <p:nvPr/>
          </p:nvSpPr>
          <p:spPr>
            <a:xfrm>
              <a:off x="7573803" y="3763083"/>
              <a:ext cx="56333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D2D74409-68D2-4244-B78F-9E2FFF53EC15}"/>
                </a:ext>
              </a:extLst>
            </p:cNvPr>
            <p:cNvSpPr/>
            <p:nvPr/>
          </p:nvSpPr>
          <p:spPr>
            <a:xfrm>
              <a:off x="8466912" y="3750272"/>
              <a:ext cx="612360"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68"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70" name="矩形 69">
              <a:extLst>
                <a:ext uri="{FF2B5EF4-FFF2-40B4-BE49-F238E27FC236}">
                  <a16:creationId xmlns:a16="http://schemas.microsoft.com/office/drawing/2014/main" id="{00E3412D-D0A6-4535-BA79-0322A384456A}"/>
                </a:ext>
              </a:extLst>
            </p:cNvPr>
            <p:cNvSpPr/>
            <p:nvPr/>
          </p:nvSpPr>
          <p:spPr>
            <a:xfrm>
              <a:off x="8517269" y="4016596"/>
              <a:ext cx="1021502"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31E64C1-9E68-43BA-B0A7-071878060BF4}"/>
                </a:ext>
              </a:extLst>
            </p:cNvPr>
            <p:cNvSpPr/>
            <p:nvPr/>
          </p:nvSpPr>
          <p:spPr>
            <a:xfrm>
              <a:off x="8498897" y="4614480"/>
              <a:ext cx="93148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72" name="直接连接符 71">
              <a:extLst>
                <a:ext uri="{FF2B5EF4-FFF2-40B4-BE49-F238E27FC236}">
                  <a16:creationId xmlns:a16="http://schemas.microsoft.com/office/drawing/2014/main" id="{39594D74-9156-42D5-BE79-B03E01A52C51}"/>
                </a:ext>
              </a:extLst>
            </p:cNvPr>
            <p:cNvCxnSpPr>
              <a:cxnSpLocks/>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9EE8828-45B8-4391-A6ED-E383B6E5A369}"/>
                </a:ext>
              </a:extLst>
            </p:cNvPr>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91EBB0BF-A1AD-4483-B27E-7F6874560B67}"/>
                </a:ext>
              </a:extLst>
            </p:cNvPr>
            <p:cNvGrpSpPr/>
            <p:nvPr/>
          </p:nvGrpSpPr>
          <p:grpSpPr>
            <a:xfrm>
              <a:off x="9690826" y="3695866"/>
              <a:ext cx="916908" cy="1436044"/>
              <a:chOff x="2106940" y="3477998"/>
              <a:chExt cx="952529" cy="1491834"/>
            </a:xfrm>
          </p:grpSpPr>
          <p:sp>
            <p:nvSpPr>
              <p:cNvPr id="144" name="矩形 143">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45" name="矩形 144">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46" name="矩形 145">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47" name="矩形 146">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48" name="矩形 147">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149" name="矩形 148">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75" name="矩形 74">
              <a:extLst>
                <a:ext uri="{FF2B5EF4-FFF2-40B4-BE49-F238E27FC236}">
                  <a16:creationId xmlns:a16="http://schemas.microsoft.com/office/drawing/2014/main" id="{9210B47C-AC7B-4D2E-A9EB-31EDB0D01421}"/>
                </a:ext>
              </a:extLst>
            </p:cNvPr>
            <p:cNvSpPr/>
            <p:nvPr/>
          </p:nvSpPr>
          <p:spPr>
            <a:xfrm>
              <a:off x="10484405" y="4026377"/>
              <a:ext cx="901464"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1E4AA697-BE3F-45BD-83CA-239EA0FD2888}"/>
                </a:ext>
              </a:extLst>
            </p:cNvPr>
            <p:cNvSpPr/>
            <p:nvPr/>
          </p:nvSpPr>
          <p:spPr>
            <a:xfrm>
              <a:off x="10506410" y="6662499"/>
              <a:ext cx="1300055"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77"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8"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9" name="矩形 78">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0" name="矩形 79">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81" name="流程图: 手动输入 146">
              <a:extLst>
                <a:ext uri="{FF2B5EF4-FFF2-40B4-BE49-F238E27FC236}">
                  <a16:creationId xmlns:a16="http://schemas.microsoft.com/office/drawing/2014/main" id="{083F1803-E01C-499C-8DE9-4FDC2E176D6B}"/>
                </a:ext>
              </a:extLst>
            </p:cNvPr>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2" name="矩形 81">
              <a:extLst>
                <a:ext uri="{FF2B5EF4-FFF2-40B4-BE49-F238E27FC236}">
                  <a16:creationId xmlns:a16="http://schemas.microsoft.com/office/drawing/2014/main" id="{124BF171-B642-4C46-8695-751F051F5AEA}"/>
                </a:ext>
              </a:extLst>
            </p:cNvPr>
            <p:cNvSpPr/>
            <p:nvPr/>
          </p:nvSpPr>
          <p:spPr>
            <a:xfrm>
              <a:off x="933293" y="6724905"/>
              <a:ext cx="1298771"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2EF7FF38-547F-4842-883B-B8ED6547CE15}"/>
                </a:ext>
              </a:extLst>
            </p:cNvPr>
            <p:cNvCxnSpPr>
              <a:cxnSpLocks/>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a:extLst>
                <a:ext uri="{FF2B5EF4-FFF2-40B4-BE49-F238E27FC236}">
                  <a16:creationId xmlns:a16="http://schemas.microsoft.com/office/drawing/2014/main" id="{1843CBDC-CFEC-4BD2-AD0B-815B0D453B1B}"/>
                </a:ext>
              </a:extLst>
            </p:cNvPr>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85" name="直接连接符 84">
              <a:extLst>
                <a:ext uri="{FF2B5EF4-FFF2-40B4-BE49-F238E27FC236}">
                  <a16:creationId xmlns:a16="http://schemas.microsoft.com/office/drawing/2014/main" id="{2EF7FF38-547F-4842-883B-B8ED6547CE15}"/>
                </a:ext>
              </a:extLst>
            </p:cNvPr>
            <p:cNvCxnSpPr>
              <a:cxnSpLocks/>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a:extLst>
                <a:ext uri="{FF2B5EF4-FFF2-40B4-BE49-F238E27FC236}">
                  <a16:creationId xmlns:a16="http://schemas.microsoft.com/office/drawing/2014/main" id="{E7EABD73-17EC-4DE6-9461-54B9F3D31B84}"/>
                </a:ext>
              </a:extLst>
            </p:cNvPr>
            <p:cNvSpPr/>
            <p:nvPr/>
          </p:nvSpPr>
          <p:spPr>
            <a:xfrm>
              <a:off x="3984471" y="2661978"/>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1" name="直接连接符 14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8" name="直接连接符 137">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40" name="等腰三角形 139"/>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a:extLst>
                <a:ext uri="{FF2B5EF4-FFF2-40B4-BE49-F238E27FC236}">
                  <a16:creationId xmlns:a16="http://schemas.microsoft.com/office/drawing/2014/main" id="{2EF7FF38-547F-4842-883B-B8ED6547CE15}"/>
                </a:ext>
              </a:extLst>
            </p:cNvPr>
            <p:cNvCxnSpPr>
              <a:cxnSpLocks/>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a:extLst>
                <a:ext uri="{FF2B5EF4-FFF2-40B4-BE49-F238E27FC236}">
                  <a16:creationId xmlns:a16="http://schemas.microsoft.com/office/drawing/2014/main" id="{2EF7FF38-547F-4842-883B-B8ED6547CE15}"/>
                </a:ext>
              </a:extLst>
            </p:cNvPr>
            <p:cNvCxnSpPr>
              <a:cxnSpLocks/>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a:extLst>
                <a:ext uri="{FF2B5EF4-FFF2-40B4-BE49-F238E27FC236}">
                  <a16:creationId xmlns:a16="http://schemas.microsoft.com/office/drawing/2014/main" id="{2EF7FF38-547F-4842-883B-B8ED6547CE15}"/>
                </a:ext>
              </a:extLst>
            </p:cNvPr>
            <p:cNvCxnSpPr>
              <a:cxnSpLocks/>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a:extLst>
                <a:ext uri="{FF2B5EF4-FFF2-40B4-BE49-F238E27FC236}">
                  <a16:creationId xmlns:a16="http://schemas.microsoft.com/office/drawing/2014/main" id="{B9F5C077-6E48-40BF-9EAD-AB04B11E759A}"/>
                </a:ext>
              </a:extLst>
            </p:cNvPr>
            <p:cNvCxnSpPr>
              <a:cxnSpLocks/>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EF7FF38-547F-4842-883B-B8ED6547CE15}"/>
                </a:ext>
              </a:extLst>
            </p:cNvPr>
            <p:cNvCxnSpPr>
              <a:cxnSpLocks/>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6" name="直接连接符 13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a:extLst>
                <a:ext uri="{FF2B5EF4-FFF2-40B4-BE49-F238E27FC236}">
                  <a16:creationId xmlns:a16="http://schemas.microsoft.com/office/drawing/2014/main" id="{1562766D-06B6-4E68-A522-842479D25B05}"/>
                </a:ext>
              </a:extLst>
            </p:cNvPr>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a:extLst>
                <a:ext uri="{FF2B5EF4-FFF2-40B4-BE49-F238E27FC236}">
                  <a16:creationId xmlns:a16="http://schemas.microsoft.com/office/drawing/2014/main" id="{1562766D-06B6-4E68-A522-842479D25B05}"/>
                </a:ext>
              </a:extLst>
            </p:cNvPr>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a:extLst>
                <a:ext uri="{FF2B5EF4-FFF2-40B4-BE49-F238E27FC236}">
                  <a16:creationId xmlns:a16="http://schemas.microsoft.com/office/drawing/2014/main" id="{B49379FC-0560-4124-BAB2-AC987AA270C4}"/>
                </a:ext>
              </a:extLst>
            </p:cNvPr>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a:extLst>
                <a:ext uri="{FF2B5EF4-FFF2-40B4-BE49-F238E27FC236}">
                  <a16:creationId xmlns:a16="http://schemas.microsoft.com/office/drawing/2014/main" id="{CF5246AF-7F37-4B15-BE19-3F53A543C723}"/>
                </a:ext>
              </a:extLst>
            </p:cNvPr>
            <p:cNvSpPr/>
            <p:nvPr/>
          </p:nvSpPr>
          <p:spPr>
            <a:xfrm>
              <a:off x="697004" y="3693304"/>
              <a:ext cx="60559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2"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133" name="矩形 132">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134" name="矩形 133">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135" name="矩形 134">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a:extLst>
                <a:ext uri="{FF2B5EF4-FFF2-40B4-BE49-F238E27FC236}">
                  <a16:creationId xmlns:a16="http://schemas.microsoft.com/office/drawing/2014/main" id="{B9B4DC4B-516F-4CAD-BA37-5C3F0A1092F4}"/>
                </a:ext>
              </a:extLst>
            </p:cNvPr>
            <p:cNvSpPr/>
            <p:nvPr/>
          </p:nvSpPr>
          <p:spPr>
            <a:xfrm>
              <a:off x="4339315" y="3700545"/>
              <a:ext cx="358760"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30" name="矩形 129">
              <a:extLst>
                <a:ext uri="{FF2B5EF4-FFF2-40B4-BE49-F238E27FC236}">
                  <a16:creationId xmlns:a16="http://schemas.microsoft.com/office/drawing/2014/main" id="{B9B4DC4B-516F-4CAD-BA37-5C3F0A1092F4}"/>
                </a:ext>
              </a:extLst>
            </p:cNvPr>
            <p:cNvSpPr/>
            <p:nvPr/>
          </p:nvSpPr>
          <p:spPr>
            <a:xfrm>
              <a:off x="4346940" y="3982725"/>
              <a:ext cx="346925"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31" name="矩形 130">
              <a:extLst>
                <a:ext uri="{FF2B5EF4-FFF2-40B4-BE49-F238E27FC236}">
                  <a16:creationId xmlns:a16="http://schemas.microsoft.com/office/drawing/2014/main" id="{B9B4DC4B-516F-4CAD-BA37-5C3F0A1092F4}"/>
                </a:ext>
              </a:extLst>
            </p:cNvPr>
            <p:cNvSpPr/>
            <p:nvPr/>
          </p:nvSpPr>
          <p:spPr>
            <a:xfrm>
              <a:off x="4331006" y="4502526"/>
              <a:ext cx="387501" cy="312774"/>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3427086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24C74-0D85-4A55-8E4C-576A943A6757}"/>
              </a:ext>
            </a:extLst>
          </p:cNvPr>
          <p:cNvSpPr>
            <a:spLocks noGrp="1"/>
          </p:cNvSpPr>
          <p:nvPr>
            <p:ph type="title"/>
          </p:nvPr>
        </p:nvSpPr>
        <p:spPr/>
        <p:txBody>
          <a:bodyPr/>
          <a:lstStyle/>
          <a:p>
            <a:r>
              <a:rPr lang="zh-CN" altLang="en-US" dirty="0"/>
              <a:t>构建单周期</a:t>
            </a:r>
            <a:r>
              <a:rPr lang="en-US" altLang="zh-CN" dirty="0"/>
              <a:t>RISC-V</a:t>
            </a:r>
            <a:r>
              <a:rPr lang="zh-CN" altLang="en-US" dirty="0"/>
              <a:t>数据通路</a:t>
            </a:r>
          </a:p>
        </p:txBody>
      </p:sp>
      <p:pic>
        <p:nvPicPr>
          <p:cNvPr id="4" name="内容占位符 3">
            <a:extLst>
              <a:ext uri="{FF2B5EF4-FFF2-40B4-BE49-F238E27FC236}">
                <a16:creationId xmlns:a16="http://schemas.microsoft.com/office/drawing/2014/main" id="{0B349110-E087-4724-90A0-5612A8E9EE83}"/>
              </a:ext>
            </a:extLst>
          </p:cNvPr>
          <p:cNvPicPr>
            <a:picLocks noGrp="1" noChangeAspect="1"/>
          </p:cNvPicPr>
          <p:nvPr>
            <p:ph idx="1"/>
          </p:nvPr>
        </p:nvPicPr>
        <p:blipFill>
          <a:blip r:embed="rId2"/>
          <a:stretch>
            <a:fillRect/>
          </a:stretch>
        </p:blipFill>
        <p:spPr>
          <a:xfrm>
            <a:off x="577797" y="1056399"/>
            <a:ext cx="11272305" cy="5304207"/>
          </a:xfrm>
          <a:prstGeom prst="rect">
            <a:avLst/>
          </a:prstGeom>
        </p:spPr>
      </p:pic>
    </p:spTree>
    <p:extLst>
      <p:ext uri="{BB962C8B-B14F-4D97-AF65-F5344CB8AC3E}">
        <p14:creationId xmlns:p14="http://schemas.microsoft.com/office/powerpoint/2010/main" val="7378412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p>
        </p:txBody>
      </p:sp>
      <p:sp>
        <p:nvSpPr>
          <p:cNvPr id="3" name="内容占位符 2"/>
          <p:cNvSpPr>
            <a:spLocks noGrp="1"/>
          </p:cNvSpPr>
          <p:nvPr>
            <p:ph idx="1"/>
          </p:nvPr>
        </p:nvSpPr>
        <p:spPr/>
        <p:txBody>
          <a:bodyPr/>
          <a:lstStyle/>
          <a:p>
            <a:pPr marL="325103" indent="-325103">
              <a:lnSpc>
                <a:spcPct val="150000"/>
              </a:lnSpc>
              <a:spcBef>
                <a:spcPts val="569"/>
              </a:spcBef>
              <a:spcAft>
                <a:spcPts val="569"/>
              </a:spcAft>
            </a:pPr>
            <a:r>
              <a:rPr lang="zh-CN" altLang="en-US" b="1" dirty="0">
                <a:latin typeface="+mj-ea"/>
                <a:ea typeface="+mj-ea"/>
                <a:cs typeface="Segoe UI Black" panose="020B0A02040204020203" pitchFamily="34" charset="0"/>
                <a:sym typeface="Arial" panose="020B0604020202020204" pitchFamily="34" charset="0"/>
              </a:rPr>
              <a:t>单周期控制器无时序逻辑，纯组合逻辑电路</a:t>
            </a:r>
            <a:endParaRPr lang="en-US" altLang="zh-CN" b="1" dirty="0">
              <a:latin typeface="+mj-ea"/>
              <a:ea typeface="+mj-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b="1" dirty="0">
                <a:latin typeface="+mj-ea"/>
                <a:ea typeface="+mj-ea"/>
                <a:cs typeface="Segoe UI Black" panose="020B0A02040204020203" pitchFamily="34" charset="0"/>
                <a:sym typeface="Arial" panose="020B0604020202020204" pitchFamily="34" charset="0"/>
              </a:rPr>
              <a:t>输入信号：</a:t>
            </a:r>
            <a:r>
              <a:rPr lang="zh-CN" altLang="en-US" b="1" dirty="0">
                <a:solidFill>
                  <a:srgbClr val="C00000"/>
                </a:solidFill>
                <a:latin typeface="+mj-ea"/>
                <a:ea typeface="+mj-ea"/>
                <a:cs typeface="Segoe UI Black" panose="020B0A02040204020203" pitchFamily="34" charset="0"/>
                <a:sym typeface="Arial" panose="020B0604020202020204" pitchFamily="34" charset="0"/>
              </a:rPr>
              <a:t>指令字</a:t>
            </a:r>
            <a:r>
              <a:rPr lang="en-US" altLang="zh-CN" b="1" dirty="0">
                <a:solidFill>
                  <a:srgbClr val="C00000"/>
                </a:solidFill>
                <a:latin typeface="+mj-ea"/>
                <a:ea typeface="+mj-ea"/>
                <a:cs typeface="Segoe UI Black" panose="020B0A02040204020203" pitchFamily="34" charset="0"/>
                <a:sym typeface="Arial" panose="020B0604020202020204" pitchFamily="34" charset="0"/>
              </a:rPr>
              <a:t>Opcode</a:t>
            </a:r>
            <a:r>
              <a:rPr lang="zh-CN" altLang="en-US" b="1" dirty="0">
                <a:solidFill>
                  <a:srgbClr val="C00000"/>
                </a:solidFill>
                <a:latin typeface="+mj-ea"/>
                <a:ea typeface="+mj-ea"/>
                <a:cs typeface="Segoe UI Black" panose="020B0A02040204020203" pitchFamily="34" charset="0"/>
                <a:sym typeface="Arial" panose="020B0604020202020204" pitchFamily="34" charset="0"/>
              </a:rPr>
              <a:t>，</a:t>
            </a:r>
            <a:r>
              <a:rPr lang="en-US" altLang="zh-CN" b="1" dirty="0" err="1">
                <a:solidFill>
                  <a:srgbClr val="C00000"/>
                </a:solidFill>
                <a:latin typeface="+mj-ea"/>
                <a:ea typeface="+mj-ea"/>
                <a:cs typeface="Segoe UI Black" panose="020B0A02040204020203" pitchFamily="34" charset="0"/>
                <a:sym typeface="Arial" panose="020B0604020202020204" pitchFamily="34" charset="0"/>
              </a:rPr>
              <a:t>Func</a:t>
            </a:r>
            <a:r>
              <a:rPr lang="zh-CN" altLang="en-US" b="1" dirty="0">
                <a:solidFill>
                  <a:srgbClr val="C00000"/>
                </a:solidFill>
                <a:latin typeface="+mj-ea"/>
                <a:ea typeface="+mj-ea"/>
                <a:cs typeface="Segoe UI Black" panose="020B0A02040204020203" pitchFamily="34" charset="0"/>
                <a:sym typeface="Arial" panose="020B0604020202020204" pitchFamily="34" charset="0"/>
              </a:rPr>
              <a:t>字段（</a:t>
            </a:r>
            <a:r>
              <a:rPr lang="en-US" altLang="zh-CN" b="1" dirty="0">
                <a:solidFill>
                  <a:srgbClr val="C00000"/>
                </a:solidFill>
                <a:latin typeface="+mj-ea"/>
                <a:ea typeface="+mj-ea"/>
                <a:cs typeface="Segoe UI Black" panose="020B0A02040204020203" pitchFamily="34" charset="0"/>
                <a:sym typeface="Arial" panose="020B0604020202020204" pitchFamily="34" charset="0"/>
              </a:rPr>
              <a:t>12</a:t>
            </a:r>
            <a:r>
              <a:rPr lang="zh-CN" altLang="en-US" b="1" dirty="0">
                <a:solidFill>
                  <a:srgbClr val="C00000"/>
                </a:solidFill>
                <a:latin typeface="+mj-ea"/>
                <a:ea typeface="+mj-ea"/>
                <a:cs typeface="Segoe UI Black" panose="020B0A02040204020203" pitchFamily="34" charset="0"/>
                <a:sym typeface="Arial" panose="020B0604020202020204" pitchFamily="34" charset="0"/>
              </a:rPr>
              <a:t>位）</a:t>
            </a:r>
            <a:endParaRPr lang="en-US" altLang="zh-CN" b="1" dirty="0">
              <a:solidFill>
                <a:srgbClr val="C00000"/>
              </a:solidFill>
              <a:latin typeface="+mj-ea"/>
              <a:ea typeface="+mj-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b="1" dirty="0">
                <a:latin typeface="+mj-ea"/>
                <a:ea typeface="+mj-ea"/>
                <a:cs typeface="Segoe UI Black" panose="020B0A02040204020203" pitchFamily="34" charset="0"/>
                <a:sym typeface="Arial" panose="020B0604020202020204" pitchFamily="34" charset="0"/>
              </a:rPr>
              <a:t>输出信号：所有</a:t>
            </a:r>
            <a:r>
              <a:rPr lang="zh-CN" altLang="en-US" b="1" dirty="0">
                <a:solidFill>
                  <a:srgbClr val="C00000"/>
                </a:solidFill>
                <a:latin typeface="+mj-ea"/>
                <a:ea typeface="+mj-ea"/>
                <a:cs typeface="Segoe UI Black" panose="020B0A02040204020203" pitchFamily="34" charset="0"/>
                <a:sym typeface="Arial" panose="020B0604020202020204" pitchFamily="34" charset="0"/>
              </a:rPr>
              <a:t>控制信号</a:t>
            </a:r>
            <a:endParaRPr lang="en-US" altLang="zh-CN" b="1" dirty="0">
              <a:solidFill>
                <a:srgbClr val="C00000"/>
              </a:solidFill>
              <a:latin typeface="+mj-ea"/>
              <a:ea typeface="+mj-ea"/>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b="1" dirty="0">
                <a:latin typeface="+mj-ea"/>
                <a:ea typeface="+mj-ea"/>
                <a:cs typeface="Segoe UI Black" panose="020B0A02040204020203" pitchFamily="34" charset="0"/>
              </a:rPr>
              <a:t>设计方法：</a:t>
            </a:r>
            <a:r>
              <a:rPr lang="zh-CN" altLang="en-US" b="1" dirty="0">
                <a:solidFill>
                  <a:srgbClr val="C00000"/>
                </a:solidFill>
                <a:latin typeface="+mj-ea"/>
                <a:ea typeface="+mj-ea"/>
                <a:cs typeface="Segoe UI Black" panose="020B0A02040204020203" pitchFamily="34" charset="0"/>
              </a:rPr>
              <a:t>真值表 </a:t>
            </a:r>
            <a:r>
              <a:rPr lang="en-US" altLang="zh-CN" b="1" dirty="0">
                <a:solidFill>
                  <a:srgbClr val="C00000"/>
                </a:solidFill>
                <a:latin typeface="+mj-ea"/>
                <a:ea typeface="+mj-ea"/>
                <a:cs typeface="Segoe UI Black" panose="020B0A02040204020203" pitchFamily="34" charset="0"/>
                <a:sym typeface="Wingdings" panose="05000000000000000000" pitchFamily="2" charset="2"/>
              </a:rPr>
              <a:t> </a:t>
            </a:r>
            <a:r>
              <a:rPr lang="zh-CN" altLang="en-US" b="1" dirty="0">
                <a:solidFill>
                  <a:srgbClr val="C00000"/>
                </a:solidFill>
                <a:latin typeface="+mj-ea"/>
                <a:ea typeface="+mj-ea"/>
                <a:cs typeface="Segoe UI Black" panose="020B0A02040204020203" pitchFamily="34" charset="0"/>
                <a:sym typeface="Wingdings" panose="05000000000000000000" pitchFamily="2" charset="2"/>
              </a:rPr>
              <a:t>表达式 </a:t>
            </a:r>
            <a:r>
              <a:rPr lang="en-US" altLang="zh-CN" b="1" dirty="0">
                <a:solidFill>
                  <a:srgbClr val="C00000"/>
                </a:solidFill>
                <a:latin typeface="+mj-ea"/>
                <a:ea typeface="+mj-ea"/>
                <a:cs typeface="Segoe UI Black" panose="020B0A02040204020203" pitchFamily="34" charset="0"/>
                <a:sym typeface="Wingdings" panose="05000000000000000000" pitchFamily="2" charset="2"/>
              </a:rPr>
              <a:t> </a:t>
            </a:r>
            <a:r>
              <a:rPr lang="zh-CN" altLang="en-US" b="1" dirty="0">
                <a:solidFill>
                  <a:srgbClr val="C00000"/>
                </a:solidFill>
                <a:latin typeface="+mj-ea"/>
                <a:ea typeface="+mj-ea"/>
                <a:cs typeface="Segoe UI Black" panose="020B0A02040204020203" pitchFamily="34" charset="0"/>
                <a:sym typeface="Wingdings" panose="05000000000000000000" pitchFamily="2" charset="2"/>
              </a:rPr>
              <a:t>电路</a:t>
            </a:r>
            <a:endParaRPr lang="en-US" altLang="zh-CN" b="1" dirty="0">
              <a:solidFill>
                <a:srgbClr val="C00000"/>
              </a:solidFill>
              <a:latin typeface="+mj-ea"/>
              <a:ea typeface="+mj-ea"/>
              <a:cs typeface="Segoe UI Black" panose="020B0A02040204020203" pitchFamily="34" charset="0"/>
              <a:sym typeface="Wingdings" panose="05000000000000000000" pitchFamily="2" charset="2"/>
            </a:endParaRPr>
          </a:p>
          <a:p>
            <a:pPr marL="0" indent="0">
              <a:lnSpc>
                <a:spcPct val="150000"/>
              </a:lnSpc>
              <a:spcBef>
                <a:spcPts val="569"/>
              </a:spcBef>
              <a:spcAft>
                <a:spcPts val="569"/>
              </a:spcAft>
              <a:buNone/>
            </a:pPr>
            <a:r>
              <a:rPr lang="zh-CN" altLang="en-US" b="1" dirty="0">
                <a:solidFill>
                  <a:srgbClr val="C00000"/>
                </a:solidFill>
                <a:latin typeface="+mj-ea"/>
                <a:ea typeface="+mj-ea"/>
                <a:cs typeface="Segoe UI Black" panose="020B0A02040204020203" pitchFamily="34" charset="0"/>
                <a:sym typeface="Wingdings" panose="05000000000000000000" pitchFamily="2" charset="2"/>
              </a:rPr>
              <a:t>            </a:t>
            </a:r>
            <a:r>
              <a:rPr lang="en-US" altLang="zh-CN" b="1" dirty="0">
                <a:solidFill>
                  <a:srgbClr val="C00000"/>
                </a:solidFill>
                <a:latin typeface="+mj-ea"/>
                <a:ea typeface="+mj-ea"/>
                <a:cs typeface="Segoe UI Black" panose="020B0A02040204020203" pitchFamily="34" charset="0"/>
                <a:sym typeface="Wingdings" panose="05000000000000000000" pitchFamily="2" charset="2"/>
              </a:rPr>
              <a:t>      </a:t>
            </a:r>
            <a:r>
              <a:rPr lang="zh-CN" altLang="en-US" b="1" dirty="0">
                <a:solidFill>
                  <a:srgbClr val="C00000"/>
                </a:solidFill>
                <a:latin typeface="+mj-ea"/>
                <a:ea typeface="+mj-ea"/>
                <a:cs typeface="Segoe UI Black" panose="020B0A02040204020203" pitchFamily="34" charset="0"/>
                <a:sym typeface="Wingdings" panose="05000000000000000000" pitchFamily="2" charset="2"/>
              </a:rPr>
              <a:t> 利用</a:t>
            </a:r>
            <a:r>
              <a:rPr lang="en-US" altLang="zh-CN" b="1" dirty="0" err="1">
                <a:solidFill>
                  <a:srgbClr val="C00000"/>
                </a:solidFill>
                <a:latin typeface="+mj-ea"/>
                <a:ea typeface="+mj-ea"/>
                <a:cs typeface="Segoe UI Black" panose="020B0A02040204020203" pitchFamily="34" charset="0"/>
                <a:sym typeface="Wingdings" panose="05000000000000000000" pitchFamily="2" charset="2"/>
              </a:rPr>
              <a:t>Logisim</a:t>
            </a:r>
            <a:r>
              <a:rPr lang="zh-CN" altLang="en-US" b="1" dirty="0">
                <a:solidFill>
                  <a:srgbClr val="C00000"/>
                </a:solidFill>
                <a:latin typeface="+mj-ea"/>
                <a:ea typeface="+mj-ea"/>
                <a:cs typeface="Segoe UI Black" panose="020B0A02040204020203" pitchFamily="34" charset="0"/>
                <a:sym typeface="Wingdings" panose="05000000000000000000" pitchFamily="2" charset="2"/>
              </a:rPr>
              <a:t>自动生成电路</a:t>
            </a:r>
            <a:endParaRPr lang="en-US" altLang="zh-CN" b="1" dirty="0">
              <a:solidFill>
                <a:srgbClr val="C00000"/>
              </a:solidFill>
              <a:latin typeface="+mj-ea"/>
              <a:ea typeface="+mj-ea"/>
              <a:cs typeface="Segoe UI Black" panose="020B0A02040204020203" pitchFamily="34" charset="0"/>
              <a:sym typeface="Wingdings" panose="05000000000000000000" pitchFamily="2" charset="2"/>
            </a:endParaRPr>
          </a:p>
          <a:p>
            <a:endParaRPr lang="zh-CN" altLang="en-US" dirty="0"/>
          </a:p>
        </p:txBody>
      </p:sp>
      <p:grpSp>
        <p:nvGrpSpPr>
          <p:cNvPr id="30" name="组合 29">
            <a:extLst>
              <a:ext uri="{FF2B5EF4-FFF2-40B4-BE49-F238E27FC236}">
                <a16:creationId xmlns:a16="http://schemas.microsoft.com/office/drawing/2014/main" id="{EE08961D-C07F-4E68-A30F-D68F7F1E607A}"/>
              </a:ext>
            </a:extLst>
          </p:cNvPr>
          <p:cNvGrpSpPr/>
          <p:nvPr/>
        </p:nvGrpSpPr>
        <p:grpSpPr>
          <a:xfrm>
            <a:off x="7051567" y="2866838"/>
            <a:ext cx="4326419" cy="3261742"/>
            <a:chOff x="1055883" y="2147652"/>
            <a:chExt cx="4563020" cy="3440119"/>
          </a:xfrm>
        </p:grpSpPr>
        <p:sp>
          <p:nvSpPr>
            <p:cNvPr id="31" name="圆角矩形 4">
              <a:extLst>
                <a:ext uri="{FF2B5EF4-FFF2-40B4-BE49-F238E27FC236}">
                  <a16:creationId xmlns:a16="http://schemas.microsoft.com/office/drawing/2014/main" id="{4526ED76-571A-40FF-8F7A-CD1149554D42}"/>
                </a:ext>
              </a:extLst>
            </p:cNvPr>
            <p:cNvSpPr/>
            <p:nvPr/>
          </p:nvSpPr>
          <p:spPr bwMode="auto">
            <a:xfrm>
              <a:off x="1062958" y="2147652"/>
              <a:ext cx="4555945" cy="3440119"/>
            </a:xfrm>
            <a:prstGeom prst="roundRect">
              <a:avLst>
                <a:gd name="adj" fmla="val 5885"/>
              </a:avLst>
            </a:prstGeom>
            <a:solidFill>
              <a:srgbClr val="FFFF99"/>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32" name="组合 31">
              <a:extLst>
                <a:ext uri="{FF2B5EF4-FFF2-40B4-BE49-F238E27FC236}">
                  <a16:creationId xmlns:a16="http://schemas.microsoft.com/office/drawing/2014/main" id="{653EB91D-465B-42AE-A711-67582DAA030B}"/>
                </a:ext>
              </a:extLst>
            </p:cNvPr>
            <p:cNvGrpSpPr/>
            <p:nvPr/>
          </p:nvGrpSpPr>
          <p:grpSpPr>
            <a:xfrm>
              <a:off x="1055883" y="2392189"/>
              <a:ext cx="4238028" cy="2968397"/>
              <a:chOff x="3561231" y="1767866"/>
              <a:chExt cx="2568088" cy="1798738"/>
            </a:xfrm>
          </p:grpSpPr>
          <p:cxnSp>
            <p:nvCxnSpPr>
              <p:cNvPr id="33" name="直接连接符 32">
                <a:extLst>
                  <a:ext uri="{FF2B5EF4-FFF2-40B4-BE49-F238E27FC236}">
                    <a16:creationId xmlns:a16="http://schemas.microsoft.com/office/drawing/2014/main" id="{063DB32C-7A42-4D14-8911-4DE0A209B2DD}"/>
                  </a:ext>
                </a:extLst>
              </p:cNvPr>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a:extLst>
                  <a:ext uri="{FF2B5EF4-FFF2-40B4-BE49-F238E27FC236}">
                    <a16:creationId xmlns:a16="http://schemas.microsoft.com/office/drawing/2014/main" id="{66340207-6304-4E08-92AD-B34D5A794780}"/>
                  </a:ext>
                </a:extLst>
              </p:cNvPr>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a:extLst>
                  <a:ext uri="{FF2B5EF4-FFF2-40B4-BE49-F238E27FC236}">
                    <a16:creationId xmlns:a16="http://schemas.microsoft.com/office/drawing/2014/main" id="{D81D4B59-CD48-4CD5-B088-2D6208527337}"/>
                  </a:ext>
                </a:extLst>
              </p:cNvPr>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a:extLst>
                  <a:ext uri="{FF2B5EF4-FFF2-40B4-BE49-F238E27FC236}">
                    <a16:creationId xmlns:a16="http://schemas.microsoft.com/office/drawing/2014/main" id="{68E4ABC9-C6D1-4E05-9AA1-11CC805E8460}"/>
                  </a:ext>
                </a:extLst>
              </p:cNvPr>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a:extLst>
                  <a:ext uri="{FF2B5EF4-FFF2-40B4-BE49-F238E27FC236}">
                    <a16:creationId xmlns:a16="http://schemas.microsoft.com/office/drawing/2014/main" id="{F1777297-9D6A-4226-8E5A-87A0CDEBA899}"/>
                  </a:ext>
                </a:extLst>
              </p:cNvPr>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a:extLst>
                  <a:ext uri="{FF2B5EF4-FFF2-40B4-BE49-F238E27FC236}">
                    <a16:creationId xmlns:a16="http://schemas.microsoft.com/office/drawing/2014/main" id="{A2636555-6221-4B72-A6CA-D4A5295E3401}"/>
                  </a:ext>
                </a:extLst>
              </p:cNvPr>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a:extLst>
                  <a:ext uri="{FF2B5EF4-FFF2-40B4-BE49-F238E27FC236}">
                    <a16:creationId xmlns:a16="http://schemas.microsoft.com/office/drawing/2014/main" id="{A5FF3689-E3CA-4396-96EE-FBED160B6B73}"/>
                  </a:ext>
                </a:extLst>
              </p:cNvPr>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40" name="矩形 39">
                <a:extLst>
                  <a:ext uri="{FF2B5EF4-FFF2-40B4-BE49-F238E27FC236}">
                    <a16:creationId xmlns:a16="http://schemas.microsoft.com/office/drawing/2014/main" id="{9FC4BC3C-E810-4C94-8EEB-A99338079B27}"/>
                  </a:ext>
                </a:extLst>
              </p:cNvPr>
              <p:cNvSpPr/>
              <p:nvPr/>
            </p:nvSpPr>
            <p:spPr>
              <a:xfrm>
                <a:off x="5065360" y="1767866"/>
                <a:ext cx="919493" cy="255711"/>
              </a:xfrm>
              <a:prstGeom prst="rect">
                <a:avLst/>
              </a:prstGeom>
            </p:spPr>
            <p:txBody>
              <a:bodyPr wrap="none">
                <a:spAutoFit/>
              </a:bodyPr>
              <a:lstStyle/>
              <a:p>
                <a:r>
                  <a:rPr lang="en-US" altLang="zh-CN" sz="2000"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000" dirty="0">
                  <a:solidFill>
                    <a:srgbClr val="00B0F0"/>
                  </a:solidFill>
                  <a:latin typeface="Segoe UI" panose="020B0502040204020203" pitchFamily="34" charset="0"/>
                  <a:cs typeface="Segoe UI" panose="020B0502040204020203" pitchFamily="34" charset="0"/>
                </a:endParaRPr>
              </a:p>
            </p:txBody>
          </p:sp>
          <p:sp>
            <p:nvSpPr>
              <p:cNvPr id="41" name="矩形 40">
                <a:extLst>
                  <a:ext uri="{FF2B5EF4-FFF2-40B4-BE49-F238E27FC236}">
                    <a16:creationId xmlns:a16="http://schemas.microsoft.com/office/drawing/2014/main" id="{17EAA1F6-EDE9-4FE3-8BF1-84DE33DF6B95}"/>
                  </a:ext>
                </a:extLst>
              </p:cNvPr>
              <p:cNvSpPr/>
              <p:nvPr/>
            </p:nvSpPr>
            <p:spPr>
              <a:xfrm>
                <a:off x="5065360" y="1988766"/>
                <a:ext cx="883063" cy="255711"/>
              </a:xfrm>
              <a:prstGeom prst="rect">
                <a:avLst/>
              </a:prstGeom>
            </p:spPr>
            <p:txBody>
              <a:bodyPr wrap="none">
                <a:spAutoFit/>
              </a:bodyPr>
              <a:lstStyle/>
              <a:p>
                <a:r>
                  <a:rPr lang="en-US" altLang="zh-CN" sz="2000"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000" dirty="0">
                  <a:solidFill>
                    <a:srgbClr val="00B0F0"/>
                  </a:solidFill>
                  <a:latin typeface="Segoe UI" panose="020B0502040204020203" pitchFamily="34" charset="0"/>
                  <a:cs typeface="Segoe UI" panose="020B0502040204020203" pitchFamily="34" charset="0"/>
                </a:endParaRPr>
              </a:p>
            </p:txBody>
          </p:sp>
          <p:sp>
            <p:nvSpPr>
              <p:cNvPr id="42" name="矩形 41">
                <a:extLst>
                  <a:ext uri="{FF2B5EF4-FFF2-40B4-BE49-F238E27FC236}">
                    <a16:creationId xmlns:a16="http://schemas.microsoft.com/office/drawing/2014/main" id="{02D8EB6D-A8BF-4EB6-B29A-F9081AA27A5A}"/>
                  </a:ext>
                </a:extLst>
              </p:cNvPr>
              <p:cNvSpPr/>
              <p:nvPr/>
            </p:nvSpPr>
            <p:spPr>
              <a:xfrm>
                <a:off x="5065360" y="2209666"/>
                <a:ext cx="614894" cy="255711"/>
              </a:xfrm>
              <a:prstGeom prst="rect">
                <a:avLst/>
              </a:prstGeom>
            </p:spPr>
            <p:txBody>
              <a:bodyPr wrap="none">
                <a:spAutoFit/>
              </a:bodyPr>
              <a:lstStyle/>
              <a:p>
                <a:r>
                  <a:rPr lang="en-US" altLang="zh-CN" sz="2000"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000" dirty="0">
                  <a:solidFill>
                    <a:srgbClr val="00B0F0"/>
                  </a:solidFill>
                  <a:latin typeface="Segoe UI" panose="020B0502040204020203" pitchFamily="34" charset="0"/>
                  <a:cs typeface="Segoe UI" panose="020B0502040204020203" pitchFamily="34" charset="0"/>
                </a:endParaRPr>
              </a:p>
            </p:txBody>
          </p:sp>
          <p:sp>
            <p:nvSpPr>
              <p:cNvPr id="43" name="矩形 42">
                <a:extLst>
                  <a:ext uri="{FF2B5EF4-FFF2-40B4-BE49-F238E27FC236}">
                    <a16:creationId xmlns:a16="http://schemas.microsoft.com/office/drawing/2014/main" id="{1E3C8178-3ADA-4BCC-B640-C5CA2902A647}"/>
                  </a:ext>
                </a:extLst>
              </p:cNvPr>
              <p:cNvSpPr/>
              <p:nvPr/>
            </p:nvSpPr>
            <p:spPr>
              <a:xfrm>
                <a:off x="5065360" y="2430566"/>
                <a:ext cx="572890" cy="255711"/>
              </a:xfrm>
              <a:prstGeom prst="rect">
                <a:avLst/>
              </a:prstGeom>
            </p:spPr>
            <p:txBody>
              <a:bodyPr wrap="none">
                <a:spAutoFit/>
              </a:bodyPr>
              <a:lstStyle/>
              <a:p>
                <a:r>
                  <a:rPr lang="en-US" altLang="zh-CN" sz="2000"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000" baseline="-25000" dirty="0">
                  <a:solidFill>
                    <a:srgbClr val="00B0F0"/>
                  </a:solidFill>
                  <a:latin typeface="Segoe UI" panose="020B0502040204020203" pitchFamily="34" charset="0"/>
                  <a:cs typeface="Segoe UI" panose="020B0502040204020203" pitchFamily="34" charset="0"/>
                </a:endParaRPr>
              </a:p>
            </p:txBody>
          </p:sp>
          <p:sp>
            <p:nvSpPr>
              <p:cNvPr id="44" name="矩形 43">
                <a:extLst>
                  <a:ext uri="{FF2B5EF4-FFF2-40B4-BE49-F238E27FC236}">
                    <a16:creationId xmlns:a16="http://schemas.microsoft.com/office/drawing/2014/main" id="{5B38A698-8C95-4746-B12B-7BB92958FE8D}"/>
                  </a:ext>
                </a:extLst>
              </p:cNvPr>
              <p:cNvSpPr/>
              <p:nvPr/>
            </p:nvSpPr>
            <p:spPr>
              <a:xfrm>
                <a:off x="5065360" y="2662976"/>
                <a:ext cx="628827" cy="255711"/>
              </a:xfrm>
              <a:prstGeom prst="rect">
                <a:avLst/>
              </a:prstGeom>
            </p:spPr>
            <p:txBody>
              <a:bodyPr wrap="none">
                <a:spAutoFit/>
              </a:bodyPr>
              <a:lstStyle/>
              <a:p>
                <a:r>
                  <a:rPr lang="en-US" altLang="zh-CN" sz="2000"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000" baseline="-25000" dirty="0">
                  <a:solidFill>
                    <a:srgbClr val="00B0F0"/>
                  </a:solidFill>
                  <a:latin typeface="Segoe UI" panose="020B0502040204020203" pitchFamily="34" charset="0"/>
                  <a:cs typeface="Segoe UI" panose="020B0502040204020203" pitchFamily="34" charset="0"/>
                </a:endParaRPr>
              </a:p>
            </p:txBody>
          </p:sp>
          <p:sp>
            <p:nvSpPr>
              <p:cNvPr id="45" name="矩形 44">
                <a:extLst>
                  <a:ext uri="{FF2B5EF4-FFF2-40B4-BE49-F238E27FC236}">
                    <a16:creationId xmlns:a16="http://schemas.microsoft.com/office/drawing/2014/main" id="{8F358856-25DB-4CCB-AEC9-3BDA440644C9}"/>
                  </a:ext>
                </a:extLst>
              </p:cNvPr>
              <p:cNvSpPr/>
              <p:nvPr/>
            </p:nvSpPr>
            <p:spPr>
              <a:xfrm>
                <a:off x="4808008" y="3310893"/>
                <a:ext cx="633909" cy="255711"/>
              </a:xfrm>
              <a:prstGeom prst="rect">
                <a:avLst/>
              </a:prstGeom>
            </p:spPr>
            <p:txBody>
              <a:bodyPr wrap="none">
                <a:spAutoFit/>
              </a:bodyPr>
              <a:lstStyle/>
              <a:p>
                <a:r>
                  <a:rPr lang="en-US" altLang="zh-CN" sz="2000"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000" baseline="-25000" dirty="0">
                  <a:solidFill>
                    <a:srgbClr val="00B0F0"/>
                  </a:solidFill>
                  <a:latin typeface="Segoe UI" panose="020B0502040204020203" pitchFamily="34" charset="0"/>
                  <a:cs typeface="Segoe UI" panose="020B0502040204020203" pitchFamily="34" charset="0"/>
                </a:endParaRPr>
              </a:p>
            </p:txBody>
          </p:sp>
          <p:sp>
            <p:nvSpPr>
              <p:cNvPr id="46" name="矩形 45">
                <a:extLst>
                  <a:ext uri="{FF2B5EF4-FFF2-40B4-BE49-F238E27FC236}">
                    <a16:creationId xmlns:a16="http://schemas.microsoft.com/office/drawing/2014/main" id="{4A469399-E2C9-41B3-88C1-20BA53AB359F}"/>
                  </a:ext>
                </a:extLst>
              </p:cNvPr>
              <p:cNvSpPr/>
              <p:nvPr/>
            </p:nvSpPr>
            <p:spPr>
              <a:xfrm>
                <a:off x="5065360" y="2883875"/>
                <a:ext cx="784261" cy="255711"/>
              </a:xfrm>
              <a:prstGeom prst="rect">
                <a:avLst/>
              </a:prstGeom>
            </p:spPr>
            <p:txBody>
              <a:bodyPr wrap="none">
                <a:spAutoFit/>
              </a:bodyPr>
              <a:lstStyle/>
              <a:p>
                <a:r>
                  <a:rPr lang="en-US" altLang="zh-CN" sz="2000"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000" baseline="-25000" dirty="0">
                  <a:solidFill>
                    <a:srgbClr val="00B0F0"/>
                  </a:solidFill>
                  <a:latin typeface="Segoe UI" panose="020B0502040204020203" pitchFamily="34" charset="0"/>
                  <a:cs typeface="Segoe UI" panose="020B0502040204020203" pitchFamily="34" charset="0"/>
                </a:endParaRPr>
              </a:p>
            </p:txBody>
          </p:sp>
          <p:sp>
            <p:nvSpPr>
              <p:cNvPr id="47" name="矩形 46">
                <a:extLst>
                  <a:ext uri="{FF2B5EF4-FFF2-40B4-BE49-F238E27FC236}">
                    <a16:creationId xmlns:a16="http://schemas.microsoft.com/office/drawing/2014/main" id="{D0283013-D9AA-4FCE-AC60-49C78A494BDD}"/>
                  </a:ext>
                </a:extLst>
              </p:cNvPr>
              <p:cNvSpPr/>
              <p:nvPr/>
            </p:nvSpPr>
            <p:spPr>
              <a:xfrm>
                <a:off x="3977560" y="2915317"/>
                <a:ext cx="300378"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7" dirty="0">
                  <a:latin typeface="Segoe UI" panose="020B0502040204020203" pitchFamily="34" charset="0"/>
                  <a:cs typeface="Segoe UI" panose="020B0502040204020203" pitchFamily="34" charset="0"/>
                </a:endParaRPr>
              </a:p>
            </p:txBody>
          </p:sp>
          <p:cxnSp>
            <p:nvCxnSpPr>
              <p:cNvPr id="48" name="直接连接符 47">
                <a:extLst>
                  <a:ext uri="{FF2B5EF4-FFF2-40B4-BE49-F238E27FC236}">
                    <a16:creationId xmlns:a16="http://schemas.microsoft.com/office/drawing/2014/main" id="{71B71276-DBE1-4B05-858F-D3365564AD92}"/>
                  </a:ext>
                </a:extLst>
              </p:cNvPr>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a:extLst>
                  <a:ext uri="{FF2B5EF4-FFF2-40B4-BE49-F238E27FC236}">
                    <a16:creationId xmlns:a16="http://schemas.microsoft.com/office/drawing/2014/main" id="{5297299C-1444-477A-BE9C-FEB9936879F6}"/>
                  </a:ext>
                </a:extLst>
              </p:cNvPr>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0" name="矩形 49">
                <a:extLst>
                  <a:ext uri="{FF2B5EF4-FFF2-40B4-BE49-F238E27FC236}">
                    <a16:creationId xmlns:a16="http://schemas.microsoft.com/office/drawing/2014/main" id="{C4947608-E63E-491D-BD39-68DAEE8DB89A}"/>
                  </a:ext>
                </a:extLst>
              </p:cNvPr>
              <p:cNvSpPr/>
              <p:nvPr/>
            </p:nvSpPr>
            <p:spPr>
              <a:xfrm>
                <a:off x="3984471" y="2661978"/>
                <a:ext cx="452001" cy="226903"/>
              </a:xfrm>
              <a:prstGeom prst="rect">
                <a:avLst/>
              </a:prstGeom>
            </p:spPr>
            <p:txBody>
              <a:bodyPr wrap="none">
                <a:spAutoFit/>
              </a:bodyPr>
              <a:lstStyle/>
              <a:p>
                <a:r>
                  <a:rPr lang="en-US" altLang="zh-CN" sz="1707"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7" dirty="0">
                  <a:latin typeface="Segoe UI" panose="020B0502040204020203" pitchFamily="34" charset="0"/>
                  <a:cs typeface="Segoe UI" panose="020B0502040204020203" pitchFamily="34" charset="0"/>
                </a:endParaRPr>
              </a:p>
            </p:txBody>
          </p:sp>
          <p:grpSp>
            <p:nvGrpSpPr>
              <p:cNvPr id="51" name="组合 50">
                <a:extLst>
                  <a:ext uri="{FF2B5EF4-FFF2-40B4-BE49-F238E27FC236}">
                    <a16:creationId xmlns:a16="http://schemas.microsoft.com/office/drawing/2014/main" id="{42C3B8E4-C051-40D6-8B2D-2019FA823380}"/>
                  </a:ext>
                </a:extLst>
              </p:cNvPr>
              <p:cNvGrpSpPr/>
              <p:nvPr/>
            </p:nvGrpSpPr>
            <p:grpSpPr>
              <a:xfrm>
                <a:off x="3561231" y="1847647"/>
                <a:ext cx="1512660" cy="1459212"/>
                <a:chOff x="3392178" y="1888664"/>
                <a:chExt cx="1512660" cy="1459212"/>
              </a:xfrm>
            </p:grpSpPr>
            <p:sp>
              <p:nvSpPr>
                <p:cNvPr id="52" name="矩形 51">
                  <a:extLst>
                    <a:ext uri="{FF2B5EF4-FFF2-40B4-BE49-F238E27FC236}">
                      <a16:creationId xmlns:a16="http://schemas.microsoft.com/office/drawing/2014/main" id="{44F7EB02-6E6B-4C1A-86B3-3B43088FA85F}"/>
                    </a:ext>
                  </a:extLst>
                </p:cNvPr>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53" name="矩形 52">
                  <a:extLst>
                    <a:ext uri="{FF2B5EF4-FFF2-40B4-BE49-F238E27FC236}">
                      <a16:creationId xmlns:a16="http://schemas.microsoft.com/office/drawing/2014/main" id="{B075F004-713B-4DF4-A961-C41A15575070}"/>
                    </a:ext>
                  </a:extLst>
                </p:cNvPr>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54" name="矩形: 圆角 196">
                  <a:extLst>
                    <a:ext uri="{FF2B5EF4-FFF2-40B4-BE49-F238E27FC236}">
                      <a16:creationId xmlns:a16="http://schemas.microsoft.com/office/drawing/2014/main" id="{85A55DD6-E940-439C-86B4-2882217377A0}"/>
                    </a:ext>
                  </a:extLst>
                </p:cNvPr>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solidFill>
                      <a:schemeClr val="bg1"/>
                    </a:solidFill>
                    <a:latin typeface="Segoe UI" panose="020B0502040204020203" pitchFamily="34" charset="0"/>
                    <a:cs typeface="Segoe UI" panose="020B0502040204020203" pitchFamily="34" charset="0"/>
                  </a:endParaRPr>
                </a:p>
              </p:txBody>
            </p:sp>
            <p:sp>
              <p:nvSpPr>
                <p:cNvPr id="55" name="矩形 54">
                  <a:extLst>
                    <a:ext uri="{FF2B5EF4-FFF2-40B4-BE49-F238E27FC236}">
                      <a16:creationId xmlns:a16="http://schemas.microsoft.com/office/drawing/2014/main" id="{37FB3AA6-0499-4F97-9D4C-E037833A0CFA}"/>
                    </a:ext>
                  </a:extLst>
                </p:cNvPr>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p>
              </p:txBody>
            </p:sp>
          </p:grpSp>
        </p:grpSp>
      </p:grpSp>
      <p:pic>
        <p:nvPicPr>
          <p:cNvPr id="56" name="Picture 250" descr="j0312558">
            <a:extLst>
              <a:ext uri="{FF2B5EF4-FFF2-40B4-BE49-F238E27FC236}">
                <a16:creationId xmlns:a16="http://schemas.microsoft.com/office/drawing/2014/main" id="{B0A4BE4E-AB57-4F67-852B-E3480D374D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122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wipe(left)">
                                      <p:cBhvr>
                                        <p:cTn id="1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 </a:t>
            </a:r>
            <a:r>
              <a:rPr lang="zh-CN" altLang="en-US" dirty="0"/>
              <a:t>顶层视图</a:t>
            </a:r>
          </a:p>
        </p:txBody>
      </p:sp>
      <p:grpSp>
        <p:nvGrpSpPr>
          <p:cNvPr id="4" name="组合 3"/>
          <p:cNvGrpSpPr/>
          <p:nvPr/>
        </p:nvGrpSpPr>
        <p:grpSpPr>
          <a:xfrm>
            <a:off x="912334" y="1304889"/>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a:extLst>
                <a:ext uri="{FF2B5EF4-FFF2-40B4-BE49-F238E27FC236}">
                  <a16:creationId xmlns:a16="http://schemas.microsoft.com/office/drawing/2014/main" id="{2B6E23A5-33C9-4766-95A3-016BEB7C5B54}"/>
                </a:ext>
              </a:extLst>
            </p:cNvPr>
            <p:cNvCxnSpPr>
              <a:cxnSpLocks/>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2829F6-D1A1-44AB-987A-5BE7135AE23A}"/>
                </a:ext>
              </a:extLst>
            </p:cNvPr>
            <p:cNvCxnSpPr>
              <a:cxnSpLocks/>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BF01800-93F4-43C6-A138-AA722EFCE697}"/>
                </a:ext>
              </a:extLst>
            </p:cNvPr>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04B9E1E-93B4-4FB1-A98A-27A479E97581}"/>
                </a:ext>
              </a:extLst>
            </p:cNvPr>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0" name="组合 9"/>
            <p:cNvGrpSpPr/>
            <p:nvPr/>
          </p:nvGrpSpPr>
          <p:grpSpPr>
            <a:xfrm>
              <a:off x="9501522" y="4045227"/>
              <a:ext cx="443122" cy="924992"/>
              <a:chOff x="9501522" y="3862856"/>
              <a:chExt cx="443122" cy="924992"/>
            </a:xfrm>
          </p:grpSpPr>
          <p:sp>
            <p:nvSpPr>
              <p:cNvPr id="241" name="任意多边形: 形状 259">
                <a:extLst>
                  <a:ext uri="{FF2B5EF4-FFF2-40B4-BE49-F238E27FC236}">
                    <a16:creationId xmlns:a16="http://schemas.microsoft.com/office/drawing/2014/main" id="{517C2A19-B161-4D38-A56B-E072C83A3533}"/>
                  </a:ext>
                </a:extLst>
              </p:cNvPr>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2" name="矩形 241">
                <a:extLst>
                  <a:ext uri="{FF2B5EF4-FFF2-40B4-BE49-F238E27FC236}">
                    <a16:creationId xmlns:a16="http://schemas.microsoft.com/office/drawing/2014/main" id="{DCC2A995-577C-40A0-8434-D1F4DDE7EA3D}"/>
                  </a:ext>
                </a:extLst>
              </p:cNvPr>
              <p:cNvSpPr/>
              <p:nvPr/>
            </p:nvSpPr>
            <p:spPr>
              <a:xfrm rot="16200000">
                <a:off x="9410368" y="4144537"/>
                <a:ext cx="580237" cy="324473"/>
              </a:xfrm>
              <a:prstGeom prst="rect">
                <a:avLst/>
              </a:prstGeom>
            </p:spPr>
            <p:txBody>
              <a:bodyPr wrap="none">
                <a:spAutoFit/>
              </a:bodyPr>
              <a:lstStyle/>
              <a:p>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99" b="1" dirty="0">
                  <a:latin typeface="Segoe UI Black" panose="020B0A02040204020203" pitchFamily="34" charset="0"/>
                  <a:cs typeface="Segoe UI Black" panose="020B0A02040204020203" pitchFamily="34" charset="0"/>
                </a:endParaRPr>
              </a:p>
            </p:txBody>
          </p:sp>
        </p:grpSp>
        <p:sp>
          <p:nvSpPr>
            <p:cNvPr id="11" name="矩形 10">
              <a:extLst>
                <a:ext uri="{FF2B5EF4-FFF2-40B4-BE49-F238E27FC236}">
                  <a16:creationId xmlns:a16="http://schemas.microsoft.com/office/drawing/2014/main" id="{2BEDA212-F5E3-4488-A529-74D05CD552A8}"/>
                </a:ext>
              </a:extLst>
            </p:cNvPr>
            <p:cNvSpPr/>
            <p:nvPr/>
          </p:nvSpPr>
          <p:spPr>
            <a:xfrm>
              <a:off x="2556996" y="4058983"/>
              <a:ext cx="874185" cy="132856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id="{A52B4083-95DC-41CD-AC89-64757DCDD9FA}"/>
                </a:ext>
              </a:extLst>
            </p:cNvPr>
            <p:cNvSpPr/>
            <p:nvPr/>
          </p:nvSpPr>
          <p:spPr>
            <a:xfrm>
              <a:off x="1337060" y="4179616"/>
              <a:ext cx="249125" cy="458068"/>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id="{4DCFF249-9CD4-4226-9F88-989FC9E79DDD}"/>
                </a:ext>
              </a:extLst>
            </p:cNvPr>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D0ECF328-CB27-45C4-ABDF-08EFAFD47D98}"/>
                </a:ext>
              </a:extLst>
            </p:cNvPr>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61B38E-10EC-4F6C-A0FE-77254FAE0C08}"/>
                </a:ext>
              </a:extLst>
            </p:cNvPr>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93471FC0-33F6-4386-87EC-60803BC0EA5B}"/>
                </a:ext>
              </a:extLst>
            </p:cNvPr>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a:extLst>
                <a:ext uri="{FF2B5EF4-FFF2-40B4-BE49-F238E27FC236}">
                  <a16:creationId xmlns:a16="http://schemas.microsoft.com/office/drawing/2014/main" id="{2CF7B74C-5B3E-4235-B96A-644A24B64C95}"/>
                </a:ext>
              </a:extLst>
            </p:cNvPr>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 fmla="*/ 0 w 730250"/>
                <a:gd name="connsiteY0" fmla="*/ 0 h 714375"/>
                <a:gd name="connsiteX1" fmla="*/ 730250 w 730250"/>
                <a:gd name="connsiteY1" fmla="*/ 0 h 714375"/>
                <a:gd name="connsiteX2" fmla="*/ 730250 w 730250"/>
                <a:gd name="connsiteY2" fmla="*/ 714375 h 714375"/>
              </a:gdLst>
              <a:ahLst/>
              <a:cxnLst>
                <a:cxn ang="0">
                  <a:pos x="connsiteX0" y="connsiteY0"/>
                </a:cxn>
                <a:cxn ang="0">
                  <a:pos x="connsiteX1" y="connsiteY1"/>
                </a:cxn>
                <a:cxn ang="0">
                  <a:pos x="connsiteX2" y="connsiteY2"/>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 name="任意多边形: 形状 49">
              <a:extLst>
                <a:ext uri="{FF2B5EF4-FFF2-40B4-BE49-F238E27FC236}">
                  <a16:creationId xmlns:a16="http://schemas.microsoft.com/office/drawing/2014/main" id="{3DE399E1-A24A-4328-BA52-FE5DBFE5E3E4}"/>
                </a:ext>
              </a:extLst>
            </p:cNvPr>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 name="任意多边形: 形状 50">
              <a:extLst>
                <a:ext uri="{FF2B5EF4-FFF2-40B4-BE49-F238E27FC236}">
                  <a16:creationId xmlns:a16="http://schemas.microsoft.com/office/drawing/2014/main" id="{BC616C26-5524-4BA7-AC04-A6CB9DC1DA96}"/>
                </a:ext>
              </a:extLst>
            </p:cNvPr>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 name="直接连接符 19">
              <a:extLst>
                <a:ext uri="{FF2B5EF4-FFF2-40B4-BE49-F238E27FC236}">
                  <a16:creationId xmlns:a16="http://schemas.microsoft.com/office/drawing/2014/main" id="{6495C64B-C0D8-4BFB-8AB8-F2FAA8A26B54}"/>
                </a:ext>
              </a:extLst>
            </p:cNvPr>
            <p:cNvCxnSpPr>
              <a:cxnSpLocks/>
            </p:cNvCxnSpPr>
            <p:nvPr/>
          </p:nvCxnSpPr>
          <p:spPr>
            <a:xfrm flipH="1">
              <a:off x="10675031" y="2263216"/>
              <a:ext cx="213781"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AC10E53C-3448-404B-97DF-4C12223453FB}"/>
                </a:ext>
              </a:extLst>
            </p:cNvPr>
            <p:cNvCxnSpPr>
              <a:cxnSpLocks/>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6ACF01-D7A6-47F4-8DFC-A7A7883D7BAF}"/>
                </a:ext>
              </a:extLst>
            </p:cNvPr>
            <p:cNvCxnSpPr>
              <a:cxnSpLocks/>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0CC0EA5-7FCC-4AF8-BD79-3CCF2CCD064B}"/>
                </a:ext>
              </a:extLst>
            </p:cNvPr>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a:extLst>
                <a:ext uri="{FF2B5EF4-FFF2-40B4-BE49-F238E27FC236}">
                  <a16:creationId xmlns:a16="http://schemas.microsoft.com/office/drawing/2014/main" id="{421E2A65-9774-4758-862A-0EB91BE2D3CF}"/>
                </a:ext>
              </a:extLst>
            </p:cNvPr>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 name="矩形 24">
              <a:extLst>
                <a:ext uri="{FF2B5EF4-FFF2-40B4-BE49-F238E27FC236}">
                  <a16:creationId xmlns:a16="http://schemas.microsoft.com/office/drawing/2014/main" id="{3FB95C3B-4E60-4EBA-9387-A4B31D4CCCD0}"/>
                </a:ext>
              </a:extLst>
            </p:cNvPr>
            <p:cNvSpPr/>
            <p:nvPr/>
          </p:nvSpPr>
          <p:spPr>
            <a:xfrm>
              <a:off x="1970227" y="4236633"/>
              <a:ext cx="289442" cy="55156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6DE6396D-8011-4633-958C-931FB398CC3E}"/>
                </a:ext>
              </a:extLst>
            </p:cNvPr>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D0F86AD9-E2D0-424D-AAA4-D391BD7418C2}"/>
                </a:ext>
              </a:extLst>
            </p:cNvPr>
            <p:cNvSpPr/>
            <p:nvPr/>
          </p:nvSpPr>
          <p:spPr>
            <a:xfrm>
              <a:off x="2056167" y="4624687"/>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Addr</a:t>
              </a:r>
              <a:endParaRPr lang="zh-CN" altLang="en-US" sz="1399"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1CE0E1BE-1795-4BA9-8787-535DDAAE3432}"/>
                </a:ext>
              </a:extLst>
            </p:cNvPr>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a:extLst>
                <a:ext uri="{FF2B5EF4-FFF2-40B4-BE49-F238E27FC236}">
                  <a16:creationId xmlns:a16="http://schemas.microsoft.com/office/drawing/2014/main" id="{8CEE754C-6EBE-4CB8-92F3-BDF150EA7781}"/>
                </a:ext>
              </a:extLst>
            </p:cNvPr>
            <p:cNvSpPr/>
            <p:nvPr/>
          </p:nvSpPr>
          <p:spPr>
            <a:xfrm>
              <a:off x="2751430" y="402847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DDBB2F0-4678-47BA-8310-C370F237B880}"/>
                </a:ext>
              </a:extLst>
            </p:cNvPr>
            <p:cNvSpPr/>
            <p:nvPr/>
          </p:nvSpPr>
          <p:spPr>
            <a:xfrm>
              <a:off x="3033486" y="4239008"/>
              <a:ext cx="45850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RD</a:t>
              </a:r>
              <a:endParaRPr lang="zh-CN" altLang="en-US" sz="1399"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5B51F20-6826-4CB9-8ED2-B5177334080D}"/>
                </a:ext>
              </a:extLst>
            </p:cNvPr>
            <p:cNvSpPr/>
            <p:nvPr/>
          </p:nvSpPr>
          <p:spPr>
            <a:xfrm>
              <a:off x="2540198" y="4326068"/>
              <a:ext cx="33171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A</a:t>
              </a:r>
              <a:endParaRPr lang="zh-CN" altLang="en-US" sz="1399"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144CAF5F-323E-4DB4-8328-19B28C383939}"/>
                </a:ext>
              </a:extLst>
            </p:cNvPr>
            <p:cNvSpPr/>
            <p:nvPr/>
          </p:nvSpPr>
          <p:spPr>
            <a:xfrm>
              <a:off x="2553908" y="4650629"/>
              <a:ext cx="936969" cy="312774"/>
            </a:xfrm>
            <a:prstGeom prst="rect">
              <a:avLst/>
            </a:prstGeom>
          </p:spPr>
          <p:txBody>
            <a:bodyPr wrap="none">
              <a:spAutoFit/>
            </a:bodyPr>
            <a:lstStyle/>
            <a:p>
              <a:r>
                <a:rPr lang="en-US" altLang="zh-CN" sz="1327"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7" b="1" dirty="0">
                <a:latin typeface="Segoe UI Black" panose="020B0A02040204020203" pitchFamily="34" charset="0"/>
                <a:cs typeface="Segoe UI Black" panose="020B0A02040204020203" pitchFamily="34" charset="0"/>
              </a:endParaRPr>
            </a:p>
          </p:txBody>
        </p:sp>
        <p:sp>
          <p:nvSpPr>
            <p:cNvPr id="33" name="矩形 32">
              <a:extLst>
                <a:ext uri="{FF2B5EF4-FFF2-40B4-BE49-F238E27FC236}">
                  <a16:creationId xmlns:a16="http://schemas.microsoft.com/office/drawing/2014/main" id="{97729085-B111-46F8-A62A-C25EFEA72E04}"/>
                </a:ext>
              </a:extLst>
            </p:cNvPr>
            <p:cNvSpPr/>
            <p:nvPr/>
          </p:nvSpPr>
          <p:spPr>
            <a:xfrm>
              <a:off x="2522647" y="5002406"/>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63FCE65F-C9B4-4278-BCEA-E9F614497CB8}"/>
                </a:ext>
              </a:extLst>
            </p:cNvPr>
            <p:cNvSpPr/>
            <p:nvPr/>
          </p:nvSpPr>
          <p:spPr>
            <a:xfrm>
              <a:off x="3864682" y="5284200"/>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5" name="矩形 34">
              <a:extLst>
                <a:ext uri="{FF2B5EF4-FFF2-40B4-BE49-F238E27FC236}">
                  <a16:creationId xmlns:a16="http://schemas.microsoft.com/office/drawing/2014/main" id="{A78B39F1-CE9F-4C72-97A2-F11C47572C03}"/>
                </a:ext>
              </a:extLst>
            </p:cNvPr>
            <p:cNvSpPr/>
            <p:nvPr/>
          </p:nvSpPr>
          <p:spPr>
            <a:xfrm>
              <a:off x="4037438" y="4142298"/>
              <a:ext cx="54135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Instr</a:t>
              </a:r>
              <a:endParaRPr lang="zh-CN" altLang="en-US" sz="1399"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1E467819-006C-4C39-BFB9-7D712D1EC7B0}"/>
                </a:ext>
              </a:extLst>
            </p:cNvPr>
            <p:cNvSpPr/>
            <p:nvPr/>
          </p:nvSpPr>
          <p:spPr>
            <a:xfrm>
              <a:off x="4038518" y="5234883"/>
              <a:ext cx="553187"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Data</a:t>
              </a:r>
              <a:endParaRPr lang="zh-CN" altLang="en-US" sz="1399"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77FE63C-777D-4639-AC67-C3C1CA929C8F}"/>
                </a:ext>
              </a:extLst>
            </p:cNvPr>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56822250-0977-43B1-8831-FAD141AC7067}"/>
                </a:ext>
              </a:extLst>
            </p:cNvPr>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DA96E4C7-3E3B-4512-B3E0-639B64CB907B}"/>
                </a:ext>
              </a:extLst>
            </p:cNvPr>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B9B4DC4B-516F-4CAD-BA37-5C3F0A1092F4}"/>
                </a:ext>
              </a:extLst>
            </p:cNvPr>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a:extLst>
                <a:ext uri="{FF2B5EF4-FFF2-40B4-BE49-F238E27FC236}">
                  <a16:creationId xmlns:a16="http://schemas.microsoft.com/office/drawing/2014/main" id="{A3149F86-E813-4D15-9800-0D075D883A03}"/>
                </a:ext>
              </a:extLst>
            </p:cNvPr>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BF01800-93F4-43C6-A138-AA722EFCE697}"/>
                </a:ext>
              </a:extLst>
            </p:cNvPr>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54049D7-70BA-4319-BA5D-402C7076E843}"/>
                </a:ext>
              </a:extLst>
            </p:cNvPr>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53F0D7A-7A9C-408F-A53A-4A2811BD8B0F}"/>
                </a:ext>
              </a:extLst>
            </p:cNvPr>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3D4EF30-2610-409C-99B1-6A6CA5AB496F}"/>
                </a:ext>
              </a:extLst>
            </p:cNvPr>
            <p:cNvCxnSpPr>
              <a:cxnSpLocks/>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B24B3CF-6FA0-4E32-B8FC-F42F713B74C4}"/>
                </a:ext>
              </a:extLst>
            </p:cNvPr>
            <p:cNvCxnSpPr>
              <a:cxnSpLocks/>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a:extLst>
                <a:ext uri="{FF2B5EF4-FFF2-40B4-BE49-F238E27FC236}">
                  <a16:creationId xmlns:a16="http://schemas.microsoft.com/office/drawing/2014/main" id="{89816BD5-3773-40A1-AC0B-9BBEAEA42E38}"/>
                </a:ext>
              </a:extLst>
            </p:cNvPr>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8" name="矩形 47">
              <a:extLst>
                <a:ext uri="{FF2B5EF4-FFF2-40B4-BE49-F238E27FC236}">
                  <a16:creationId xmlns:a16="http://schemas.microsoft.com/office/drawing/2014/main" id="{E5577225-703E-4A52-B10B-A0D411097D83}"/>
                </a:ext>
              </a:extLst>
            </p:cNvPr>
            <p:cNvSpPr/>
            <p:nvPr/>
          </p:nvSpPr>
          <p:spPr>
            <a:xfrm>
              <a:off x="5805389" y="6236742"/>
              <a:ext cx="112463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Sign Extend</a:t>
              </a:r>
              <a:endParaRPr lang="zh-CN" altLang="en-US" sz="1399"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057A17D7-1E0F-4CA5-BFA9-CE44FB6EB11B}"/>
                </a:ext>
              </a:extLst>
            </p:cNvPr>
            <p:cNvSpPr/>
            <p:nvPr/>
          </p:nvSpPr>
          <p:spPr>
            <a:xfrm>
              <a:off x="5627149" y="411947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C39F4768-832D-438E-820E-200E79CC6136}"/>
                </a:ext>
              </a:extLst>
            </p:cNvPr>
            <p:cNvSpPr/>
            <p:nvPr/>
          </p:nvSpPr>
          <p:spPr>
            <a:xfrm>
              <a:off x="5627149" y="4336518"/>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3FBE9FB6-BAAC-4327-9F6C-29EA31E709E3}"/>
                </a:ext>
              </a:extLst>
            </p:cNvPr>
            <p:cNvSpPr/>
            <p:nvPr/>
          </p:nvSpPr>
          <p:spPr>
            <a:xfrm>
              <a:off x="5627149" y="4770476"/>
              <a:ext cx="46865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a:t>
              </a:r>
              <a:endParaRPr lang="zh-CN" altLang="en-US" sz="1399"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BCD293E1-7CDC-41F5-9A87-BBEC667FE66F}"/>
                </a:ext>
              </a:extLst>
            </p:cNvPr>
            <p:cNvSpPr/>
            <p:nvPr/>
          </p:nvSpPr>
          <p:spPr>
            <a:xfrm>
              <a:off x="5627150" y="5220981"/>
              <a:ext cx="51092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WD</a:t>
              </a:r>
              <a:endParaRPr lang="zh-CN" altLang="en-US" sz="1399"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CF77D2C1-E90C-4CED-B175-B7968D066EAF}"/>
                </a:ext>
              </a:extLst>
            </p:cNvPr>
            <p:cNvSpPr/>
            <p:nvPr/>
          </p:nvSpPr>
          <p:spPr>
            <a:xfrm>
              <a:off x="6026643" y="4024016"/>
              <a:ext cx="488940"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WE</a:t>
              </a:r>
              <a:endParaRPr lang="zh-CN" altLang="en-US" sz="1399"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53682128-2880-4E0E-8DBE-67E8C1054532}"/>
                </a:ext>
              </a:extLst>
            </p:cNvPr>
            <p:cNvSpPr/>
            <p:nvPr/>
          </p:nvSpPr>
          <p:spPr>
            <a:xfrm>
              <a:off x="6600563" y="4112701"/>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R1</a:t>
              </a:r>
              <a:endParaRPr lang="zh-CN" altLang="en-US" sz="1399"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2BAAEEA2-76B0-4F15-BC73-CD22D72EA6F4}"/>
                </a:ext>
              </a:extLst>
            </p:cNvPr>
            <p:cNvSpPr/>
            <p:nvPr/>
          </p:nvSpPr>
          <p:spPr>
            <a:xfrm>
              <a:off x="6597005" y="4365398"/>
              <a:ext cx="416243"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R2</a:t>
              </a:r>
              <a:endParaRPr lang="zh-CN" altLang="en-US" sz="1399"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D45E3BC6-02B6-4788-9865-CC2F8FF0DEB9}"/>
                </a:ext>
              </a:extLst>
            </p:cNvPr>
            <p:cNvSpPr/>
            <p:nvPr/>
          </p:nvSpPr>
          <p:spPr>
            <a:xfrm>
              <a:off x="5983000" y="4801646"/>
              <a:ext cx="969090" cy="551564"/>
            </a:xfrm>
            <a:prstGeom prst="rect">
              <a:avLst/>
            </a:prstGeom>
          </p:spPr>
          <p:txBody>
            <a:bodyPr wrap="none">
              <a:spAutoFit/>
            </a:bodyPr>
            <a:lstStyle/>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399"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399" b="1" dirty="0">
                <a:latin typeface="Segoe UI Black" panose="020B0A02040204020203" pitchFamily="34" charset="0"/>
                <a:cs typeface="Segoe UI Black" panose="020B0A02040204020203" pitchFamily="34" charset="0"/>
              </a:endParaRPr>
            </a:p>
          </p:txBody>
        </p:sp>
        <p:sp>
          <p:nvSpPr>
            <p:cNvPr id="57" name="矩形 56">
              <a:extLst>
                <a:ext uri="{FF2B5EF4-FFF2-40B4-BE49-F238E27FC236}">
                  <a16:creationId xmlns:a16="http://schemas.microsoft.com/office/drawing/2014/main" id="{8C3FC130-CAE6-4521-8ACD-C3C0B5A4BDBE}"/>
                </a:ext>
              </a:extLst>
            </p:cNvPr>
            <p:cNvSpPr/>
            <p:nvPr/>
          </p:nvSpPr>
          <p:spPr>
            <a:xfrm>
              <a:off x="7242686" y="4066288"/>
              <a:ext cx="217163" cy="670636"/>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8" name="矩形 57">
              <a:extLst>
                <a:ext uri="{FF2B5EF4-FFF2-40B4-BE49-F238E27FC236}">
                  <a16:creationId xmlns:a16="http://schemas.microsoft.com/office/drawing/2014/main" id="{8AD0E837-580D-4769-B69E-2925EA8A1F6B}"/>
                </a:ext>
              </a:extLst>
            </p:cNvPr>
            <p:cNvSpPr/>
            <p:nvPr/>
          </p:nvSpPr>
          <p:spPr>
            <a:xfrm>
              <a:off x="7390315" y="4029806"/>
              <a:ext cx="336781"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399" dirty="0">
                <a:latin typeface="Segoe UI Black" panose="020B0A02040204020203" pitchFamily="34" charset="0"/>
                <a:cs typeface="Segoe UI Black" panose="020B0A02040204020203" pitchFamily="34" charset="0"/>
              </a:endParaRPr>
            </a:p>
          </p:txBody>
        </p:sp>
        <p:sp>
          <p:nvSpPr>
            <p:cNvPr id="59" name="矩形 58">
              <a:extLst>
                <a:ext uri="{FF2B5EF4-FFF2-40B4-BE49-F238E27FC236}">
                  <a16:creationId xmlns:a16="http://schemas.microsoft.com/office/drawing/2014/main" id="{EE2E3393-4927-44E7-9AA3-3462BC50FF5A}"/>
                </a:ext>
              </a:extLst>
            </p:cNvPr>
            <p:cNvSpPr/>
            <p:nvPr/>
          </p:nvSpPr>
          <p:spPr>
            <a:xfrm>
              <a:off x="7401899" y="4486958"/>
              <a:ext cx="324947"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399" dirty="0">
                <a:latin typeface="Segoe UI Black" panose="020B0A02040204020203" pitchFamily="34" charset="0"/>
                <a:cs typeface="Segoe UI Black" panose="020B0A02040204020203" pitchFamily="34" charset="0"/>
              </a:endParaRPr>
            </a:p>
          </p:txBody>
        </p:sp>
        <p:sp>
          <p:nvSpPr>
            <p:cNvPr id="60" name="矩形 59">
              <a:extLst>
                <a:ext uri="{FF2B5EF4-FFF2-40B4-BE49-F238E27FC236}">
                  <a16:creationId xmlns:a16="http://schemas.microsoft.com/office/drawing/2014/main" id="{DD8E27CA-CBC9-4DDE-A9E1-BA815DE6C6C0}"/>
                </a:ext>
              </a:extLst>
            </p:cNvPr>
            <p:cNvSpPr/>
            <p:nvPr/>
          </p:nvSpPr>
          <p:spPr>
            <a:xfrm>
              <a:off x="6897604" y="6106346"/>
              <a:ext cx="898082"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SignImm</a:t>
              </a:r>
              <a:endParaRPr lang="zh-CN" altLang="en-US" sz="1399" dirty="0">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D8AF30C5-0F90-46F7-AF4E-7209DDE28BCB}"/>
                </a:ext>
              </a:extLst>
            </p:cNvPr>
            <p:cNvCxnSpPr>
              <a:cxnSpLocks/>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CFA0740-3E39-4D9E-AD12-8B3C9FEAB3F3}"/>
                </a:ext>
              </a:extLst>
            </p:cNvPr>
            <p:cNvCxnSpPr>
              <a:cxnSpLocks/>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530AC830-8A9A-46D9-A61E-21F17C488C69}"/>
                </a:ext>
              </a:extLst>
            </p:cNvPr>
            <p:cNvCxnSpPr>
              <a:cxnSpLocks/>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A7D160C-C8CC-4533-946E-94220C1F8639}"/>
                </a:ext>
              </a:extLst>
            </p:cNvPr>
            <p:cNvSpPr/>
            <p:nvPr/>
          </p:nvSpPr>
          <p:spPr>
            <a:xfrm>
              <a:off x="8095300" y="4569387"/>
              <a:ext cx="289442"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4</a:t>
              </a:r>
              <a:endParaRPr lang="zh-CN" altLang="en-US" sz="1399" dirty="0">
                <a:latin typeface="Times New Roman" panose="02020603050405020304" pitchFamily="18" charset="0"/>
                <a:cs typeface="Times New Roman" panose="02020603050405020304" pitchFamily="18" charset="0"/>
              </a:endParaRPr>
            </a:p>
          </p:txBody>
        </p:sp>
        <p:cxnSp>
          <p:nvCxnSpPr>
            <p:cNvPr id="65" name="直接连接符 64">
              <a:extLst>
                <a:ext uri="{FF2B5EF4-FFF2-40B4-BE49-F238E27FC236}">
                  <a16:creationId xmlns:a16="http://schemas.microsoft.com/office/drawing/2014/main" id="{1E108863-24C7-4B8E-B4DD-C50FE839F338}"/>
                </a:ext>
              </a:extLst>
            </p:cNvPr>
            <p:cNvCxnSpPr>
              <a:cxnSpLocks/>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a:extLst>
                <a:ext uri="{FF2B5EF4-FFF2-40B4-BE49-F238E27FC236}">
                  <a16:creationId xmlns:a16="http://schemas.microsoft.com/office/drawing/2014/main" id="{430CDC1B-474B-467C-8CDF-C30222B4C66B}"/>
                </a:ext>
              </a:extLst>
            </p:cNvPr>
            <p:cNvSpPr/>
            <p:nvPr/>
          </p:nvSpPr>
          <p:spPr>
            <a:xfrm rot="4500000">
              <a:off x="8140665" y="5579765"/>
              <a:ext cx="498722" cy="410677"/>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7" name="矩形 66">
              <a:extLst>
                <a:ext uri="{FF2B5EF4-FFF2-40B4-BE49-F238E27FC236}">
                  <a16:creationId xmlns:a16="http://schemas.microsoft.com/office/drawing/2014/main" id="{D137F073-E96C-445E-97FC-B8B0EE5D5F4B}"/>
                </a:ext>
              </a:extLst>
            </p:cNvPr>
            <p:cNvSpPr/>
            <p:nvPr/>
          </p:nvSpPr>
          <p:spPr>
            <a:xfrm>
              <a:off x="8143003" y="5619415"/>
              <a:ext cx="502466"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&lt;&lt;2</a:t>
              </a:r>
              <a:endParaRPr lang="zh-CN" altLang="en-US" sz="1399" dirty="0">
                <a:latin typeface="Times New Roman" panose="02020603050405020304" pitchFamily="18" charset="0"/>
                <a:cs typeface="Times New Roman" panose="02020603050405020304" pitchFamily="18" charset="0"/>
              </a:endParaRPr>
            </a:p>
          </p:txBody>
        </p:sp>
        <p:sp>
          <p:nvSpPr>
            <p:cNvPr id="68" name="任意多边形: 形状 192">
              <a:extLst>
                <a:ext uri="{FF2B5EF4-FFF2-40B4-BE49-F238E27FC236}">
                  <a16:creationId xmlns:a16="http://schemas.microsoft.com/office/drawing/2014/main" id="{21C3C884-C54B-44A0-B9C9-71C79A354F8B}"/>
                </a:ext>
              </a:extLst>
            </p:cNvPr>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 fmla="*/ 0 w 914400"/>
                <a:gd name="connsiteY0" fmla="*/ 0 h 107950"/>
                <a:gd name="connsiteX1" fmla="*/ 831850 w 914400"/>
                <a:gd name="connsiteY1" fmla="*/ 0 h 107950"/>
                <a:gd name="connsiteX2" fmla="*/ 831850 w 914400"/>
                <a:gd name="connsiteY2" fmla="*/ 107950 h 107950"/>
                <a:gd name="connsiteX3" fmla="*/ 914400 w 914400"/>
                <a:gd name="connsiteY3" fmla="*/ 10477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97155 h 107950"/>
                <a:gd name="connsiteX0" fmla="*/ 0 w 839397"/>
                <a:gd name="connsiteY0" fmla="*/ 0 h 107950"/>
                <a:gd name="connsiteX1" fmla="*/ 831850 w 839397"/>
                <a:gd name="connsiteY1" fmla="*/ 0 h 107950"/>
                <a:gd name="connsiteX2" fmla="*/ 831850 w 839397"/>
                <a:gd name="connsiteY2" fmla="*/ 107950 h 107950"/>
                <a:gd name="connsiteX3" fmla="*/ 838200 w 839397"/>
                <a:gd name="connsiteY3" fmla="*/ 20955 h 107950"/>
                <a:gd name="connsiteX0" fmla="*/ 0 w 831850"/>
                <a:gd name="connsiteY0" fmla="*/ 0 h 107950"/>
                <a:gd name="connsiteX1" fmla="*/ 831850 w 831850"/>
                <a:gd name="connsiteY1" fmla="*/ 0 h 107950"/>
                <a:gd name="connsiteX2" fmla="*/ 831850 w 831850"/>
                <a:gd name="connsiteY2" fmla="*/ 107950 h 107950"/>
                <a:gd name="connsiteX0" fmla="*/ 0 w 831850"/>
                <a:gd name="connsiteY0" fmla="*/ 0 h 69850"/>
                <a:gd name="connsiteX1" fmla="*/ 831850 w 831850"/>
                <a:gd name="connsiteY1" fmla="*/ 0 h 69850"/>
                <a:gd name="connsiteX2" fmla="*/ 831850 w 831850"/>
                <a:gd name="connsiteY2" fmla="*/ 69850 h 69850"/>
                <a:gd name="connsiteX0" fmla="*/ 0 w 831850"/>
                <a:gd name="connsiteY0" fmla="*/ 0 h 0"/>
                <a:gd name="connsiteX1" fmla="*/ 831850 w 831850"/>
                <a:gd name="connsiteY1" fmla="*/ 0 h 0"/>
              </a:gdLst>
              <a:ahLst/>
              <a:cxnLst>
                <a:cxn ang="0">
                  <a:pos x="connsiteX0" y="connsiteY0"/>
                </a:cxn>
                <a:cxn ang="0">
                  <a:pos x="connsiteX1" y="connsiteY1"/>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9" name="矩形 68">
              <a:extLst>
                <a:ext uri="{FF2B5EF4-FFF2-40B4-BE49-F238E27FC236}">
                  <a16:creationId xmlns:a16="http://schemas.microsoft.com/office/drawing/2014/main" id="{6A6B51FF-E4AC-4A3F-92F8-617EF9663B1A}"/>
                </a:ext>
              </a:extLst>
            </p:cNvPr>
            <p:cNvSpPr/>
            <p:nvPr/>
          </p:nvSpPr>
          <p:spPr>
            <a:xfrm>
              <a:off x="8992951" y="3880750"/>
              <a:ext cx="583619"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SrcA</a:t>
              </a:r>
              <a:endParaRPr lang="zh-CN" altLang="en-US" sz="1399"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A6C5F887-7931-48EC-B3E8-B545906C6D83}"/>
                </a:ext>
              </a:extLst>
            </p:cNvPr>
            <p:cNvSpPr/>
            <p:nvPr/>
          </p:nvSpPr>
          <p:spPr>
            <a:xfrm>
              <a:off x="9019717" y="4829065"/>
              <a:ext cx="573475" cy="324472"/>
            </a:xfrm>
            <a:prstGeom prst="rect">
              <a:avLst/>
            </a:prstGeom>
          </p:spPr>
          <p:txBody>
            <a:bodyPr wrap="none">
              <a:spAutoFit/>
            </a:bodyPr>
            <a:lstStyle/>
            <a:p>
              <a:r>
                <a:rPr lang="en-US" altLang="zh-CN" sz="1399" dirty="0" err="1">
                  <a:latin typeface="Times New Roman" panose="02020603050405020304" pitchFamily="18" charset="0"/>
                  <a:cs typeface="Times New Roman" panose="02020603050405020304" pitchFamily="18" charset="0"/>
                </a:rPr>
                <a:t>SrcB</a:t>
              </a:r>
              <a:endParaRPr lang="zh-CN" altLang="en-US" sz="1399" dirty="0">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D22F2AA3-CB31-4D4D-84B5-C6A8AE43A0A5}"/>
                </a:ext>
              </a:extLst>
            </p:cNvPr>
            <p:cNvSpPr/>
            <p:nvPr/>
          </p:nvSpPr>
          <p:spPr>
            <a:xfrm>
              <a:off x="9693731" y="3978506"/>
              <a:ext cx="636029" cy="324472"/>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Equal</a:t>
              </a:r>
              <a:endParaRPr lang="zh-CN" altLang="en-US" sz="1399" dirty="0">
                <a:latin typeface="Times New Roman" panose="02020603050405020304" pitchFamily="18" charset="0"/>
                <a:cs typeface="Times New Roman" panose="02020603050405020304" pitchFamily="18" charset="0"/>
              </a:endParaRPr>
            </a:p>
          </p:txBody>
        </p:sp>
        <p:sp>
          <p:nvSpPr>
            <p:cNvPr id="72" name="矩形 71">
              <a:extLst>
                <a:ext uri="{FF2B5EF4-FFF2-40B4-BE49-F238E27FC236}">
                  <a16:creationId xmlns:a16="http://schemas.microsoft.com/office/drawing/2014/main" id="{E71AA9EE-B6F5-41B5-91DC-DF9870BA3650}"/>
                </a:ext>
              </a:extLst>
            </p:cNvPr>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F9AAE5E9-7B1A-4C34-8A58-6F4DABE9C788}"/>
                </a:ext>
              </a:extLst>
            </p:cNvPr>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34B30DD-8C9D-4DF4-ADD8-AD700E177DF4}"/>
                </a:ext>
              </a:extLst>
            </p:cNvPr>
            <p:cNvCxnSpPr>
              <a:cxnSpLocks/>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31491FD9-6DF8-4B12-97F5-E943E97499DC}"/>
                </a:ext>
              </a:extLst>
            </p:cNvPr>
            <p:cNvSpPr/>
            <p:nvPr/>
          </p:nvSpPr>
          <p:spPr>
            <a:xfrm>
              <a:off x="10772314" y="4342141"/>
              <a:ext cx="217163" cy="432126"/>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a:extLst>
                <a:ext uri="{FF2B5EF4-FFF2-40B4-BE49-F238E27FC236}">
                  <a16:creationId xmlns:a16="http://schemas.microsoft.com/office/drawing/2014/main" id="{04CA8CB4-D928-4441-B762-47B78EA98C39}"/>
                </a:ext>
              </a:extLst>
            </p:cNvPr>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a:extLst>
                <a:ext uri="{FF2B5EF4-FFF2-40B4-BE49-F238E27FC236}">
                  <a16:creationId xmlns:a16="http://schemas.microsoft.com/office/drawing/2014/main" id="{EBEE9335-8375-4D01-8310-B6D84194625C}"/>
                </a:ext>
              </a:extLst>
            </p:cNvPr>
            <p:cNvCxnSpPr>
              <a:cxnSpLocks/>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6A7A8B8-987F-4315-81D7-98C376384678}"/>
                </a:ext>
              </a:extLst>
            </p:cNvPr>
            <p:cNvCxnSpPr>
              <a:cxnSpLocks/>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BF01800-93F4-43C6-A138-AA722EFCE697}"/>
                </a:ext>
              </a:extLst>
            </p:cNvPr>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DCFF249-9CD4-4226-9F88-989FC9E79DDD}"/>
                </a:ext>
              </a:extLst>
            </p:cNvPr>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a:extLst>
                  <a:ext uri="{FF2B5EF4-FFF2-40B4-BE49-F238E27FC236}">
                    <a16:creationId xmlns:a16="http://schemas.microsoft.com/office/drawing/2014/main" id="{30B9B862-0C71-4503-B9D9-9E9D93C29DD4}"/>
                  </a:ext>
                </a:extLst>
              </p:cNvPr>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8" name="矩形 237">
                <a:extLst>
                  <a:ext uri="{FF2B5EF4-FFF2-40B4-BE49-F238E27FC236}">
                    <a16:creationId xmlns:a16="http://schemas.microsoft.com/office/drawing/2014/main" id="{1F583753-9CA5-4289-A9C5-CFE9E000F07B}"/>
                  </a:ext>
                </a:extLst>
              </p:cNvPr>
              <p:cNvSpPr/>
              <p:nvPr/>
            </p:nvSpPr>
            <p:spPr>
              <a:xfrm>
                <a:off x="4957797" y="1975984"/>
                <a:ext cx="440994" cy="832823"/>
              </a:xfrm>
              <a:prstGeom prst="rect">
                <a:avLst/>
              </a:prstGeom>
            </p:spPr>
            <p:txBody>
              <a:bodyPr vert="eaVert"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a:extLst>
                  <a:ext uri="{FF2B5EF4-FFF2-40B4-BE49-F238E27FC236}">
                    <a16:creationId xmlns:a16="http://schemas.microsoft.com/office/drawing/2014/main" id="{C1259F35-DC20-4264-9660-F7C7F7EBA56C}"/>
                  </a:ext>
                </a:extLst>
              </p:cNvPr>
              <p:cNvSpPr/>
              <p:nvPr/>
            </p:nvSpPr>
            <p:spPr>
              <a:xfrm>
                <a:off x="4823977" y="2948213"/>
                <a:ext cx="573475" cy="324473"/>
              </a:xfrm>
              <a:prstGeom prst="rect">
                <a:avLst/>
              </a:prstGeom>
            </p:spPr>
            <p:txBody>
              <a:bodyPr wrap="none">
                <a:spAutoFit/>
              </a:bodyPr>
              <a:lstStyle/>
              <a:p>
                <a:r>
                  <a:rPr lang="en-US" altLang="zh-CN" sz="1399" dirty="0" err="1">
                    <a:solidFill>
                      <a:schemeClr val="bg1"/>
                    </a:solidFill>
                    <a:latin typeface="Times New Roman" panose="02020603050405020304" pitchFamily="18" charset="0"/>
                    <a:cs typeface="Times New Roman" panose="02020603050405020304" pitchFamily="18" charset="0"/>
                  </a:rPr>
                  <a:t>Func</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sp>
            <p:nvSpPr>
              <p:cNvPr id="240" name="矩形 239">
                <a:extLst>
                  <a:ext uri="{FF2B5EF4-FFF2-40B4-BE49-F238E27FC236}">
                    <a16:creationId xmlns:a16="http://schemas.microsoft.com/office/drawing/2014/main" id="{8DA15E08-33C9-4065-A73D-C0ACC874C38F}"/>
                  </a:ext>
                </a:extLst>
              </p:cNvPr>
              <p:cNvSpPr/>
              <p:nvPr/>
            </p:nvSpPr>
            <p:spPr>
              <a:xfrm>
                <a:off x="4823977" y="2738737"/>
                <a:ext cx="426387" cy="324473"/>
              </a:xfrm>
              <a:prstGeom prst="rect">
                <a:avLst/>
              </a:prstGeom>
            </p:spPr>
            <p:txBody>
              <a:bodyPr wrap="none">
                <a:spAutoFit/>
              </a:bodyPr>
              <a:lstStyle/>
              <a:p>
                <a:r>
                  <a:rPr lang="en-US" altLang="zh-CN" sz="1399" dirty="0">
                    <a:solidFill>
                      <a:schemeClr val="bg1"/>
                    </a:solidFill>
                    <a:latin typeface="Times New Roman" panose="02020603050405020304" pitchFamily="18" charset="0"/>
                    <a:cs typeface="Times New Roman" panose="02020603050405020304" pitchFamily="18" charset="0"/>
                  </a:rPr>
                  <a:t>Op</a:t>
                </a:r>
                <a:endParaRPr lang="zh-CN" altLang="en-US" sz="1399"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 name="connsiteX0" fmla="*/ 8536 w 8537"/>
                  <a:gd name="connsiteY0" fmla="*/ 10000 h 10000"/>
                  <a:gd name="connsiteX1" fmla="*/ 3720 w 8537"/>
                  <a:gd name="connsiteY1" fmla="*/ 9912 h 10000"/>
                  <a:gd name="connsiteX2" fmla="*/ 0 w 8537"/>
                  <a:gd name="connsiteY2" fmla="*/ 4793 h 10000"/>
                  <a:gd name="connsiteX3" fmla="*/ 3720 w 8537"/>
                  <a:gd name="connsiteY3" fmla="*/ 44 h 10000"/>
                  <a:gd name="connsiteX4" fmla="*/ 8537 w 8537"/>
                  <a:gd name="connsiteY4" fmla="*/ 0 h 10000"/>
                  <a:gd name="connsiteX0" fmla="*/ 10342 w 10343"/>
                  <a:gd name="connsiteY0" fmla="*/ 10000 h 10000"/>
                  <a:gd name="connsiteX1" fmla="*/ 4701 w 10343"/>
                  <a:gd name="connsiteY1" fmla="*/ 9912 h 10000"/>
                  <a:gd name="connsiteX2" fmla="*/ 0 w 10343"/>
                  <a:gd name="connsiteY2" fmla="*/ 4543 h 10000"/>
                  <a:gd name="connsiteX3" fmla="*/ 4701 w 10343"/>
                  <a:gd name="connsiteY3" fmla="*/ 44 h 10000"/>
                  <a:gd name="connsiteX4" fmla="*/ 10343 w 10343"/>
                  <a:gd name="connsiteY4" fmla="*/ 0 h 10000"/>
                  <a:gd name="connsiteX0" fmla="*/ 9771 w 9772"/>
                  <a:gd name="connsiteY0" fmla="*/ 10000 h 10000"/>
                  <a:gd name="connsiteX1" fmla="*/ 4130 w 9772"/>
                  <a:gd name="connsiteY1" fmla="*/ 9912 h 10000"/>
                  <a:gd name="connsiteX2" fmla="*/ 0 w 9772"/>
                  <a:gd name="connsiteY2" fmla="*/ 4917 h 10000"/>
                  <a:gd name="connsiteX3" fmla="*/ 4130 w 9772"/>
                  <a:gd name="connsiteY3" fmla="*/ 44 h 10000"/>
                  <a:gd name="connsiteX4" fmla="*/ 9772 w 977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83" name="组合 82">
              <a:extLst>
                <a:ext uri="{FF2B5EF4-FFF2-40B4-BE49-F238E27FC236}">
                  <a16:creationId xmlns:a16="http://schemas.microsoft.com/office/drawing/2014/main" id="{F96BD808-84AF-4C65-B76E-7241393F3740}"/>
                </a:ext>
              </a:extLst>
            </p:cNvPr>
            <p:cNvGrpSpPr/>
            <p:nvPr/>
          </p:nvGrpSpPr>
          <p:grpSpPr>
            <a:xfrm>
              <a:off x="5266173" y="5120101"/>
              <a:ext cx="289442" cy="551563"/>
              <a:chOff x="4311617" y="4168879"/>
              <a:chExt cx="274449" cy="522993"/>
            </a:xfrm>
          </p:grpSpPr>
          <p:sp>
            <p:nvSpPr>
              <p:cNvPr id="233" name="流程图: 手动操作 232">
                <a:extLst>
                  <a:ext uri="{FF2B5EF4-FFF2-40B4-BE49-F238E27FC236}">
                    <a16:creationId xmlns:a16="http://schemas.microsoft.com/office/drawing/2014/main" id="{33241A00-A2A0-4C7C-9CE8-B091D0ACAE8A}"/>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4" name="矩形 233">
                <a:extLst>
                  <a:ext uri="{FF2B5EF4-FFF2-40B4-BE49-F238E27FC236}">
                    <a16:creationId xmlns:a16="http://schemas.microsoft.com/office/drawing/2014/main" id="{86AFC400-5654-4D41-B30A-AEDD4EC9420E}"/>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a:extLst>
                <a:ext uri="{FF2B5EF4-FFF2-40B4-BE49-F238E27FC236}">
                  <a16:creationId xmlns:a16="http://schemas.microsoft.com/office/drawing/2014/main" id="{B9B4DC4B-516F-4CAD-BA37-5C3F0A1092F4}"/>
                </a:ext>
              </a:extLst>
            </p:cNvPr>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a:extLst>
                <a:ext uri="{FF2B5EF4-FFF2-40B4-BE49-F238E27FC236}">
                  <a16:creationId xmlns:a16="http://schemas.microsoft.com/office/drawing/2014/main" id="{B9B4DC4B-516F-4CAD-BA37-5C3F0A1092F4}"/>
                </a:ext>
              </a:extLst>
            </p:cNvPr>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a:extLst>
                <a:ext uri="{FF2B5EF4-FFF2-40B4-BE49-F238E27FC236}">
                  <a16:creationId xmlns:a16="http://schemas.microsoft.com/office/drawing/2014/main" id="{B9B4DC4B-516F-4CAD-BA37-5C3F0A1092F4}"/>
                </a:ext>
              </a:extLst>
            </p:cNvPr>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31" name="直接连接符 23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8" name="组合 87"/>
            <p:cNvGrpSpPr/>
            <p:nvPr/>
          </p:nvGrpSpPr>
          <p:grpSpPr>
            <a:xfrm>
              <a:off x="3743887" y="5581932"/>
              <a:ext cx="477107" cy="472728"/>
              <a:chOff x="3743887" y="4293594"/>
              <a:chExt cx="477107" cy="472728"/>
            </a:xfrm>
          </p:grpSpPr>
          <p:grpSp>
            <p:nvGrpSpPr>
              <p:cNvPr id="225" name="组合 224">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27" name="直接连接符 226">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a:grpFill/>
            </p:grpSpPr>
            <p:cxnSp>
              <p:nvCxnSpPr>
                <p:cNvPr id="223" name="直接连接符 222">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a:extLst>
                  <a:ext uri="{FF2B5EF4-FFF2-40B4-BE49-F238E27FC236}">
                    <a16:creationId xmlns:a16="http://schemas.microsoft.com/office/drawing/2014/main" id="{D17CAF8C-4076-4CE2-A5A3-31CD3C927C07}"/>
                  </a:ext>
                </a:extLst>
              </p:cNvPr>
              <p:cNvGrpSpPr/>
              <p:nvPr/>
            </p:nvGrpSpPr>
            <p:grpSpPr>
              <a:xfrm>
                <a:off x="3743887" y="4420795"/>
                <a:ext cx="477106" cy="324763"/>
                <a:chOff x="2146087" y="4844273"/>
                <a:chExt cx="452392" cy="307940"/>
              </a:xfrm>
              <a:grpFill/>
            </p:grpSpPr>
            <p:cxnSp>
              <p:nvCxnSpPr>
                <p:cNvPr id="219" name="直接连接符 218">
                  <a:extLst>
                    <a:ext uri="{FF2B5EF4-FFF2-40B4-BE49-F238E27FC236}">
                      <a16:creationId xmlns:a16="http://schemas.microsoft.com/office/drawing/2014/main" id="{60241DBB-9382-4EB2-9651-AD0F4D4B58B6}"/>
                    </a:ext>
                  </a:extLst>
                </p:cNvPr>
                <p:cNvCxnSpPr>
                  <a:cxnSpLocks/>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51FFBD95-5C1D-49AA-8AE0-2E69AFB832FF}"/>
                    </a:ext>
                  </a:extLst>
                </p:cNvPr>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1" name="组合 90"/>
            <p:cNvGrpSpPr/>
            <p:nvPr/>
          </p:nvGrpSpPr>
          <p:grpSpPr>
            <a:xfrm>
              <a:off x="7115801" y="4604354"/>
              <a:ext cx="477107" cy="472728"/>
              <a:chOff x="3743887" y="4293594"/>
              <a:chExt cx="477107" cy="472728"/>
            </a:xfrm>
          </p:grpSpPr>
          <p:grpSp>
            <p:nvGrpSpPr>
              <p:cNvPr id="213" name="组合 212">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5" name="直接连接符 214">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2" name="组合 91"/>
            <p:cNvGrpSpPr/>
            <p:nvPr/>
          </p:nvGrpSpPr>
          <p:grpSpPr>
            <a:xfrm>
              <a:off x="10649077" y="4641179"/>
              <a:ext cx="477107" cy="472728"/>
              <a:chOff x="3743887" y="4293594"/>
              <a:chExt cx="477107" cy="472728"/>
            </a:xfrm>
          </p:grpSpPr>
          <p:grpSp>
            <p:nvGrpSpPr>
              <p:cNvPr id="209" name="组合 208">
                <a:extLst>
                  <a:ext uri="{FF2B5EF4-FFF2-40B4-BE49-F238E27FC236}">
                    <a16:creationId xmlns:a16="http://schemas.microsoft.com/office/drawing/2014/main" id="{D17CAF8C-4076-4CE2-A5A3-31CD3C927C07}"/>
                  </a:ext>
                </a:extLst>
              </p:cNvPr>
              <p:cNvGrpSpPr/>
              <p:nvPr/>
            </p:nvGrpSpPr>
            <p:grpSpPr>
              <a:xfrm>
                <a:off x="3743887" y="4440398"/>
                <a:ext cx="477107" cy="325924"/>
                <a:chOff x="2146087" y="4862847"/>
                <a:chExt cx="452393" cy="309040"/>
              </a:xfrm>
            </p:grpSpPr>
            <p:cxnSp>
              <p:nvCxnSpPr>
                <p:cNvPr id="211" name="直接连接符 210">
                  <a:extLst>
                    <a:ext uri="{FF2B5EF4-FFF2-40B4-BE49-F238E27FC236}">
                      <a16:creationId xmlns:a16="http://schemas.microsoft.com/office/drawing/2014/main" id="{60241DBB-9382-4EB2-9651-AD0F4D4B58B6}"/>
                    </a:ext>
                  </a:extLst>
                </p:cNvPr>
                <p:cNvCxnSpPr>
                  <a:cxnSpLocks/>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51FFBD95-5C1D-49AA-8AE0-2E69AFB832FF}"/>
                    </a:ext>
                  </a:extLst>
                </p:cNvPr>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a:extLst>
                  <a:ext uri="{FF2B5EF4-FFF2-40B4-BE49-F238E27FC236}">
                    <a16:creationId xmlns:a16="http://schemas.microsoft.com/office/drawing/2014/main" id="{D17CAF8C-4076-4CE2-A5A3-31CD3C927C07}"/>
                  </a:ext>
                </a:extLst>
              </p:cNvPr>
              <p:cNvGrpSpPr/>
              <p:nvPr/>
            </p:nvGrpSpPr>
            <p:grpSpPr>
              <a:xfrm>
                <a:off x="3743887" y="4411014"/>
                <a:ext cx="477107" cy="355306"/>
                <a:chOff x="2146087" y="4834986"/>
                <a:chExt cx="452393" cy="336900"/>
              </a:xfrm>
              <a:grpFill/>
            </p:grpSpPr>
            <p:cxnSp>
              <p:nvCxnSpPr>
                <p:cNvPr id="207" name="直接连接符 206">
                  <a:extLst>
                    <a:ext uri="{FF2B5EF4-FFF2-40B4-BE49-F238E27FC236}">
                      <a16:creationId xmlns:a16="http://schemas.microsoft.com/office/drawing/2014/main" id="{60241DBB-9382-4EB2-9651-AD0F4D4B58B6}"/>
                    </a:ext>
                  </a:extLst>
                </p:cNvPr>
                <p:cNvCxnSpPr>
                  <a:cxnSpLocks/>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51FFBD95-5C1D-49AA-8AE0-2E69AFB832FF}"/>
                    </a:ext>
                  </a:extLst>
                </p:cNvPr>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4" name="矩形 93">
              <a:extLst>
                <a:ext uri="{FF2B5EF4-FFF2-40B4-BE49-F238E27FC236}">
                  <a16:creationId xmlns:a16="http://schemas.microsoft.com/office/drawing/2014/main" id="{A78B39F1-CE9F-4C72-97A2-F11C47572C03}"/>
                </a:ext>
              </a:extLst>
            </p:cNvPr>
            <p:cNvSpPr/>
            <p:nvPr/>
          </p:nvSpPr>
          <p:spPr>
            <a:xfrm>
              <a:off x="3644781" y="3921572"/>
              <a:ext cx="389192"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399" dirty="0">
                <a:latin typeface="Segoe UI Black" panose="020B0A02040204020203" pitchFamily="34" charset="0"/>
                <a:cs typeface="Segoe UI Black" panose="020B0A02040204020203" pitchFamily="34" charset="0"/>
              </a:endParaRPr>
            </a:p>
          </p:txBody>
        </p:sp>
        <p:sp>
          <p:nvSpPr>
            <p:cNvPr id="95" name="矩形 94">
              <a:extLst>
                <a:ext uri="{FF2B5EF4-FFF2-40B4-BE49-F238E27FC236}">
                  <a16:creationId xmlns:a16="http://schemas.microsoft.com/office/drawing/2014/main" id="{A78B39F1-CE9F-4C72-97A2-F11C47572C03}"/>
                </a:ext>
              </a:extLst>
            </p:cNvPr>
            <p:cNvSpPr/>
            <p:nvPr/>
          </p:nvSpPr>
          <p:spPr>
            <a:xfrm>
              <a:off x="3644423" y="4988864"/>
              <a:ext cx="466963" cy="324472"/>
            </a:xfrm>
            <a:prstGeom prst="rect">
              <a:avLst/>
            </a:prstGeom>
          </p:spPr>
          <p:txBody>
            <a:bodyPr wrap="none">
              <a:spAutoFit/>
            </a:bodyPr>
            <a:lstStyle/>
            <a:p>
              <a:r>
                <a:rPr lang="en-US" altLang="zh-CN" sz="1399"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399"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903189" y="1720871"/>
              <a:ext cx="8106912" cy="2178896"/>
              <a:chOff x="3903189" y="1538500"/>
              <a:chExt cx="8106912" cy="2178896"/>
            </a:xfrm>
          </p:grpSpPr>
          <p:sp>
            <p:nvSpPr>
              <p:cNvPr id="190" name="矩形 189">
                <a:extLst>
                  <a:ext uri="{FF2B5EF4-FFF2-40B4-BE49-F238E27FC236}">
                    <a16:creationId xmlns:a16="http://schemas.microsoft.com/office/drawing/2014/main" id="{7D244573-CFF6-44B6-BEA7-384961853D00}"/>
                  </a:ext>
                </a:extLst>
              </p:cNvPr>
              <p:cNvSpPr/>
              <p:nvPr/>
            </p:nvSpPr>
            <p:spPr>
              <a:xfrm>
                <a:off x="4376674" y="1927903"/>
                <a:ext cx="532899"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IorD</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E8884CE6-0F79-4DD7-9E2D-9F823B8E2915}"/>
                  </a:ext>
                </a:extLst>
              </p:cNvPr>
              <p:cNvSpPr/>
              <p:nvPr/>
            </p:nvSpPr>
            <p:spPr>
              <a:xfrm>
                <a:off x="4131799" y="2392371"/>
                <a:ext cx="76269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IRWrite</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A3509326-2345-418F-AC88-53127B9639C3}"/>
                  </a:ext>
                </a:extLst>
              </p:cNvPr>
              <p:cNvSpPr/>
              <p:nvPr/>
            </p:nvSpPr>
            <p:spPr>
              <a:xfrm>
                <a:off x="3903189" y="2167772"/>
                <a:ext cx="972067" cy="312774"/>
              </a:xfrm>
              <a:prstGeom prst="rect">
                <a:avLst/>
              </a:prstGeom>
            </p:spPr>
            <p:txBody>
              <a:bodyPr wrap="none">
                <a:spAutoFit/>
              </a:bodyPr>
              <a:lstStyle/>
              <a:p>
                <a:pPr algn="r"/>
                <a:r>
                  <a:rPr lang="en-US" altLang="zh-CN" sz="1327" dirty="0" err="1">
                    <a:solidFill>
                      <a:srgbClr val="0066FF"/>
                    </a:solidFill>
                    <a:latin typeface="Times New Roman" panose="02020603050405020304" pitchFamily="18" charset="0"/>
                    <a:cs typeface="Times New Roman" panose="02020603050405020304" pitchFamily="18" charset="0"/>
                  </a:rPr>
                  <a:t>MemWrite</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cxnSp>
            <p:nvCxnSpPr>
              <p:cNvPr id="193" name="直接连接符 192">
                <a:extLst>
                  <a:ext uri="{FF2B5EF4-FFF2-40B4-BE49-F238E27FC236}">
                    <a16:creationId xmlns:a16="http://schemas.microsoft.com/office/drawing/2014/main" id="{A87B0D30-D9ED-4EDD-8B14-F6FE923BDF66}"/>
                  </a:ext>
                </a:extLst>
              </p:cNvPr>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1E3358A1-3872-402D-95EC-35A7000BD54E}"/>
                  </a:ext>
                </a:extLst>
              </p:cNvPr>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E62559F3-8CD7-4D73-829A-7A0FB33E6DF1}"/>
                  </a:ext>
                </a:extLst>
              </p:cNvPr>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96" name="矩形 195">
                <a:extLst>
                  <a:ext uri="{FF2B5EF4-FFF2-40B4-BE49-F238E27FC236}">
                    <a16:creationId xmlns:a16="http://schemas.microsoft.com/office/drawing/2014/main" id="{A421D2BC-E910-44AC-8ECB-72CE47AE1C57}"/>
                  </a:ext>
                </a:extLst>
              </p:cNvPr>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97" name="矩形 196">
                <a:extLst>
                  <a:ext uri="{FF2B5EF4-FFF2-40B4-BE49-F238E27FC236}">
                    <a16:creationId xmlns:a16="http://schemas.microsoft.com/office/drawing/2014/main" id="{014CBF14-F76C-479E-B757-9F5C59C9F478}"/>
                  </a:ext>
                </a:extLst>
              </p:cNvPr>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98" name="矩形 197">
                <a:extLst>
                  <a:ext uri="{FF2B5EF4-FFF2-40B4-BE49-F238E27FC236}">
                    <a16:creationId xmlns:a16="http://schemas.microsoft.com/office/drawing/2014/main" id="{7D718EB3-053F-43EC-8465-AA3BCB9D478B}"/>
                  </a:ext>
                </a:extLst>
              </p:cNvPr>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1CFAF9AF-7C25-420C-B8C3-C26B4587221C}"/>
                  </a:ext>
                </a:extLst>
              </p:cNvPr>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200" name="矩形 199">
                <a:extLst>
                  <a:ext uri="{FF2B5EF4-FFF2-40B4-BE49-F238E27FC236}">
                    <a16:creationId xmlns:a16="http://schemas.microsoft.com/office/drawing/2014/main" id="{5D038179-55FD-4C75-A95C-0D99828AD11C}"/>
                  </a:ext>
                </a:extLst>
              </p:cNvPr>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DBEADA9E-1D86-47F0-B6BF-F29BA6C8C6A0}"/>
                  </a:ext>
                </a:extLst>
              </p:cNvPr>
              <p:cNvSpPr/>
              <p:nvPr/>
            </p:nvSpPr>
            <p:spPr>
              <a:xfrm>
                <a:off x="11396050" y="1752004"/>
                <a:ext cx="614051"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PCEn</a:t>
                </a:r>
                <a:endParaRPr lang="zh-CN" altLang="en-US" sz="1327" dirty="0">
                  <a:solidFill>
                    <a:srgbClr val="0066FF"/>
                  </a:solidFill>
                  <a:latin typeface="Times New Roman" panose="02020603050405020304" pitchFamily="18" charset="0"/>
                  <a:cs typeface="Times New Roman" panose="02020603050405020304" pitchFamily="18" charset="0"/>
                </a:endParaRPr>
              </a:p>
            </p:txBody>
          </p:sp>
          <p:sp>
            <p:nvSpPr>
              <p:cNvPr id="202" name="矩形 201">
                <a:extLst>
                  <a:ext uri="{FF2B5EF4-FFF2-40B4-BE49-F238E27FC236}">
                    <a16:creationId xmlns:a16="http://schemas.microsoft.com/office/drawing/2014/main" id="{E23AE410-910B-470C-95A9-F6F7F3369D9D}"/>
                  </a:ext>
                </a:extLst>
              </p:cNvPr>
              <p:cNvSpPr/>
              <p:nvPr/>
            </p:nvSpPr>
            <p:spPr>
              <a:xfrm>
                <a:off x="4561939" y="3396602"/>
                <a:ext cx="732397"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RegDst</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203" name="矩形 202">
                <a:extLst>
                  <a:ext uri="{FF2B5EF4-FFF2-40B4-BE49-F238E27FC236}">
                    <a16:creationId xmlns:a16="http://schemas.microsoft.com/office/drawing/2014/main" id="{5C864DA4-F6F0-4AB2-8A27-B9E181B87023}"/>
                  </a:ext>
                </a:extLst>
              </p:cNvPr>
              <p:cNvSpPr/>
              <p:nvPr/>
            </p:nvSpPr>
            <p:spPr>
              <a:xfrm>
                <a:off x="5324550" y="3404622"/>
                <a:ext cx="1001214" cy="312774"/>
              </a:xfrm>
              <a:prstGeom prst="rect">
                <a:avLst/>
              </a:prstGeom>
            </p:spPr>
            <p:txBody>
              <a:bodyPr wrap="none">
                <a:spAutoFit/>
              </a:bodyPr>
              <a:lstStyle/>
              <a:p>
                <a:r>
                  <a:rPr lang="en-US" altLang="zh-CN" sz="1327" dirty="0" err="1">
                    <a:solidFill>
                      <a:srgbClr val="0066FF"/>
                    </a:solidFill>
                    <a:latin typeface="Times New Roman" panose="02020603050405020304" pitchFamily="18" charset="0"/>
                    <a:cs typeface="Times New Roman" panose="02020603050405020304" pitchFamily="18" charset="0"/>
                  </a:rPr>
                  <a:t>MemtoReg</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97" name="矩形 96">
              <a:extLst>
                <a:ext uri="{FF2B5EF4-FFF2-40B4-BE49-F238E27FC236}">
                  <a16:creationId xmlns:a16="http://schemas.microsoft.com/office/drawing/2014/main" id="{23A4DB96-6B1F-4C5C-8CFE-29B4793EBC1B}"/>
                </a:ext>
              </a:extLst>
            </p:cNvPr>
            <p:cNvSpPr/>
            <p:nvPr/>
          </p:nvSpPr>
          <p:spPr>
            <a:xfrm>
              <a:off x="1008151" y="3864495"/>
              <a:ext cx="473726" cy="356934"/>
            </a:xfrm>
            <a:prstGeom prst="rect">
              <a:avLst/>
            </a:prstGeom>
          </p:spPr>
          <p:txBody>
            <a:bodyPr wrap="none">
              <a:spAutoFit/>
            </a:bodyPr>
            <a:lstStyle/>
            <a:p>
              <a:r>
                <a:rPr lang="en-US" altLang="zh-CN" sz="1599"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99" dirty="0">
                <a:latin typeface="Segoe UI Black" panose="020B0A02040204020203" pitchFamily="34" charset="0"/>
                <a:cs typeface="Segoe UI Black" panose="020B0A02040204020203" pitchFamily="34" charset="0"/>
              </a:endParaRPr>
            </a:p>
          </p:txBody>
        </p:sp>
        <p:grpSp>
          <p:nvGrpSpPr>
            <p:cNvPr id="98" name="组合 97">
              <a:extLst>
                <a:ext uri="{FF2B5EF4-FFF2-40B4-BE49-F238E27FC236}">
                  <a16:creationId xmlns:a16="http://schemas.microsoft.com/office/drawing/2014/main" id="{B00BC0A3-51B7-434E-90BD-CB49651A6D2A}"/>
                </a:ext>
              </a:extLst>
            </p:cNvPr>
            <p:cNvGrpSpPr/>
            <p:nvPr/>
          </p:nvGrpSpPr>
          <p:grpSpPr>
            <a:xfrm>
              <a:off x="8572278" y="4358632"/>
              <a:ext cx="468831" cy="1048335"/>
              <a:chOff x="4336181" y="4140652"/>
              <a:chExt cx="214541" cy="587002"/>
            </a:xfrm>
          </p:grpSpPr>
          <p:sp>
            <p:nvSpPr>
              <p:cNvPr id="188" name="流程图: 手动操作 187">
                <a:extLst>
                  <a:ext uri="{FF2B5EF4-FFF2-40B4-BE49-F238E27FC236}">
                    <a16:creationId xmlns:a16="http://schemas.microsoft.com/office/drawing/2014/main" id="{B325768E-8C61-4392-9A0B-74D25C1E9F12}"/>
                  </a:ext>
                </a:extLst>
              </p:cNvPr>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9" name="矩形 188">
                <a:extLst>
                  <a:ext uri="{FF2B5EF4-FFF2-40B4-BE49-F238E27FC236}">
                    <a16:creationId xmlns:a16="http://schemas.microsoft.com/office/drawing/2014/main" id="{9D24DE69-ADC0-436B-8A89-3BB53B8BE9BF}"/>
                  </a:ext>
                </a:extLst>
              </p:cNvPr>
              <p:cNvSpPr/>
              <p:nvPr/>
            </p:nvSpPr>
            <p:spPr>
              <a:xfrm>
                <a:off x="4336181" y="4155434"/>
                <a:ext cx="175776" cy="563153"/>
              </a:xfrm>
              <a:prstGeom prst="rect">
                <a:avLst/>
              </a:prstGeom>
            </p:spPr>
            <p:txBody>
              <a:bodyPr wrap="none">
                <a:spAutoFit/>
              </a:bodyPr>
              <a:lstStyle/>
              <a:p>
                <a:r>
                  <a:rPr lang="en-US" altLang="zh-CN" sz="1399" dirty="0">
                    <a:latin typeface="Times New Roman" panose="02020603050405020304" pitchFamily="18" charset="0"/>
                    <a:cs typeface="Times New Roman" panose="02020603050405020304" pitchFamily="18" charset="0"/>
                  </a:rPr>
                  <a:t>00</a:t>
                </a:r>
              </a:p>
              <a:p>
                <a:r>
                  <a:rPr lang="en-US" altLang="zh-CN" sz="1399" dirty="0">
                    <a:latin typeface="Times New Roman" panose="02020603050405020304" pitchFamily="18" charset="0"/>
                    <a:cs typeface="Times New Roman" panose="02020603050405020304" pitchFamily="18" charset="0"/>
                  </a:rPr>
                  <a:t>01</a:t>
                </a:r>
              </a:p>
              <a:p>
                <a:r>
                  <a:rPr lang="en-US" altLang="zh-CN" sz="1399" dirty="0">
                    <a:latin typeface="Times New Roman" panose="02020603050405020304" pitchFamily="18" charset="0"/>
                    <a:cs typeface="Times New Roman" panose="02020603050405020304" pitchFamily="18" charset="0"/>
                  </a:rPr>
                  <a:t>10</a:t>
                </a:r>
              </a:p>
              <a:p>
                <a:r>
                  <a:rPr lang="en-US" altLang="zh-CN" sz="1399" dirty="0">
                    <a:latin typeface="Times New Roman" panose="02020603050405020304" pitchFamily="18" charset="0"/>
                    <a:cs typeface="Times New Roman" panose="02020603050405020304" pitchFamily="18" charset="0"/>
                  </a:rPr>
                  <a:t>11</a:t>
                </a:r>
                <a:endParaRPr lang="zh-CN" altLang="en-US" sz="1399" dirty="0">
                  <a:latin typeface="Times New Roman" panose="02020603050405020304" pitchFamily="18" charset="0"/>
                  <a:cs typeface="Times New Roman" panose="02020603050405020304" pitchFamily="18" charset="0"/>
                </a:endParaRPr>
              </a:p>
            </p:txBody>
          </p:sp>
        </p:grpSp>
        <p:cxnSp>
          <p:nvCxnSpPr>
            <p:cNvPr id="99" name="直接连接符 98">
              <a:extLst>
                <a:ext uri="{FF2B5EF4-FFF2-40B4-BE49-F238E27FC236}">
                  <a16:creationId xmlns:a16="http://schemas.microsoft.com/office/drawing/2014/main" id="{530AC830-8A9A-46D9-A61E-21F17C488C69}"/>
                </a:ext>
              </a:extLst>
            </p:cNvPr>
            <p:cNvCxnSpPr>
              <a:cxnSpLocks/>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30AC830-8A9A-46D9-A61E-21F17C488C69}"/>
                </a:ext>
              </a:extLst>
            </p:cNvPr>
            <p:cNvCxnSpPr>
              <a:cxnSpLocks/>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a:extLst>
                  <a:ext uri="{FF2B5EF4-FFF2-40B4-BE49-F238E27FC236}">
                    <a16:creationId xmlns:a16="http://schemas.microsoft.com/office/drawing/2014/main" id="{F90BDEB4-E109-49EB-9F38-7CADBF1EC822}"/>
                  </a:ext>
                </a:extLst>
              </p:cNvPr>
              <p:cNvCxnSpPr>
                <a:cxnSpLocks/>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90BDEB4-E109-49EB-9F38-7CADBF1EC822}"/>
                  </a:ext>
                </a:extLst>
              </p:cNvPr>
              <p:cNvCxnSpPr>
                <a:cxnSpLocks/>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a:extLst>
                  <a:ext uri="{FF2B5EF4-FFF2-40B4-BE49-F238E27FC236}">
                    <a16:creationId xmlns:a16="http://schemas.microsoft.com/office/drawing/2014/main" id="{F90BDEB4-E109-49EB-9F38-7CADBF1EC822}"/>
                  </a:ext>
                </a:extLst>
              </p:cNvPr>
              <p:cNvCxnSpPr>
                <a:cxnSpLocks/>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a:extLst>
                <a:ext uri="{FF2B5EF4-FFF2-40B4-BE49-F238E27FC236}">
                  <a16:creationId xmlns:a16="http://schemas.microsoft.com/office/drawing/2014/main" id="{D41C54EC-883B-4A5B-B2A4-7AFBD2CE71A3}"/>
                </a:ext>
              </a:extLst>
            </p:cNvPr>
            <p:cNvGrpSpPr/>
            <p:nvPr/>
          </p:nvGrpSpPr>
          <p:grpSpPr>
            <a:xfrm>
              <a:off x="11631910" y="4190982"/>
              <a:ext cx="289442" cy="551564"/>
              <a:chOff x="4311617" y="4168879"/>
              <a:chExt cx="274449" cy="522994"/>
            </a:xfrm>
          </p:grpSpPr>
          <p:sp>
            <p:nvSpPr>
              <p:cNvPr id="137" name="流程图: 手动操作 136">
                <a:extLst>
                  <a:ext uri="{FF2B5EF4-FFF2-40B4-BE49-F238E27FC236}">
                    <a16:creationId xmlns:a16="http://schemas.microsoft.com/office/drawing/2014/main" id="{4A679ACE-E2BD-4252-9904-A05DB870F3C7}"/>
                  </a:ext>
                </a:extLst>
              </p:cNvPr>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8" name="矩形 137">
                <a:extLst>
                  <a:ext uri="{FF2B5EF4-FFF2-40B4-BE49-F238E27FC236}">
                    <a16:creationId xmlns:a16="http://schemas.microsoft.com/office/drawing/2014/main" id="{D57FAA9C-EC3A-4B57-A204-58E59098A820}"/>
                  </a:ext>
                </a:extLst>
              </p:cNvPr>
              <p:cNvSpPr/>
              <p:nvPr/>
            </p:nvSpPr>
            <p:spPr>
              <a:xfrm>
                <a:off x="4311617" y="4168879"/>
                <a:ext cx="274449" cy="522994"/>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a:extLst>
                <a:ext uri="{FF2B5EF4-FFF2-40B4-BE49-F238E27FC236}">
                  <a16:creationId xmlns:a16="http://schemas.microsoft.com/office/drawing/2014/main" id="{378D642E-6D92-4405-A353-BFEB57767C92}"/>
                </a:ext>
              </a:extLst>
            </p:cNvPr>
            <p:cNvGrpSpPr/>
            <p:nvPr/>
          </p:nvGrpSpPr>
          <p:grpSpPr>
            <a:xfrm>
              <a:off x="8226867" y="3902583"/>
              <a:ext cx="289442" cy="551563"/>
              <a:chOff x="4311617" y="4168879"/>
              <a:chExt cx="274449" cy="522993"/>
            </a:xfrm>
          </p:grpSpPr>
          <p:sp>
            <p:nvSpPr>
              <p:cNvPr id="135" name="流程图: 手动操作 134">
                <a:extLst>
                  <a:ext uri="{FF2B5EF4-FFF2-40B4-BE49-F238E27FC236}">
                    <a16:creationId xmlns:a16="http://schemas.microsoft.com/office/drawing/2014/main" id="{5E7471C7-1864-4BAD-8D71-22BC3A864AC2}"/>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6" name="矩形 135">
                <a:extLst>
                  <a:ext uri="{FF2B5EF4-FFF2-40B4-BE49-F238E27FC236}">
                    <a16:creationId xmlns:a16="http://schemas.microsoft.com/office/drawing/2014/main" id="{69C8A15E-093F-4717-8D80-7542B532303D}"/>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a:extLst>
                <a:ext uri="{FF2B5EF4-FFF2-40B4-BE49-F238E27FC236}">
                  <a16:creationId xmlns:a16="http://schemas.microsoft.com/office/drawing/2014/main" id="{7DE2143A-D4DA-4015-A941-FA55CF5386D7}"/>
                </a:ext>
              </a:extLst>
            </p:cNvPr>
            <p:cNvGrpSpPr/>
            <p:nvPr/>
          </p:nvGrpSpPr>
          <p:grpSpPr>
            <a:xfrm>
              <a:off x="4823431" y="4678641"/>
              <a:ext cx="289442" cy="551563"/>
              <a:chOff x="4311617" y="4168879"/>
              <a:chExt cx="274449" cy="522993"/>
            </a:xfrm>
          </p:grpSpPr>
          <p:sp>
            <p:nvSpPr>
              <p:cNvPr id="133" name="流程图: 手动操作 132">
                <a:extLst>
                  <a:ext uri="{FF2B5EF4-FFF2-40B4-BE49-F238E27FC236}">
                    <a16:creationId xmlns:a16="http://schemas.microsoft.com/office/drawing/2014/main" id="{79995285-BF1E-4076-9640-75AB52E84963}"/>
                  </a:ext>
                </a:extLst>
              </p:cNvPr>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4" name="矩形 133">
                <a:extLst>
                  <a:ext uri="{FF2B5EF4-FFF2-40B4-BE49-F238E27FC236}">
                    <a16:creationId xmlns:a16="http://schemas.microsoft.com/office/drawing/2014/main" id="{F98C4768-69FC-4764-9C9D-EAD9FE758FA8}"/>
                  </a:ext>
                </a:extLst>
              </p:cNvPr>
              <p:cNvSpPr/>
              <p:nvPr/>
            </p:nvSpPr>
            <p:spPr>
              <a:xfrm>
                <a:off x="4311617" y="4168879"/>
                <a:ext cx="274449" cy="522993"/>
              </a:xfrm>
              <a:prstGeom prst="rect">
                <a:avLst/>
              </a:prstGeom>
            </p:spPr>
            <p:txBody>
              <a:bodyPr wrap="none">
                <a:spAutoFit/>
              </a:bodyPr>
              <a:lstStyle/>
              <a:p>
                <a:r>
                  <a:rPr lang="en-US" altLang="zh-CN" sz="1399"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399" dirty="0">
                    <a:solidFill>
                      <a:srgbClr val="0066FF"/>
                    </a:solidFill>
                    <a:latin typeface="Times New Roman" panose="02020603050405020304" pitchFamily="18" charset="0"/>
                    <a:cs typeface="Times New Roman" panose="02020603050405020304" pitchFamily="18" charset="0"/>
                  </a:rPr>
                  <a:t>1</a:t>
                </a:r>
                <a:endParaRPr lang="zh-CN" altLang="en-US" sz="1399"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a:extLst>
                <a:ext uri="{FF2B5EF4-FFF2-40B4-BE49-F238E27FC236}">
                  <a16:creationId xmlns:a16="http://schemas.microsoft.com/office/drawing/2014/main" id="{9E682F92-4E30-4D08-B026-CB9306E60373}"/>
                </a:ext>
              </a:extLst>
            </p:cNvPr>
            <p:cNvSpPr/>
            <p:nvPr/>
          </p:nvSpPr>
          <p:spPr>
            <a:xfrm>
              <a:off x="10410504" y="2157152"/>
              <a:ext cx="264527" cy="214301"/>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41387792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构建指令周期状态转换图</a:t>
            </a:r>
          </a:p>
        </p:txBody>
      </p:sp>
      <p:pic>
        <p:nvPicPr>
          <p:cNvPr id="4" name="内容占位符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864" y="566434"/>
            <a:ext cx="10957361" cy="6153680"/>
          </a:xfrm>
          <a:prstGeom prst="rect">
            <a:avLst/>
          </a:prstGeom>
        </p:spPr>
      </p:pic>
    </p:spTree>
    <p:extLst>
      <p:ext uri="{BB962C8B-B14F-4D97-AF65-F5344CB8AC3E}">
        <p14:creationId xmlns:p14="http://schemas.microsoft.com/office/powerpoint/2010/main" val="16403537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构造微程序控制器</a:t>
            </a:r>
          </a:p>
        </p:txBody>
      </p:sp>
      <p:sp>
        <p:nvSpPr>
          <p:cNvPr id="4" name="TextBox 24"/>
          <p:cNvSpPr txBox="1"/>
          <p:nvPr/>
        </p:nvSpPr>
        <p:spPr>
          <a:xfrm>
            <a:off x="425439" y="4333571"/>
            <a:ext cx="10300194" cy="2654573"/>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根据状态转换图设计微程序</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rPr>
              <a:t>按微程序入口地址设计地址转移逻辑</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rPr>
              <a:t>构造微程序控制器</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endParaRPr lang="en-US" altLang="zh-CN" sz="2275"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矩形 63">
            <a:extLst>
              <a:ext uri="{FF2B5EF4-FFF2-40B4-BE49-F238E27FC236}">
                <a16:creationId xmlns:a16="http://schemas.microsoft.com/office/drawing/2014/main" id="{DA298FEC-6D94-4A97-A367-0608B5070C1E}"/>
              </a:ext>
            </a:extLst>
          </p:cNvPr>
          <p:cNvSpPr/>
          <p:nvPr/>
        </p:nvSpPr>
        <p:spPr>
          <a:xfrm>
            <a:off x="9133698" y="1995461"/>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dirty="0">
                <a:solidFill>
                  <a:schemeClr val="bg1"/>
                </a:solidFill>
                <a:latin typeface="微软雅黑" panose="020B0503020204020204" pitchFamily="34" charset="-122"/>
                <a:ea typeface="微软雅黑" panose="020B0503020204020204" pitchFamily="34" charset="-122"/>
              </a:rPr>
              <a:t>控制</a:t>
            </a:r>
            <a:endParaRPr lang="en-US" altLang="zh-CN" sz="1707" b="1" kern="0" dirty="0">
              <a:solidFill>
                <a:schemeClr val="bg1"/>
              </a:solidFill>
              <a:latin typeface="微软雅黑" panose="020B0503020204020204" pitchFamily="34" charset="-122"/>
              <a:ea typeface="微软雅黑" panose="020B0503020204020204" pitchFamily="34" charset="-122"/>
            </a:endParaRPr>
          </a:p>
          <a:p>
            <a:pPr algn="ctr"/>
            <a:r>
              <a:rPr lang="zh-CN" altLang="en-US" sz="1707" b="1" kern="0" dirty="0">
                <a:solidFill>
                  <a:schemeClr val="bg1"/>
                </a:solidFill>
                <a:latin typeface="微软雅黑" panose="020B0503020204020204" pitchFamily="34" charset="-122"/>
                <a:ea typeface="微软雅黑" panose="020B0503020204020204" pitchFamily="34" charset="-122"/>
              </a:rPr>
              <a:t>存储器</a:t>
            </a:r>
            <a:endParaRPr lang="en-US" altLang="zh-CN" sz="1707" b="1" kern="0" dirty="0">
              <a:solidFill>
                <a:schemeClr val="bg1"/>
              </a:solidFill>
              <a:latin typeface="微软雅黑" panose="020B0503020204020204" pitchFamily="34" charset="-122"/>
              <a:ea typeface="微软雅黑" panose="020B0503020204020204" pitchFamily="34" charset="-122"/>
            </a:endParaRPr>
          </a:p>
        </p:txBody>
      </p:sp>
      <p:cxnSp>
        <p:nvCxnSpPr>
          <p:cNvPr id="65" name="直接箭头连接符 64">
            <a:extLst>
              <a:ext uri="{FF2B5EF4-FFF2-40B4-BE49-F238E27FC236}">
                <a16:creationId xmlns:a16="http://schemas.microsoft.com/office/drawing/2014/main" id="{E304C220-1EC3-4237-A5F7-0922F7CFEF99}"/>
              </a:ext>
            </a:extLst>
          </p:cNvPr>
          <p:cNvCxnSpPr/>
          <p:nvPr/>
        </p:nvCxnSpPr>
        <p:spPr>
          <a:xfrm>
            <a:off x="11603318" y="2698000"/>
            <a:ext cx="0" cy="1848457"/>
          </a:xfrm>
          <a:prstGeom prst="straightConnector1">
            <a:avLst/>
          </a:prstGeom>
          <a:noFill/>
          <a:ln w="38100" cap="sq" cmpd="sng" algn="ctr">
            <a:solidFill>
              <a:sysClr val="windowText" lastClr="000000"/>
            </a:solidFill>
            <a:prstDash val="solid"/>
            <a:bevel/>
            <a:headEnd type="none"/>
            <a:tailEnd type="none" w="lg" len="lg"/>
          </a:ln>
          <a:effectLst/>
        </p:spPr>
      </p:cxnSp>
      <p:grpSp>
        <p:nvGrpSpPr>
          <p:cNvPr id="66" name="组合 65">
            <a:extLst>
              <a:ext uri="{FF2B5EF4-FFF2-40B4-BE49-F238E27FC236}">
                <a16:creationId xmlns:a16="http://schemas.microsoft.com/office/drawing/2014/main" id="{B40EDE12-2273-4952-884B-9D338684FF55}"/>
              </a:ext>
            </a:extLst>
          </p:cNvPr>
          <p:cNvGrpSpPr/>
          <p:nvPr/>
        </p:nvGrpSpPr>
        <p:grpSpPr>
          <a:xfrm>
            <a:off x="10342214" y="2349002"/>
            <a:ext cx="1365880" cy="341758"/>
            <a:chOff x="10177114" y="2310902"/>
            <a:chExt cx="1365880" cy="341758"/>
          </a:xfrm>
        </p:grpSpPr>
        <p:sp>
          <p:nvSpPr>
            <p:cNvPr id="67" name="矩形 66">
              <a:extLst>
                <a:ext uri="{FF2B5EF4-FFF2-40B4-BE49-F238E27FC236}">
                  <a16:creationId xmlns:a16="http://schemas.microsoft.com/office/drawing/2014/main" id="{240A4B22-8962-4D72-8D51-C9322E104E0A}"/>
                </a:ext>
              </a:extLst>
            </p:cNvPr>
            <p:cNvSpPr/>
            <p:nvPr/>
          </p:nvSpPr>
          <p:spPr>
            <a:xfrm>
              <a:off x="10177114" y="2310902"/>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8" name="直接箭头连接符 67">
              <a:extLst>
                <a:ext uri="{FF2B5EF4-FFF2-40B4-BE49-F238E27FC236}">
                  <a16:creationId xmlns:a16="http://schemas.microsoft.com/office/drawing/2014/main" id="{63E5C94B-A59D-4362-A1B4-6F59F585129A}"/>
                </a:ext>
              </a:extLst>
            </p:cNvPr>
            <p:cNvCxnSpPr/>
            <p:nvPr/>
          </p:nvCxnSpPr>
          <p:spPr>
            <a:xfrm>
              <a:off x="10396678" y="2652660"/>
              <a:ext cx="1041540" cy="0"/>
            </a:xfrm>
            <a:prstGeom prst="straightConnector1">
              <a:avLst/>
            </a:prstGeom>
            <a:noFill/>
            <a:ln w="38100" cap="sq" cmpd="sng" algn="ctr">
              <a:solidFill>
                <a:sysClr val="windowText" lastClr="000000"/>
              </a:solidFill>
              <a:prstDash val="solid"/>
              <a:miter lim="800000"/>
              <a:headEnd type="none"/>
              <a:tailEnd type="none" w="lg" len="lg"/>
            </a:ln>
            <a:effectLst/>
          </p:spPr>
        </p:cxnSp>
      </p:grpSp>
      <p:grpSp>
        <p:nvGrpSpPr>
          <p:cNvPr id="69" name="组合 68">
            <a:extLst>
              <a:ext uri="{FF2B5EF4-FFF2-40B4-BE49-F238E27FC236}">
                <a16:creationId xmlns:a16="http://schemas.microsoft.com/office/drawing/2014/main" id="{10CEFF4A-B73D-486C-ACAD-C0D54255DA27}"/>
              </a:ext>
            </a:extLst>
          </p:cNvPr>
          <p:cNvGrpSpPr/>
          <p:nvPr/>
        </p:nvGrpSpPr>
        <p:grpSpPr>
          <a:xfrm>
            <a:off x="1401687" y="1897343"/>
            <a:ext cx="1626233" cy="958896"/>
            <a:chOff x="1236587" y="1859243"/>
            <a:chExt cx="1626233" cy="958896"/>
          </a:xfrm>
        </p:grpSpPr>
        <p:sp>
          <p:nvSpPr>
            <p:cNvPr id="70" name="矩形 69">
              <a:extLst>
                <a:ext uri="{FF2B5EF4-FFF2-40B4-BE49-F238E27FC236}">
                  <a16:creationId xmlns:a16="http://schemas.microsoft.com/office/drawing/2014/main" id="{3D8AFC5D-5BB3-4E4A-8294-D187D9C53032}"/>
                </a:ext>
              </a:extLst>
            </p:cNvPr>
            <p:cNvSpPr/>
            <p:nvPr/>
          </p:nvSpPr>
          <p:spPr>
            <a:xfrm>
              <a:off x="1554178" y="2281446"/>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277">
                <a:defRPr/>
              </a:pPr>
              <a:r>
                <a:rPr lang="en-US" altLang="zh-CN" sz="227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71" name="矩形 70">
              <a:extLst>
                <a:ext uri="{FF2B5EF4-FFF2-40B4-BE49-F238E27FC236}">
                  <a16:creationId xmlns:a16="http://schemas.microsoft.com/office/drawing/2014/main" id="{0FE6DA00-7FA7-439F-96CF-34FFAD372E73}"/>
                </a:ext>
              </a:extLst>
            </p:cNvPr>
            <p:cNvSpPr/>
            <p:nvPr/>
          </p:nvSpPr>
          <p:spPr>
            <a:xfrm>
              <a:off x="1236587" y="1859243"/>
              <a:ext cx="1626233"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2" name="组合 71">
            <a:extLst>
              <a:ext uri="{FF2B5EF4-FFF2-40B4-BE49-F238E27FC236}">
                <a16:creationId xmlns:a16="http://schemas.microsoft.com/office/drawing/2014/main" id="{7DA798DB-3526-4CB6-8AA5-E37F800167A4}"/>
              </a:ext>
            </a:extLst>
          </p:cNvPr>
          <p:cNvGrpSpPr/>
          <p:nvPr/>
        </p:nvGrpSpPr>
        <p:grpSpPr>
          <a:xfrm>
            <a:off x="3396353" y="1202464"/>
            <a:ext cx="1640186" cy="1892661"/>
            <a:chOff x="3231253" y="1164364"/>
            <a:chExt cx="1640186" cy="1892661"/>
          </a:xfrm>
        </p:grpSpPr>
        <p:sp>
          <p:nvSpPr>
            <p:cNvPr id="73" name="矩形 72">
              <a:extLst>
                <a:ext uri="{FF2B5EF4-FFF2-40B4-BE49-F238E27FC236}">
                  <a16:creationId xmlns:a16="http://schemas.microsoft.com/office/drawing/2014/main" id="{148171DA-7C10-4015-8560-51C8310E0FFB}"/>
                </a:ext>
              </a:extLst>
            </p:cNvPr>
            <p:cNvSpPr/>
            <p:nvPr/>
          </p:nvSpPr>
          <p:spPr>
            <a:xfrm>
              <a:off x="3231253" y="2078954"/>
              <a:ext cx="1640186"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dirty="0">
                  <a:solidFill>
                    <a:prstClr val="black"/>
                  </a:solidFill>
                  <a:latin typeface="微软雅黑" panose="020B0503020204020204" pitchFamily="34" charset="-122"/>
                  <a:ea typeface="微软雅黑" panose="020B0503020204020204" pitchFamily="34" charset="-122"/>
                </a:rPr>
                <a:t>地址转移</a:t>
              </a:r>
              <a:endParaRPr lang="en-US" altLang="zh-CN" sz="1707" b="1" kern="0" dirty="0">
                <a:solidFill>
                  <a:prstClr val="black"/>
                </a:solidFill>
                <a:latin typeface="微软雅黑" panose="020B0503020204020204" pitchFamily="34" charset="-122"/>
                <a:ea typeface="微软雅黑" panose="020B0503020204020204" pitchFamily="34" charset="-122"/>
              </a:endParaRPr>
            </a:p>
            <a:p>
              <a:pPr algn="ctr"/>
              <a:r>
                <a:rPr lang="zh-CN" altLang="en-US" sz="1707" b="1" kern="0" dirty="0">
                  <a:solidFill>
                    <a:prstClr val="black"/>
                  </a:solidFill>
                  <a:latin typeface="微软雅黑" panose="020B0503020204020204" pitchFamily="34" charset="-122"/>
                  <a:ea typeface="微软雅黑" panose="020B0503020204020204" pitchFamily="34" charset="-122"/>
                </a:rPr>
                <a:t>组合逻辑</a:t>
              </a:r>
              <a:endParaRPr lang="en-US" altLang="zh-CN" sz="1707" b="1" kern="0" dirty="0">
                <a:solidFill>
                  <a:prstClr val="black"/>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F14B348D-AE24-44E5-8C49-9936168D1C3E}"/>
                </a:ext>
              </a:extLst>
            </p:cNvPr>
            <p:cNvSpPr/>
            <p:nvPr/>
          </p:nvSpPr>
          <p:spPr>
            <a:xfrm>
              <a:off x="3456161" y="1164364"/>
              <a:ext cx="1210996"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5" name="直接箭头连接符 74">
              <a:extLst>
                <a:ext uri="{FF2B5EF4-FFF2-40B4-BE49-F238E27FC236}">
                  <a16:creationId xmlns:a16="http://schemas.microsoft.com/office/drawing/2014/main" id="{587F261B-E0BA-4EDD-BBCF-3324178B5D68}"/>
                </a:ext>
              </a:extLst>
            </p:cNvPr>
            <p:cNvCxnSpPr/>
            <p:nvPr/>
          </p:nvCxnSpPr>
          <p:spPr>
            <a:xfrm>
              <a:off x="3855094"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76" name="直接箭头连接符 75">
              <a:extLst>
                <a:ext uri="{FF2B5EF4-FFF2-40B4-BE49-F238E27FC236}">
                  <a16:creationId xmlns:a16="http://schemas.microsoft.com/office/drawing/2014/main" id="{7F4B543A-0334-4771-991A-9A9E0BA194D8}"/>
                </a:ext>
              </a:extLst>
            </p:cNvPr>
            <p:cNvCxnSpPr/>
            <p:nvPr/>
          </p:nvCxnSpPr>
          <p:spPr>
            <a:xfrm>
              <a:off x="3652077"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77" name="直接箭头连接符 76">
              <a:extLst>
                <a:ext uri="{FF2B5EF4-FFF2-40B4-BE49-F238E27FC236}">
                  <a16:creationId xmlns:a16="http://schemas.microsoft.com/office/drawing/2014/main" id="{66C9E056-5EB9-4958-9BB2-F831DE9E6FAA}"/>
                </a:ext>
              </a:extLst>
            </p:cNvPr>
            <p:cNvCxnSpPr/>
            <p:nvPr/>
          </p:nvCxnSpPr>
          <p:spPr>
            <a:xfrm>
              <a:off x="3449061"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78" name="直接箭头连接符 77">
              <a:extLst>
                <a:ext uri="{FF2B5EF4-FFF2-40B4-BE49-F238E27FC236}">
                  <a16:creationId xmlns:a16="http://schemas.microsoft.com/office/drawing/2014/main" id="{F5266319-05C7-47C1-9353-380C7E680664}"/>
                </a:ext>
              </a:extLst>
            </p:cNvPr>
            <p:cNvCxnSpPr/>
            <p:nvPr/>
          </p:nvCxnSpPr>
          <p:spPr>
            <a:xfrm>
              <a:off x="4464142"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79" name="直接箭头连接符 78">
              <a:extLst>
                <a:ext uri="{FF2B5EF4-FFF2-40B4-BE49-F238E27FC236}">
                  <a16:creationId xmlns:a16="http://schemas.microsoft.com/office/drawing/2014/main" id="{C24E43D1-4610-44BD-B2DB-E5769AC9583C}"/>
                </a:ext>
              </a:extLst>
            </p:cNvPr>
            <p:cNvCxnSpPr/>
            <p:nvPr/>
          </p:nvCxnSpPr>
          <p:spPr>
            <a:xfrm>
              <a:off x="4261126"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80" name="直接箭头连接符 79">
              <a:extLst>
                <a:ext uri="{FF2B5EF4-FFF2-40B4-BE49-F238E27FC236}">
                  <a16:creationId xmlns:a16="http://schemas.microsoft.com/office/drawing/2014/main" id="{8576A0EF-87A9-41E2-B858-3C02568A91F8}"/>
                </a:ext>
              </a:extLst>
            </p:cNvPr>
            <p:cNvCxnSpPr/>
            <p:nvPr/>
          </p:nvCxnSpPr>
          <p:spPr>
            <a:xfrm>
              <a:off x="4058110"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81" name="直接箭头连接符 80">
              <a:extLst>
                <a:ext uri="{FF2B5EF4-FFF2-40B4-BE49-F238E27FC236}">
                  <a16:creationId xmlns:a16="http://schemas.microsoft.com/office/drawing/2014/main" id="{486B7A49-B757-4256-A831-644BBCA0E303}"/>
                </a:ext>
              </a:extLst>
            </p:cNvPr>
            <p:cNvCxnSpPr/>
            <p:nvPr/>
          </p:nvCxnSpPr>
          <p:spPr>
            <a:xfrm>
              <a:off x="4667156"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82" name="组合 81">
            <a:extLst>
              <a:ext uri="{FF2B5EF4-FFF2-40B4-BE49-F238E27FC236}">
                <a16:creationId xmlns:a16="http://schemas.microsoft.com/office/drawing/2014/main" id="{D8AC1337-D74A-4475-A5A4-8D27E280E1DB}"/>
              </a:ext>
            </a:extLst>
          </p:cNvPr>
          <p:cNvGrpSpPr/>
          <p:nvPr/>
        </p:nvGrpSpPr>
        <p:grpSpPr>
          <a:xfrm>
            <a:off x="1930680" y="2587893"/>
            <a:ext cx="2234498" cy="648437"/>
            <a:chOff x="1765580" y="2549793"/>
            <a:chExt cx="2234498" cy="648437"/>
          </a:xfrm>
        </p:grpSpPr>
        <p:cxnSp>
          <p:nvCxnSpPr>
            <p:cNvPr id="83" name="直接箭头连接符 82">
              <a:extLst>
                <a:ext uri="{FF2B5EF4-FFF2-40B4-BE49-F238E27FC236}">
                  <a16:creationId xmlns:a16="http://schemas.microsoft.com/office/drawing/2014/main" id="{9B412B8D-89AE-4974-A5B4-C07A1927A12F}"/>
                </a:ext>
              </a:extLst>
            </p:cNvPr>
            <p:cNvCxnSpPr/>
            <p:nvPr/>
          </p:nvCxnSpPr>
          <p:spPr>
            <a:xfrm>
              <a:off x="2565143" y="2549793"/>
              <a:ext cx="641106"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84" name="矩形 83">
              <a:extLst>
                <a:ext uri="{FF2B5EF4-FFF2-40B4-BE49-F238E27FC236}">
                  <a16:creationId xmlns:a16="http://schemas.microsoft.com/office/drawing/2014/main" id="{579C2A88-5FDA-454C-9886-A2F0F3C13505}"/>
                </a:ext>
              </a:extLst>
            </p:cNvPr>
            <p:cNvSpPr/>
            <p:nvPr/>
          </p:nvSpPr>
          <p:spPr>
            <a:xfrm>
              <a:off x="1765580" y="2638974"/>
              <a:ext cx="2234498" cy="559256"/>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a:t>
              </a:r>
              <a:endParaRPr lang="en-US" altLang="zh-CN"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操作码</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85" name="直接箭头连接符 84">
            <a:extLst>
              <a:ext uri="{FF2B5EF4-FFF2-40B4-BE49-F238E27FC236}">
                <a16:creationId xmlns:a16="http://schemas.microsoft.com/office/drawing/2014/main" id="{7F20A0D6-F8A0-4E00-AB69-460065C8939F}"/>
              </a:ext>
            </a:extLst>
          </p:cNvPr>
          <p:cNvCxnSpPr/>
          <p:nvPr/>
        </p:nvCxnSpPr>
        <p:spPr>
          <a:xfrm flipV="1">
            <a:off x="6291099" y="3001807"/>
            <a:ext cx="0" cy="1304305"/>
          </a:xfrm>
          <a:prstGeom prst="straightConnector1">
            <a:avLst/>
          </a:prstGeom>
          <a:noFill/>
          <a:ln w="28575" cap="flat" cmpd="sng" algn="ctr">
            <a:solidFill>
              <a:srgbClr val="00B0F0"/>
            </a:solidFill>
            <a:prstDash val="solid"/>
            <a:miter lim="800000"/>
            <a:headEnd type="none"/>
            <a:tailEnd type="stealth" w="lg" len="lg"/>
          </a:ln>
          <a:effectLst/>
        </p:spPr>
      </p:cxnSp>
      <p:grpSp>
        <p:nvGrpSpPr>
          <p:cNvPr id="86" name="组合 85">
            <a:extLst>
              <a:ext uri="{FF2B5EF4-FFF2-40B4-BE49-F238E27FC236}">
                <a16:creationId xmlns:a16="http://schemas.microsoft.com/office/drawing/2014/main" id="{A406665E-0A6E-42EB-BA39-3304F7836155}"/>
              </a:ext>
            </a:extLst>
          </p:cNvPr>
          <p:cNvGrpSpPr/>
          <p:nvPr/>
        </p:nvGrpSpPr>
        <p:grpSpPr>
          <a:xfrm>
            <a:off x="7935744" y="2324329"/>
            <a:ext cx="1365880" cy="351388"/>
            <a:chOff x="7770644" y="2286229"/>
            <a:chExt cx="1365880" cy="351388"/>
          </a:xfrm>
        </p:grpSpPr>
        <p:sp>
          <p:nvSpPr>
            <p:cNvPr id="87" name="矩形 86">
              <a:extLst>
                <a:ext uri="{FF2B5EF4-FFF2-40B4-BE49-F238E27FC236}">
                  <a16:creationId xmlns:a16="http://schemas.microsoft.com/office/drawing/2014/main" id="{BD718964-DE63-4120-9518-9853E893ED74}"/>
                </a:ext>
              </a:extLst>
            </p:cNvPr>
            <p:cNvSpPr/>
            <p:nvPr/>
          </p:nvSpPr>
          <p:spPr>
            <a:xfrm>
              <a:off x="7770644" y="2286229"/>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8" name="直接箭头连接符 87">
              <a:extLst>
                <a:ext uri="{FF2B5EF4-FFF2-40B4-BE49-F238E27FC236}">
                  <a16:creationId xmlns:a16="http://schemas.microsoft.com/office/drawing/2014/main" id="{90EEFE17-3865-409E-A4E2-BC7B6F45B8A5}"/>
                </a:ext>
              </a:extLst>
            </p:cNvPr>
            <p:cNvCxnSpPr/>
            <p:nvPr/>
          </p:nvCxnSpPr>
          <p:spPr>
            <a:xfrm>
              <a:off x="8043936" y="2637617"/>
              <a:ext cx="905156" cy="0"/>
            </a:xfrm>
            <a:prstGeom prst="straightConnector1">
              <a:avLst/>
            </a:prstGeom>
            <a:noFill/>
            <a:ln w="38100" cap="flat" cmpd="sng" algn="ctr">
              <a:solidFill>
                <a:sysClr val="windowText" lastClr="000000"/>
              </a:solidFill>
              <a:prstDash val="solid"/>
              <a:miter lim="800000"/>
              <a:headEnd type="none"/>
              <a:tailEnd type="stealth" w="lg" len="lg"/>
            </a:ln>
            <a:effectLst/>
          </p:spPr>
        </p:cxnSp>
      </p:grpSp>
      <p:grpSp>
        <p:nvGrpSpPr>
          <p:cNvPr id="89" name="组合 88">
            <a:extLst>
              <a:ext uri="{FF2B5EF4-FFF2-40B4-BE49-F238E27FC236}">
                <a16:creationId xmlns:a16="http://schemas.microsoft.com/office/drawing/2014/main" id="{20C3572B-4349-487D-B6C3-3C223246F7E0}"/>
              </a:ext>
            </a:extLst>
          </p:cNvPr>
          <p:cNvGrpSpPr/>
          <p:nvPr/>
        </p:nvGrpSpPr>
        <p:grpSpPr>
          <a:xfrm>
            <a:off x="6183138" y="2358923"/>
            <a:ext cx="1365880" cy="325795"/>
            <a:chOff x="6018038" y="2320823"/>
            <a:chExt cx="1365880" cy="325795"/>
          </a:xfrm>
        </p:grpSpPr>
        <p:cxnSp>
          <p:nvCxnSpPr>
            <p:cNvPr id="90" name="直接箭头连接符 89">
              <a:extLst>
                <a:ext uri="{FF2B5EF4-FFF2-40B4-BE49-F238E27FC236}">
                  <a16:creationId xmlns:a16="http://schemas.microsoft.com/office/drawing/2014/main" id="{23EC5FE6-0D33-4D2D-86AD-0566E4587204}"/>
                </a:ext>
              </a:extLst>
            </p:cNvPr>
            <p:cNvCxnSpPr/>
            <p:nvPr/>
          </p:nvCxnSpPr>
          <p:spPr>
            <a:xfrm>
              <a:off x="6300085" y="2623113"/>
              <a:ext cx="927396"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91" name="矩形 90">
              <a:extLst>
                <a:ext uri="{FF2B5EF4-FFF2-40B4-BE49-F238E27FC236}">
                  <a16:creationId xmlns:a16="http://schemas.microsoft.com/office/drawing/2014/main" id="{E505D060-0073-4BDD-B50A-AB1EA2CF796F}"/>
                </a:ext>
              </a:extLst>
            </p:cNvPr>
            <p:cNvSpPr/>
            <p:nvPr/>
          </p:nvSpPr>
          <p:spPr>
            <a:xfrm>
              <a:off x="6018038" y="2320823"/>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2" name="组合 91">
            <a:extLst>
              <a:ext uri="{FF2B5EF4-FFF2-40B4-BE49-F238E27FC236}">
                <a16:creationId xmlns:a16="http://schemas.microsoft.com/office/drawing/2014/main" id="{3B322A66-E56B-4C84-9ADB-D9F33D8E2945}"/>
              </a:ext>
            </a:extLst>
          </p:cNvPr>
          <p:cNvGrpSpPr/>
          <p:nvPr/>
        </p:nvGrpSpPr>
        <p:grpSpPr>
          <a:xfrm>
            <a:off x="4666460" y="4306112"/>
            <a:ext cx="4953899" cy="1432486"/>
            <a:chOff x="4501360" y="4268012"/>
            <a:chExt cx="4953899" cy="1432486"/>
          </a:xfrm>
        </p:grpSpPr>
        <p:sp>
          <p:nvSpPr>
            <p:cNvPr id="93" name="矩形 92">
              <a:extLst>
                <a:ext uri="{FF2B5EF4-FFF2-40B4-BE49-F238E27FC236}">
                  <a16:creationId xmlns:a16="http://schemas.microsoft.com/office/drawing/2014/main" id="{E65F9367-C86B-42AB-82B9-43BC1D9A5FB7}"/>
                </a:ext>
              </a:extLst>
            </p:cNvPr>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dirty="0">
                  <a:solidFill>
                    <a:schemeClr val="bg1"/>
                  </a:solidFill>
                  <a:latin typeface="微软雅黑" panose="020B0503020204020204" pitchFamily="34" charset="-122"/>
                  <a:ea typeface="微软雅黑" panose="020B0503020204020204" pitchFamily="34" charset="-122"/>
                </a:rPr>
                <a:t>判别字段</a:t>
              </a:r>
              <a:endParaRPr lang="en-US" altLang="zh-CN" sz="1517" b="1" kern="0" dirty="0">
                <a:solidFill>
                  <a:schemeClr val="bg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2A6E3609-6E98-433F-9CCE-77517C4140C2}"/>
                </a:ext>
              </a:extLst>
            </p:cNvPr>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dirty="0">
                  <a:solidFill>
                    <a:schemeClr val="bg1"/>
                  </a:solidFill>
                  <a:latin typeface="微软雅黑" panose="020B0503020204020204" pitchFamily="34" charset="-122"/>
                  <a:ea typeface="微软雅黑" panose="020B0503020204020204" pitchFamily="34" charset="-122"/>
                </a:rPr>
                <a:t>微操作控制字段</a:t>
              </a:r>
              <a:endParaRPr lang="en-US" altLang="zh-CN" sz="1517" b="1" kern="0" dirty="0">
                <a:solidFill>
                  <a:schemeClr val="bg1"/>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669BCB71-2DAF-4708-955F-EC599A06601B}"/>
                </a:ext>
              </a:extLst>
            </p:cNvPr>
            <p:cNvSpPr/>
            <p:nvPr/>
          </p:nvSpPr>
          <p:spPr>
            <a:xfrm>
              <a:off x="4501361" y="4268012"/>
              <a:ext cx="1103048" cy="536693"/>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dirty="0">
                  <a:solidFill>
                    <a:prstClr val="black"/>
                  </a:solidFill>
                  <a:latin typeface="微软雅黑" panose="020B0503020204020204" pitchFamily="34" charset="-122"/>
                  <a:ea typeface="微软雅黑" panose="020B0503020204020204" pitchFamily="34" charset="-122"/>
                </a:rPr>
                <a:t>下址字段</a:t>
              </a:r>
              <a:endParaRPr lang="en-US" altLang="zh-CN" sz="1517" b="1" kern="0" dirty="0">
                <a:solidFill>
                  <a:prstClr val="black"/>
                </a:solidFill>
                <a:latin typeface="微软雅黑" panose="020B0503020204020204" pitchFamily="34" charset="-122"/>
                <a:ea typeface="微软雅黑" panose="020B0503020204020204" pitchFamily="34" charset="-122"/>
              </a:endParaRPr>
            </a:p>
          </p:txBody>
        </p:sp>
        <p:grpSp>
          <p:nvGrpSpPr>
            <p:cNvPr id="96" name="组合 95">
              <a:extLst>
                <a:ext uri="{FF2B5EF4-FFF2-40B4-BE49-F238E27FC236}">
                  <a16:creationId xmlns:a16="http://schemas.microsoft.com/office/drawing/2014/main" id="{D287AE50-C7F3-439F-8CF1-348CFB6693C4}"/>
                </a:ext>
              </a:extLst>
            </p:cNvPr>
            <p:cNvGrpSpPr/>
            <p:nvPr/>
          </p:nvGrpSpPr>
          <p:grpSpPr>
            <a:xfrm>
              <a:off x="8083318" y="4815440"/>
              <a:ext cx="1218095" cy="440763"/>
              <a:chOff x="5310190" y="4777775"/>
              <a:chExt cx="994439" cy="480046"/>
            </a:xfrm>
          </p:grpSpPr>
          <p:cxnSp>
            <p:nvCxnSpPr>
              <p:cNvPr id="106" name="直接箭头连接符 105">
                <a:extLst>
                  <a:ext uri="{FF2B5EF4-FFF2-40B4-BE49-F238E27FC236}">
                    <a16:creationId xmlns:a16="http://schemas.microsoft.com/office/drawing/2014/main" id="{7E69D533-7223-499C-98D8-DCE25B74165C}"/>
                  </a:ext>
                </a:extLst>
              </p:cNvPr>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a:extLst>
                  <a:ext uri="{FF2B5EF4-FFF2-40B4-BE49-F238E27FC236}">
                    <a16:creationId xmlns:a16="http://schemas.microsoft.com/office/drawing/2014/main" id="{9898CF98-B0CF-4D5A-93CF-F044AF0DAE62}"/>
                  </a:ext>
                </a:extLst>
              </p:cNvPr>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8" name="直接箭头连接符 107">
                <a:extLst>
                  <a:ext uri="{FF2B5EF4-FFF2-40B4-BE49-F238E27FC236}">
                    <a16:creationId xmlns:a16="http://schemas.microsoft.com/office/drawing/2014/main" id="{08EB5691-D94F-4CE8-8C4F-D2D6C7EF8C04}"/>
                  </a:ext>
                </a:extLst>
              </p:cNvPr>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a:extLst>
                  <a:ext uri="{FF2B5EF4-FFF2-40B4-BE49-F238E27FC236}">
                    <a16:creationId xmlns:a16="http://schemas.microsoft.com/office/drawing/2014/main" id="{BB395736-0A47-42E2-992E-DB8985248FC2}"/>
                  </a:ext>
                </a:extLst>
              </p:cNvPr>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10" name="直接箭头连接符 109">
                <a:extLst>
                  <a:ext uri="{FF2B5EF4-FFF2-40B4-BE49-F238E27FC236}">
                    <a16:creationId xmlns:a16="http://schemas.microsoft.com/office/drawing/2014/main" id="{FA5AA893-3129-43E6-B7A0-016980C65CE0}"/>
                  </a:ext>
                </a:extLst>
              </p:cNvPr>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11" name="直接箭头连接符 110">
                <a:extLst>
                  <a:ext uri="{FF2B5EF4-FFF2-40B4-BE49-F238E27FC236}">
                    <a16:creationId xmlns:a16="http://schemas.microsoft.com/office/drawing/2014/main" id="{76334140-6F7D-4854-BF00-1471DC06C043}"/>
                  </a:ext>
                </a:extLst>
              </p:cNvPr>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12" name="直接箭头连接符 111">
                <a:extLst>
                  <a:ext uri="{FF2B5EF4-FFF2-40B4-BE49-F238E27FC236}">
                    <a16:creationId xmlns:a16="http://schemas.microsoft.com/office/drawing/2014/main" id="{9D5D609E-4A9C-44BF-9078-0B8F10AB90E7}"/>
                  </a:ext>
                </a:extLst>
              </p:cNvPr>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97" name="矩形 96">
              <a:extLst>
                <a:ext uri="{FF2B5EF4-FFF2-40B4-BE49-F238E27FC236}">
                  <a16:creationId xmlns:a16="http://schemas.microsoft.com/office/drawing/2014/main" id="{46DCE615-D353-4604-B70D-26D92C1A439C}"/>
                </a:ext>
              </a:extLst>
            </p:cNvPr>
            <p:cNvSpPr/>
            <p:nvPr/>
          </p:nvSpPr>
          <p:spPr>
            <a:xfrm>
              <a:off x="7048105" y="5316418"/>
              <a:ext cx="2108233" cy="384080"/>
            </a:xfrm>
            <a:prstGeom prst="rect">
              <a:avLst/>
            </a:prstGeom>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操作控制信号</a:t>
              </a:r>
              <a:endParaRPr lang="zh-CN" altLang="en-US" sz="1896"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矩形 97">
              <a:extLst>
                <a:ext uri="{FF2B5EF4-FFF2-40B4-BE49-F238E27FC236}">
                  <a16:creationId xmlns:a16="http://schemas.microsoft.com/office/drawing/2014/main" id="{ED252DA3-08A0-4DD0-8A69-681A01E42081}"/>
                </a:ext>
              </a:extLst>
            </p:cNvPr>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99" name="组合 98">
              <a:extLst>
                <a:ext uri="{FF2B5EF4-FFF2-40B4-BE49-F238E27FC236}">
                  <a16:creationId xmlns:a16="http://schemas.microsoft.com/office/drawing/2014/main" id="{C26987F8-A196-4BBD-8CCA-A6F2D7342B22}"/>
                </a:ext>
              </a:extLst>
            </p:cNvPr>
            <p:cNvGrpSpPr/>
            <p:nvPr/>
          </p:nvGrpSpPr>
          <p:grpSpPr>
            <a:xfrm>
              <a:off x="6865224" y="4815440"/>
              <a:ext cx="1015079" cy="440763"/>
              <a:chOff x="5475930" y="4777775"/>
              <a:chExt cx="828699" cy="480046"/>
            </a:xfrm>
          </p:grpSpPr>
          <p:cxnSp>
            <p:nvCxnSpPr>
              <p:cNvPr id="100" name="直接箭头连接符 99">
                <a:extLst>
                  <a:ext uri="{FF2B5EF4-FFF2-40B4-BE49-F238E27FC236}">
                    <a16:creationId xmlns:a16="http://schemas.microsoft.com/office/drawing/2014/main" id="{4AD57550-873A-4E9C-BAE0-AEAA6FC66535}"/>
                  </a:ext>
                </a:extLst>
              </p:cNvPr>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a:extLst>
                  <a:ext uri="{FF2B5EF4-FFF2-40B4-BE49-F238E27FC236}">
                    <a16:creationId xmlns:a16="http://schemas.microsoft.com/office/drawing/2014/main" id="{CFA5722C-E92F-430B-A46F-04D8F21E04D0}"/>
                  </a:ext>
                </a:extLst>
              </p:cNvPr>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2" name="直接箭头连接符 101">
                <a:extLst>
                  <a:ext uri="{FF2B5EF4-FFF2-40B4-BE49-F238E27FC236}">
                    <a16:creationId xmlns:a16="http://schemas.microsoft.com/office/drawing/2014/main" id="{1FC08D44-DB2F-447A-AD3A-C6B7EA770DCE}"/>
                  </a:ext>
                </a:extLst>
              </p:cNvPr>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a:extLst>
                  <a:ext uri="{FF2B5EF4-FFF2-40B4-BE49-F238E27FC236}">
                    <a16:creationId xmlns:a16="http://schemas.microsoft.com/office/drawing/2014/main" id="{7B76014C-15D9-4C6E-8666-F8E6A608CCD0}"/>
                  </a:ext>
                </a:extLst>
              </p:cNvPr>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a:extLst>
                  <a:ext uri="{FF2B5EF4-FFF2-40B4-BE49-F238E27FC236}">
                    <a16:creationId xmlns:a16="http://schemas.microsoft.com/office/drawing/2014/main" id="{AF1ACD92-00EB-49AB-9607-594CCA2C657B}"/>
                  </a:ext>
                </a:extLst>
              </p:cNvPr>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a:extLst>
                  <a:ext uri="{FF2B5EF4-FFF2-40B4-BE49-F238E27FC236}">
                    <a16:creationId xmlns:a16="http://schemas.microsoft.com/office/drawing/2014/main" id="{4BA66397-B3C7-418C-B9DC-7F2755D20BA9}"/>
                  </a:ext>
                </a:extLst>
              </p:cNvPr>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grpSp>
        <p:nvGrpSpPr>
          <p:cNvPr id="113" name="组合 112">
            <a:extLst>
              <a:ext uri="{FF2B5EF4-FFF2-40B4-BE49-F238E27FC236}">
                <a16:creationId xmlns:a16="http://schemas.microsoft.com/office/drawing/2014/main" id="{E718C4F5-5E47-4BA1-9BB7-425AE67C9CD5}"/>
              </a:ext>
            </a:extLst>
          </p:cNvPr>
          <p:cNvGrpSpPr/>
          <p:nvPr/>
        </p:nvGrpSpPr>
        <p:grpSpPr>
          <a:xfrm>
            <a:off x="6957202" y="1899149"/>
            <a:ext cx="1654828" cy="1407933"/>
            <a:chOff x="6792102" y="1861049"/>
            <a:chExt cx="1654828" cy="1407933"/>
          </a:xfrm>
        </p:grpSpPr>
        <p:sp>
          <p:nvSpPr>
            <p:cNvPr id="114" name="矩形 113">
              <a:extLst>
                <a:ext uri="{FF2B5EF4-FFF2-40B4-BE49-F238E27FC236}">
                  <a16:creationId xmlns:a16="http://schemas.microsoft.com/office/drawing/2014/main" id="{3A1C2284-B775-4362-BDDB-9A8252647638}"/>
                </a:ext>
              </a:extLst>
            </p:cNvPr>
            <p:cNvSpPr/>
            <p:nvPr/>
          </p:nvSpPr>
          <p:spPr>
            <a:xfrm>
              <a:off x="7227481" y="2377058"/>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15" name="矩形 114">
              <a:extLst>
                <a:ext uri="{FF2B5EF4-FFF2-40B4-BE49-F238E27FC236}">
                  <a16:creationId xmlns:a16="http://schemas.microsoft.com/office/drawing/2014/main" id="{4C5BEA58-ABEB-451B-81E2-D409072A559D}"/>
                </a:ext>
              </a:extLst>
            </p:cNvPr>
            <p:cNvSpPr/>
            <p:nvPr/>
          </p:nvSpPr>
          <p:spPr>
            <a:xfrm>
              <a:off x="6792102" y="2943187"/>
              <a:ext cx="1654828"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等腰三角形 115">
              <a:extLst>
                <a:ext uri="{FF2B5EF4-FFF2-40B4-BE49-F238E27FC236}">
                  <a16:creationId xmlns:a16="http://schemas.microsoft.com/office/drawing/2014/main" id="{B468C05C-AECF-4328-9D50-CC7310B6ADA4}"/>
                </a:ext>
              </a:extLst>
            </p:cNvPr>
            <p:cNvSpPr/>
            <p:nvPr/>
          </p:nvSpPr>
          <p:spPr bwMode="auto">
            <a:xfrm rot="10800000">
              <a:off x="7549194" y="2377058"/>
              <a:ext cx="153982" cy="147904"/>
            </a:xfrm>
            <a:prstGeom prst="triangle">
              <a:avLst/>
            </a:prstGeom>
            <a:solidFill>
              <a:srgbClr val="FF9999"/>
            </a:solidFill>
            <a:ln w="19050">
              <a:solidFill>
                <a:schemeClr val="tx1"/>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cxnSp>
          <p:nvCxnSpPr>
            <p:cNvPr id="117" name="直接连接符 116">
              <a:extLst>
                <a:ext uri="{FF2B5EF4-FFF2-40B4-BE49-F238E27FC236}">
                  <a16:creationId xmlns:a16="http://schemas.microsoft.com/office/drawing/2014/main" id="{071B3FA6-143B-4207-AD90-021816C31514}"/>
                </a:ext>
              </a:extLst>
            </p:cNvPr>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33497978-BEB7-4EA4-BD43-E75FA53598CA}"/>
                </a:ext>
              </a:extLst>
            </p:cNvPr>
            <p:cNvSpPr/>
            <p:nvPr/>
          </p:nvSpPr>
          <p:spPr>
            <a:xfrm>
              <a:off x="6936273" y="1861049"/>
              <a:ext cx="1365880" cy="325795"/>
            </a:xfrm>
            <a:prstGeom prst="rect">
              <a:avLst/>
            </a:prstGeom>
          </p:spPr>
          <p:txBody>
            <a:bodyPr wrap="square">
              <a:spAutoFit/>
            </a:bodyPr>
            <a:lstStyle/>
            <a:p>
              <a:pPr algn="ctr"/>
              <a:r>
                <a:rPr lang="zh-CN" altLang="en-US" sz="1517"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时钟脉冲</a:t>
              </a:r>
              <a:r>
                <a:rPr lang="en-US" altLang="zh-CN" sz="1517"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517"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9" name="组合 118">
            <a:extLst>
              <a:ext uri="{FF2B5EF4-FFF2-40B4-BE49-F238E27FC236}">
                <a16:creationId xmlns:a16="http://schemas.microsoft.com/office/drawing/2014/main" id="{6DDF9E24-4E93-4BCD-8D73-B79828523104}"/>
              </a:ext>
            </a:extLst>
          </p:cNvPr>
          <p:cNvGrpSpPr/>
          <p:nvPr/>
        </p:nvGrpSpPr>
        <p:grpSpPr>
          <a:xfrm>
            <a:off x="9620359" y="4161094"/>
            <a:ext cx="1982959" cy="413364"/>
            <a:chOff x="9455259" y="4122994"/>
            <a:chExt cx="1982959" cy="413364"/>
          </a:xfrm>
        </p:grpSpPr>
        <p:cxnSp>
          <p:nvCxnSpPr>
            <p:cNvPr id="120" name="直接箭头连接符 119">
              <a:extLst>
                <a:ext uri="{FF2B5EF4-FFF2-40B4-BE49-F238E27FC236}">
                  <a16:creationId xmlns:a16="http://schemas.microsoft.com/office/drawing/2014/main" id="{1B190DBA-3CAC-44A5-8A08-1D50B7760FB2}"/>
                </a:ext>
              </a:extLst>
            </p:cNvPr>
            <p:cNvCxnSpPr/>
            <p:nvPr/>
          </p:nvCxnSpPr>
          <p:spPr>
            <a:xfrm flipH="1">
              <a:off x="9455259" y="4536358"/>
              <a:ext cx="1982959"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21" name="矩形 120">
              <a:extLst>
                <a:ext uri="{FF2B5EF4-FFF2-40B4-BE49-F238E27FC236}">
                  <a16:creationId xmlns:a16="http://schemas.microsoft.com/office/drawing/2014/main" id="{1E4FD7E0-A311-430D-BDE6-E1B21606D494}"/>
                </a:ext>
              </a:extLst>
            </p:cNvPr>
            <p:cNvSpPr/>
            <p:nvPr/>
          </p:nvSpPr>
          <p:spPr>
            <a:xfrm>
              <a:off x="9868901" y="4122994"/>
              <a:ext cx="1210996" cy="384080"/>
            </a:xfrm>
            <a:prstGeom prst="rect">
              <a:avLst/>
            </a:prstGeom>
          </p:spPr>
          <p:txBody>
            <a:bodyPr wrap="square">
              <a:spAutoFit/>
            </a:bodyPr>
            <a:lstStyle/>
            <a:p>
              <a:pPr algn="ctr"/>
              <a:r>
                <a:rPr lang="zh-CN" altLang="en-US" sz="1896"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6"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2" name="组合 121">
            <a:extLst>
              <a:ext uri="{FF2B5EF4-FFF2-40B4-BE49-F238E27FC236}">
                <a16:creationId xmlns:a16="http://schemas.microsoft.com/office/drawing/2014/main" id="{81E3A119-F1A5-486D-931C-69DCAC83A511}"/>
              </a:ext>
            </a:extLst>
          </p:cNvPr>
          <p:cNvGrpSpPr/>
          <p:nvPr/>
        </p:nvGrpSpPr>
        <p:grpSpPr>
          <a:xfrm>
            <a:off x="4857299" y="1843430"/>
            <a:ext cx="1365880" cy="578983"/>
            <a:chOff x="4692199" y="1805330"/>
            <a:chExt cx="1365880" cy="578983"/>
          </a:xfrm>
        </p:grpSpPr>
        <p:cxnSp>
          <p:nvCxnSpPr>
            <p:cNvPr id="123" name="直接箭头连接符 122">
              <a:extLst>
                <a:ext uri="{FF2B5EF4-FFF2-40B4-BE49-F238E27FC236}">
                  <a16:creationId xmlns:a16="http://schemas.microsoft.com/office/drawing/2014/main" id="{24E9A680-58AC-4459-AA11-CF4A1E882D98}"/>
                </a:ext>
              </a:extLst>
            </p:cNvPr>
            <p:cNvCxnSpPr/>
            <p:nvPr/>
          </p:nvCxnSpPr>
          <p:spPr>
            <a:xfrm>
              <a:off x="4871440" y="2384313"/>
              <a:ext cx="1006969"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24" name="矩形 123">
              <a:extLst>
                <a:ext uri="{FF2B5EF4-FFF2-40B4-BE49-F238E27FC236}">
                  <a16:creationId xmlns:a16="http://schemas.microsoft.com/office/drawing/2014/main" id="{88358687-1D6E-4588-BAFE-9DA45FB955B0}"/>
                </a:ext>
              </a:extLst>
            </p:cNvPr>
            <p:cNvSpPr/>
            <p:nvPr/>
          </p:nvSpPr>
          <p:spPr>
            <a:xfrm>
              <a:off x="4692199" y="1805330"/>
              <a:ext cx="1365880" cy="559256"/>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微程序</a:t>
              </a:r>
              <a:endParaRPr lang="en-US" altLang="zh-CN"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入口地址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5" name="组合 124">
            <a:extLst>
              <a:ext uri="{FF2B5EF4-FFF2-40B4-BE49-F238E27FC236}">
                <a16:creationId xmlns:a16="http://schemas.microsoft.com/office/drawing/2014/main" id="{5BD8E1C9-246D-4E2A-95B5-4673CA93CEE3}"/>
              </a:ext>
            </a:extLst>
          </p:cNvPr>
          <p:cNvGrpSpPr/>
          <p:nvPr/>
        </p:nvGrpSpPr>
        <p:grpSpPr>
          <a:xfrm>
            <a:off x="5014877" y="2873229"/>
            <a:ext cx="1365880" cy="1398491"/>
            <a:chOff x="4849777" y="2835129"/>
            <a:chExt cx="1365880" cy="1398491"/>
          </a:xfrm>
        </p:grpSpPr>
        <p:cxnSp>
          <p:nvCxnSpPr>
            <p:cNvPr id="126" name="直接箭头连接符 125">
              <a:extLst>
                <a:ext uri="{FF2B5EF4-FFF2-40B4-BE49-F238E27FC236}">
                  <a16:creationId xmlns:a16="http://schemas.microsoft.com/office/drawing/2014/main" id="{77306644-D2E2-4585-929A-3BC11E43012D}"/>
                </a:ext>
              </a:extLst>
            </p:cNvPr>
            <p:cNvCxnSpPr/>
            <p:nvPr/>
          </p:nvCxnSpPr>
          <p:spPr>
            <a:xfrm>
              <a:off x="5120264" y="2835129"/>
              <a:ext cx="758145" cy="0"/>
            </a:xfrm>
            <a:prstGeom prst="straightConnector1">
              <a:avLst/>
            </a:prstGeom>
            <a:noFill/>
            <a:ln w="38100" cap="sq" cmpd="sng" algn="ctr">
              <a:solidFill>
                <a:sysClr val="windowText" lastClr="000000"/>
              </a:solidFill>
              <a:prstDash val="solid"/>
              <a:miter lim="800000"/>
              <a:headEnd type="none"/>
              <a:tailEnd type="stealth" w="lg" len="lg"/>
            </a:ln>
            <a:effectLst/>
          </p:spPr>
        </p:cxnSp>
        <p:cxnSp>
          <p:nvCxnSpPr>
            <p:cNvPr id="127" name="直接箭头连接符 126">
              <a:extLst>
                <a:ext uri="{FF2B5EF4-FFF2-40B4-BE49-F238E27FC236}">
                  <a16:creationId xmlns:a16="http://schemas.microsoft.com/office/drawing/2014/main" id="{44840FA9-665D-473D-BEAE-F8F791356F88}"/>
                </a:ext>
              </a:extLst>
            </p:cNvPr>
            <p:cNvCxnSpPr/>
            <p:nvPr/>
          </p:nvCxnSpPr>
          <p:spPr>
            <a:xfrm>
              <a:off x="5120264" y="2835396"/>
              <a:ext cx="0" cy="1398224"/>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28" name="矩形 127">
              <a:extLst>
                <a:ext uri="{FF2B5EF4-FFF2-40B4-BE49-F238E27FC236}">
                  <a16:creationId xmlns:a16="http://schemas.microsoft.com/office/drawing/2014/main" id="{F320B960-2D73-41CA-920C-8BB9B2435137}"/>
                </a:ext>
              </a:extLst>
            </p:cNvPr>
            <p:cNvSpPr/>
            <p:nvPr/>
          </p:nvSpPr>
          <p:spPr>
            <a:xfrm>
              <a:off x="4849777" y="2898950"/>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29" name="组合 128">
            <a:extLst>
              <a:ext uri="{FF2B5EF4-FFF2-40B4-BE49-F238E27FC236}">
                <a16:creationId xmlns:a16="http://schemas.microsoft.com/office/drawing/2014/main" id="{A0C955CB-B8A0-4EF0-B798-13E0C833DCE3}"/>
              </a:ext>
            </a:extLst>
          </p:cNvPr>
          <p:cNvGrpSpPr/>
          <p:nvPr/>
        </p:nvGrpSpPr>
        <p:grpSpPr>
          <a:xfrm>
            <a:off x="6001092" y="2171662"/>
            <a:ext cx="492795" cy="917429"/>
            <a:chOff x="1284445" y="3824904"/>
            <a:chExt cx="271235" cy="406857"/>
          </a:xfrm>
        </p:grpSpPr>
        <p:sp>
          <p:nvSpPr>
            <p:cNvPr id="130" name="流程图: 手动操作 129">
              <a:extLst>
                <a:ext uri="{FF2B5EF4-FFF2-40B4-BE49-F238E27FC236}">
                  <a16:creationId xmlns:a16="http://schemas.microsoft.com/office/drawing/2014/main" id="{BA7CFE3A-6A2F-4786-928B-FF0E2A106024}"/>
                </a:ext>
              </a:extLst>
            </p:cNvPr>
            <p:cNvSpPr/>
            <p:nvPr/>
          </p:nvSpPr>
          <p:spPr>
            <a:xfrm rot="16200000">
              <a:off x="1228426" y="3904508"/>
              <a:ext cx="406857" cy="247650"/>
            </a:xfrm>
            <a:prstGeom prst="flowChartManualOperation">
              <a:avLst/>
            </a:prstGeom>
            <a:solidFill>
              <a:srgbClr val="FFFFCC"/>
            </a:solidFill>
            <a:ln w="25400" cap="flat" cmpd="sng" algn="ctr">
              <a:solidFill>
                <a:sysClr val="windowText" lastClr="000000"/>
              </a:solidFill>
              <a:prstDash val="solid"/>
              <a:miter lim="800000"/>
            </a:ln>
            <a:effectLst/>
          </p:spPr>
          <p:txBody>
            <a:bodyPr rtlCol="0" anchor="ctr"/>
            <a:lstStyle/>
            <a:p>
              <a:pPr algn="ctr" defTabSz="914277">
                <a:defRPr/>
              </a:pPr>
              <a:endParaRPr lang="zh-CN" altLang="en-US" sz="2655" b="1" kern="0">
                <a:solidFill>
                  <a:prstClr val="white"/>
                </a:solidFill>
                <a:latin typeface="微软雅黑" panose="020B0503020204020204" pitchFamily="34" charset="-122"/>
                <a:ea typeface="微软雅黑" panose="020B0503020204020204" pitchFamily="34" charset="-122"/>
              </a:endParaRPr>
            </a:p>
          </p:txBody>
        </p:sp>
        <p:sp>
          <p:nvSpPr>
            <p:cNvPr id="131" name="文本框 130">
              <a:extLst>
                <a:ext uri="{FF2B5EF4-FFF2-40B4-BE49-F238E27FC236}">
                  <a16:creationId xmlns:a16="http://schemas.microsoft.com/office/drawing/2014/main" id="{C1D25644-0C19-46FF-9EC8-6D4C65C007BF}"/>
                </a:ext>
              </a:extLst>
            </p:cNvPr>
            <p:cNvSpPr txBox="1"/>
            <p:nvPr/>
          </p:nvSpPr>
          <p:spPr>
            <a:xfrm rot="5400000">
              <a:off x="1318187" y="3965226"/>
              <a:ext cx="230471" cy="139156"/>
            </a:xfrm>
            <a:prstGeom prst="rect">
              <a:avLst/>
            </a:prstGeom>
            <a:noFill/>
          </p:spPr>
          <p:txBody>
            <a:bodyPr wrap="none" rtlCol="0">
              <a:spAutoFit/>
            </a:bodyPr>
            <a:lstStyle/>
            <a:p>
              <a:pPr defTabSz="914277">
                <a:defRPr/>
              </a:pPr>
              <a:r>
                <a:rPr lang="en-US" altLang="zh-CN" sz="1043" b="1" kern="0" dirty="0">
                  <a:solidFill>
                    <a:prstClr val="black"/>
                  </a:solidFill>
                  <a:latin typeface="微软雅黑" panose="020B0503020204020204" pitchFamily="34" charset="-122"/>
                  <a:ea typeface="微软雅黑" panose="020B0503020204020204" pitchFamily="34" charset="-122"/>
                </a:rPr>
                <a:t>MUX</a:t>
              </a:r>
            </a:p>
          </p:txBody>
        </p:sp>
        <p:sp>
          <p:nvSpPr>
            <p:cNvPr id="132" name="文本框 131">
              <a:extLst>
                <a:ext uri="{FF2B5EF4-FFF2-40B4-BE49-F238E27FC236}">
                  <a16:creationId xmlns:a16="http://schemas.microsoft.com/office/drawing/2014/main" id="{003860AA-5761-4744-AD57-C3330669B492}"/>
                </a:ext>
              </a:extLst>
            </p:cNvPr>
            <p:cNvSpPr txBox="1"/>
            <p:nvPr/>
          </p:nvSpPr>
          <p:spPr>
            <a:xfrm>
              <a:off x="1284445" y="3855331"/>
              <a:ext cx="158990" cy="131515"/>
            </a:xfrm>
            <a:prstGeom prst="rect">
              <a:avLst/>
            </a:prstGeom>
            <a:noFill/>
          </p:spPr>
          <p:txBody>
            <a:bodyPr wrap="none" rtlCol="0">
              <a:spAutoFit/>
            </a:bodyPr>
            <a:lstStyle/>
            <a:p>
              <a:pPr defTabSz="914277">
                <a:defRPr/>
              </a:pPr>
              <a:r>
                <a:rPr lang="en-US" altLang="zh-CN" sz="1327" b="1" kern="0" dirty="0">
                  <a:solidFill>
                    <a:prstClr val="black"/>
                  </a:solidFill>
                  <a:latin typeface="微软雅黑" panose="020B0503020204020204" pitchFamily="34" charset="-122"/>
                  <a:ea typeface="微软雅黑" panose="020B0503020204020204" pitchFamily="34" charset="-122"/>
                </a:rPr>
                <a:t>1</a:t>
              </a:r>
            </a:p>
          </p:txBody>
        </p:sp>
        <p:sp>
          <p:nvSpPr>
            <p:cNvPr id="133" name="文本框 132">
              <a:extLst>
                <a:ext uri="{FF2B5EF4-FFF2-40B4-BE49-F238E27FC236}">
                  <a16:creationId xmlns:a16="http://schemas.microsoft.com/office/drawing/2014/main" id="{3C73FF3B-9E0F-4325-87E0-AF77AF89449D}"/>
                </a:ext>
              </a:extLst>
            </p:cNvPr>
            <p:cNvSpPr txBox="1"/>
            <p:nvPr/>
          </p:nvSpPr>
          <p:spPr>
            <a:xfrm>
              <a:off x="1286620" y="4069719"/>
              <a:ext cx="158990" cy="131515"/>
            </a:xfrm>
            <a:prstGeom prst="rect">
              <a:avLst/>
            </a:prstGeom>
            <a:noFill/>
          </p:spPr>
          <p:txBody>
            <a:bodyPr wrap="none" rtlCol="0">
              <a:spAutoFit/>
            </a:bodyPr>
            <a:lstStyle/>
            <a:p>
              <a:pPr defTabSz="914277">
                <a:defRPr/>
              </a:pPr>
              <a:r>
                <a:rPr lang="en-US" altLang="zh-CN" sz="1327" b="1" kern="0" dirty="0">
                  <a:solidFill>
                    <a:prstClr val="black"/>
                  </a:solidFill>
                  <a:latin typeface="微软雅黑" panose="020B0503020204020204" pitchFamily="34" charset="-122"/>
                  <a:ea typeface="微软雅黑" panose="020B0503020204020204" pitchFamily="34" charset="-122"/>
                </a:rPr>
                <a:t>0</a:t>
              </a:r>
            </a:p>
          </p:txBody>
        </p:sp>
      </p:grpSp>
      <p:sp>
        <p:nvSpPr>
          <p:cNvPr id="3" name="椭圆 2">
            <a:extLst>
              <a:ext uri="{FF2B5EF4-FFF2-40B4-BE49-F238E27FC236}">
                <a16:creationId xmlns:a16="http://schemas.microsoft.com/office/drawing/2014/main" id="{8F41EF57-830A-49DC-BA2D-B3D1D309F1D0}"/>
              </a:ext>
            </a:extLst>
          </p:cNvPr>
          <p:cNvSpPr/>
          <p:nvPr/>
        </p:nvSpPr>
        <p:spPr>
          <a:xfrm>
            <a:off x="8744000" y="1580210"/>
            <a:ext cx="2189173" cy="2189173"/>
          </a:xfrm>
          <a:prstGeom prst="ellipse">
            <a:avLst/>
          </a:prstGeom>
          <a:noFill/>
          <a:ln w="381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4" name="椭圆 133">
            <a:extLst>
              <a:ext uri="{FF2B5EF4-FFF2-40B4-BE49-F238E27FC236}">
                <a16:creationId xmlns:a16="http://schemas.microsoft.com/office/drawing/2014/main" id="{448B936C-0F36-4CD2-BA07-BBFE6BEEF214}"/>
              </a:ext>
            </a:extLst>
          </p:cNvPr>
          <p:cNvSpPr/>
          <p:nvPr/>
        </p:nvSpPr>
        <p:spPr>
          <a:xfrm>
            <a:off x="3105923" y="1566626"/>
            <a:ext cx="2189173" cy="218917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304496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wipe(left)">
                                      <p:cBhvr>
                                        <p:cTn id="22" dur="5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ipe(left)">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4630588" cy="617641"/>
          </a:xfrm>
        </p:spPr>
        <p:txBody>
          <a:bodyPr>
            <a:normAutofit/>
          </a:bodyPr>
          <a:lstStyle/>
          <a:p>
            <a:r>
              <a:rPr lang="zh-CN" altLang="en-US" dirty="0"/>
              <a:t>微程序控制器</a:t>
            </a:r>
            <a:r>
              <a:rPr lang="en-US" altLang="zh-CN" dirty="0" err="1"/>
              <a:t>Logisim</a:t>
            </a:r>
            <a:r>
              <a:rPr lang="zh-CN" altLang="en-US" dirty="0"/>
              <a:t>实现</a:t>
            </a:r>
          </a:p>
        </p:txBody>
      </p:sp>
      <p:pic>
        <p:nvPicPr>
          <p:cNvPr id="64"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b="48114"/>
          <a:stretch/>
        </p:blipFill>
        <p:spPr>
          <a:xfrm>
            <a:off x="569145" y="1569286"/>
            <a:ext cx="11099327" cy="4536949"/>
          </a:xfrm>
          <a:prstGeom prst="rect">
            <a:avLst/>
          </a:prstGeom>
        </p:spPr>
      </p:pic>
      <p:sp>
        <p:nvSpPr>
          <p:cNvPr id="66" name="文本框 65"/>
          <p:cNvSpPr txBox="1"/>
          <p:nvPr/>
        </p:nvSpPr>
        <p:spPr>
          <a:xfrm>
            <a:off x="4389144" y="1967107"/>
            <a:ext cx="2223686" cy="500906"/>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rPr>
              <a:t>下址字段逻辑</a:t>
            </a:r>
          </a:p>
        </p:txBody>
      </p:sp>
      <p:sp>
        <p:nvSpPr>
          <p:cNvPr id="67" name="文本框 66"/>
          <p:cNvSpPr txBox="1"/>
          <p:nvPr/>
        </p:nvSpPr>
        <p:spPr>
          <a:xfrm>
            <a:off x="10072901" y="4058390"/>
            <a:ext cx="1204176" cy="500906"/>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rPr>
              <a:t>微指令</a:t>
            </a:r>
          </a:p>
        </p:txBody>
      </p:sp>
      <p:sp>
        <p:nvSpPr>
          <p:cNvPr id="7" name="椭圆 6">
            <a:extLst>
              <a:ext uri="{FF2B5EF4-FFF2-40B4-BE49-F238E27FC236}">
                <a16:creationId xmlns:a16="http://schemas.microsoft.com/office/drawing/2014/main" id="{667EA654-A997-46F6-BC32-6300C8F20C30}"/>
              </a:ext>
            </a:extLst>
          </p:cNvPr>
          <p:cNvSpPr/>
          <p:nvPr/>
        </p:nvSpPr>
        <p:spPr>
          <a:xfrm>
            <a:off x="5848400" y="2492020"/>
            <a:ext cx="2189173" cy="2189173"/>
          </a:xfrm>
          <a:prstGeom prst="ellipse">
            <a:avLst/>
          </a:prstGeom>
          <a:noFill/>
          <a:ln w="381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nvGrpSpPr>
          <p:cNvPr id="3" name="组合 2">
            <a:extLst>
              <a:ext uri="{FF2B5EF4-FFF2-40B4-BE49-F238E27FC236}">
                <a16:creationId xmlns:a16="http://schemas.microsoft.com/office/drawing/2014/main" id="{F42CBE00-0376-4718-8AA4-F2E61AD58018}"/>
              </a:ext>
            </a:extLst>
          </p:cNvPr>
          <p:cNvGrpSpPr/>
          <p:nvPr/>
        </p:nvGrpSpPr>
        <p:grpSpPr>
          <a:xfrm>
            <a:off x="1339009" y="2492020"/>
            <a:ext cx="3583032" cy="3122110"/>
            <a:chOff x="1339009" y="2492020"/>
            <a:chExt cx="3583032" cy="3122110"/>
          </a:xfrm>
        </p:grpSpPr>
        <p:sp>
          <p:nvSpPr>
            <p:cNvPr id="65" name="文本框 64"/>
            <p:cNvSpPr txBox="1"/>
            <p:nvPr/>
          </p:nvSpPr>
          <p:spPr>
            <a:xfrm>
              <a:off x="1339009" y="5113224"/>
              <a:ext cx="3583032" cy="500906"/>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rPr>
                <a:t>译码阶段地址转移逻辑</a:t>
              </a:r>
            </a:p>
          </p:txBody>
        </p:sp>
        <p:sp>
          <p:nvSpPr>
            <p:cNvPr id="8" name="椭圆 7">
              <a:extLst>
                <a:ext uri="{FF2B5EF4-FFF2-40B4-BE49-F238E27FC236}">
                  <a16:creationId xmlns:a16="http://schemas.microsoft.com/office/drawing/2014/main" id="{49EB67FB-25D7-48CB-83BC-F6428329B9E8}"/>
                </a:ext>
              </a:extLst>
            </p:cNvPr>
            <p:cNvSpPr/>
            <p:nvPr/>
          </p:nvSpPr>
          <p:spPr>
            <a:xfrm>
              <a:off x="1802949" y="2492020"/>
              <a:ext cx="2189173" cy="218917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Tree>
    <p:extLst>
      <p:ext uri="{BB962C8B-B14F-4D97-AF65-F5344CB8AC3E}">
        <p14:creationId xmlns:p14="http://schemas.microsoft.com/office/powerpoint/2010/main" val="173071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组合逻辑</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2" kern="0">
              <a:solidFill>
                <a:prstClr val="white"/>
              </a:solidFill>
              <a:latin typeface="等线" panose="020F0502020204030204"/>
              <a:ea typeface="等线" panose="02010600030101010101" pitchFamily="2"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4" dirty="0"/>
              <a:t>…</a:t>
            </a:r>
            <a:endParaRPr lang="zh-CN" altLang="en-US" sz="3034"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698">
                <a:lnSpc>
                  <a:spcPts val="2250"/>
                </a:lnSpc>
              </a:pPr>
              <a:r>
                <a:rPr lang="zh-CN" altLang="en-US" sz="1949" b="1" dirty="0">
                  <a:solidFill>
                    <a:srgbClr val="FF0000"/>
                  </a:solidFill>
                  <a:latin typeface="微软雅黑" panose="020B0503020204020204" pitchFamily="34" charset="-122"/>
                  <a:ea typeface="微软雅黑" panose="020B0503020204020204" pitchFamily="34" charset="-122"/>
                  <a:cs typeface="Century"/>
                </a:rPr>
                <a:t>数据通路最小时钟周期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698">
                <a:lnSpc>
                  <a:spcPts val="2250"/>
                </a:lnSpc>
              </a:pPr>
              <a:r>
                <a:rPr lang="zh-CN" altLang="en-US" sz="1896" b="1" spc="-55" dirty="0">
                  <a:solidFill>
                    <a:srgbClr val="FF0000"/>
                  </a:solidFill>
                  <a:latin typeface="微软雅黑" panose="020B0503020204020204" pitchFamily="34" charset="-122"/>
                  <a:ea typeface="微软雅黑" panose="020B0503020204020204" pitchFamily="34" charset="-122"/>
                  <a:cs typeface="Century"/>
                </a:rPr>
                <a:t>关键路径延迟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698">
                <a:lnSpc>
                  <a:spcPts val="1975"/>
                </a:lnSpc>
              </a:pPr>
              <a:r>
                <a:rPr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6"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extLst>
      <p:ext uri="{BB962C8B-B14F-4D97-AF65-F5344CB8AC3E}">
        <p14:creationId xmlns:p14="http://schemas.microsoft.com/office/powerpoint/2010/main" val="34315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硬布线控制器</a:t>
            </a:r>
            <a:r>
              <a:rPr lang="en-US" altLang="zh-CN" dirty="0" err="1"/>
              <a:t>Logisim</a:t>
            </a:r>
            <a:r>
              <a:rPr lang="zh-CN" altLang="en-US" dirty="0"/>
              <a:t>实现</a:t>
            </a:r>
          </a:p>
        </p:txBody>
      </p:sp>
      <p:pic>
        <p:nvPicPr>
          <p:cNvPr id="4" name="图片 3"/>
          <p:cNvPicPr>
            <a:picLocks noChangeAspect="1"/>
          </p:cNvPicPr>
          <p:nvPr/>
        </p:nvPicPr>
        <p:blipFill>
          <a:blip r:embed="rId2"/>
          <a:stretch>
            <a:fillRect/>
          </a:stretch>
        </p:blipFill>
        <p:spPr>
          <a:xfrm>
            <a:off x="747561" y="1569287"/>
            <a:ext cx="10870292" cy="4447593"/>
          </a:xfrm>
          <a:prstGeom prst="rect">
            <a:avLst/>
          </a:prstGeom>
        </p:spPr>
      </p:pic>
      <p:grpSp>
        <p:nvGrpSpPr>
          <p:cNvPr id="3" name="组合 2">
            <a:extLst>
              <a:ext uri="{FF2B5EF4-FFF2-40B4-BE49-F238E27FC236}">
                <a16:creationId xmlns:a16="http://schemas.microsoft.com/office/drawing/2014/main" id="{22D3AA21-78C9-4FF6-9D2B-BF9327F98115}"/>
              </a:ext>
            </a:extLst>
          </p:cNvPr>
          <p:cNvGrpSpPr/>
          <p:nvPr/>
        </p:nvGrpSpPr>
        <p:grpSpPr>
          <a:xfrm>
            <a:off x="4441784" y="1957705"/>
            <a:ext cx="3236784" cy="1265001"/>
            <a:chOff x="4441784" y="1957705"/>
            <a:chExt cx="3236784" cy="1265001"/>
          </a:xfrm>
        </p:grpSpPr>
        <p:sp>
          <p:nvSpPr>
            <p:cNvPr id="6" name="文本框 5"/>
            <p:cNvSpPr txBox="1"/>
            <p:nvPr/>
          </p:nvSpPr>
          <p:spPr>
            <a:xfrm>
              <a:off x="4441784" y="1957705"/>
              <a:ext cx="3236784" cy="500906"/>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rPr>
                <a:t>状态</a:t>
              </a:r>
              <a:r>
                <a:rPr lang="en-US" altLang="zh-CN" sz="2655"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655"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信号组合逻辑</a:t>
              </a:r>
              <a:endParaRPr lang="zh-CN" altLang="en-US" sz="2655" dirty="0">
                <a:solidFill>
                  <a:srgbClr val="FF0000"/>
                </a:solidFill>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a:off x="6473584" y="2520447"/>
              <a:ext cx="476843" cy="7022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7E66C888-FB42-4DC7-9698-C5D74FF8C8CA}"/>
              </a:ext>
            </a:extLst>
          </p:cNvPr>
          <p:cNvGrpSpPr/>
          <p:nvPr/>
        </p:nvGrpSpPr>
        <p:grpSpPr>
          <a:xfrm>
            <a:off x="1278911" y="2764039"/>
            <a:ext cx="4262705" cy="2928080"/>
            <a:chOff x="1278911" y="2764039"/>
            <a:chExt cx="4262705" cy="2928080"/>
          </a:xfrm>
        </p:grpSpPr>
        <p:sp>
          <p:nvSpPr>
            <p:cNvPr id="5" name="文本框 4"/>
            <p:cNvSpPr txBox="1"/>
            <p:nvPr/>
          </p:nvSpPr>
          <p:spPr>
            <a:xfrm>
              <a:off x="1278911" y="5191213"/>
              <a:ext cx="4262705" cy="500906"/>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rPr>
                <a:t>实现控制器状态机组合逻辑</a:t>
              </a:r>
            </a:p>
          </p:txBody>
        </p:sp>
        <p:cxnSp>
          <p:nvCxnSpPr>
            <p:cNvPr id="8" name="直接箭头连接符 7"/>
            <p:cNvCxnSpPr>
              <a:cxnSpLocks/>
            </p:cNvCxnSpPr>
            <p:nvPr/>
          </p:nvCxnSpPr>
          <p:spPr>
            <a:xfrm flipH="1" flipV="1">
              <a:off x="4340262" y="4669289"/>
              <a:ext cx="472898" cy="5219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C4820F61-4887-4D86-8ADA-1C353B8060C5}"/>
                </a:ext>
              </a:extLst>
            </p:cNvPr>
            <p:cNvSpPr/>
            <p:nvPr/>
          </p:nvSpPr>
          <p:spPr>
            <a:xfrm>
              <a:off x="2314593" y="2764039"/>
              <a:ext cx="2189173" cy="218917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spTree>
    <p:extLst>
      <p:ext uri="{BB962C8B-B14F-4D97-AF65-F5344CB8AC3E}">
        <p14:creationId xmlns:p14="http://schemas.microsoft.com/office/powerpoint/2010/main" val="367760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a:extLst>
              <a:ext uri="{FF2B5EF4-FFF2-40B4-BE49-F238E27FC236}">
                <a16:creationId xmlns:a16="http://schemas.microsoft.com/office/drawing/2014/main" id="{2575DFF2-13B1-440F-827E-94799F5C44FF}"/>
              </a:ext>
            </a:extLst>
          </p:cNvPr>
          <p:cNvCxnSpPr>
            <a:cxnSpLocks/>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a:extLst>
              <a:ext uri="{FF2B5EF4-FFF2-40B4-BE49-F238E27FC236}">
                <a16:creationId xmlns:a16="http://schemas.microsoft.com/office/drawing/2014/main" id="{56BFE1B4-A2F8-4C2F-91C9-9406CFF0BB65}"/>
              </a:ext>
            </a:extLst>
          </p:cNvPr>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a:extLst>
              <a:ext uri="{FF2B5EF4-FFF2-40B4-BE49-F238E27FC236}">
                <a16:creationId xmlns:a16="http://schemas.microsoft.com/office/drawing/2014/main" id="{DFA9E8CB-D1F1-4E58-8E94-E5694A6BAC69}"/>
              </a:ext>
            </a:extLst>
          </p:cNvPr>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a:extLst>
              <a:ext uri="{FF2B5EF4-FFF2-40B4-BE49-F238E27FC236}">
                <a16:creationId xmlns:a16="http://schemas.microsoft.com/office/drawing/2014/main" id="{E892E2E2-50C9-4737-845C-F39110677DE8}"/>
              </a:ext>
            </a:extLst>
          </p:cNvPr>
          <p:cNvSpPr>
            <a:spLocks noGrp="1"/>
          </p:cNvSpPr>
          <p:nvPr>
            <p:ph type="title"/>
          </p:nvPr>
        </p:nvSpPr>
        <p:spPr/>
        <p:txBody>
          <a:bodyPr/>
          <a:lstStyle/>
          <a:p>
            <a:r>
              <a:rPr lang="zh-CN" altLang="en-US" dirty="0"/>
              <a:t>程序员角度理解     高级语言如何执行成二值逻辑</a:t>
            </a:r>
          </a:p>
        </p:txBody>
      </p:sp>
      <p:sp>
        <p:nvSpPr>
          <p:cNvPr id="4" name="矩形 3">
            <a:extLst>
              <a:ext uri="{FF2B5EF4-FFF2-40B4-BE49-F238E27FC236}">
                <a16:creationId xmlns:a16="http://schemas.microsoft.com/office/drawing/2014/main" id="{AE0B4014-43A5-4344-A872-F6BDAB42AD3E}"/>
              </a:ext>
            </a:extLst>
          </p:cNvPr>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a:ea typeface="宋体"/>
              </a:rPr>
              <a:t>c=</a:t>
            </a:r>
            <a:r>
              <a:rPr lang="en-US" altLang="zh-CN" sz="2400" kern="0" dirty="0" err="1">
                <a:solidFill>
                  <a:prstClr val="white"/>
                </a:solidFill>
                <a:latin typeface="Calibri"/>
                <a:ea typeface="宋体"/>
              </a:rPr>
              <a:t>a+b</a:t>
            </a:r>
            <a:r>
              <a:rPr lang="en-US" altLang="zh-CN" sz="2400" kern="0" dirty="0">
                <a:solidFill>
                  <a:prstClr val="white"/>
                </a:solidFill>
                <a:latin typeface="Calibri"/>
                <a:ea typeface="宋体"/>
              </a:rPr>
              <a:t>;</a:t>
            </a:r>
            <a:endParaRPr lang="zh-CN" altLang="en-US" sz="2400" kern="0" dirty="0">
              <a:solidFill>
                <a:prstClr val="white"/>
              </a:solidFill>
              <a:latin typeface="Calibri"/>
              <a:ea typeface="宋体"/>
            </a:endParaRPr>
          </a:p>
        </p:txBody>
      </p:sp>
      <p:sp>
        <p:nvSpPr>
          <p:cNvPr id="5" name="矩形 4">
            <a:extLst>
              <a:ext uri="{FF2B5EF4-FFF2-40B4-BE49-F238E27FC236}">
                <a16:creationId xmlns:a16="http://schemas.microsoft.com/office/drawing/2014/main" id="{05EF1A24-137D-4BA2-8ED4-8635FCE15F76}"/>
              </a:ext>
            </a:extLst>
          </p:cNvPr>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add $s1, $s2,$s3</a:t>
            </a:r>
            <a:endParaRPr lang="zh-CN" altLang="en-US" kern="0" baseline="-25000" dirty="0">
              <a:solidFill>
                <a:prstClr val="white"/>
              </a:solidFill>
              <a:latin typeface="Calibri"/>
              <a:ea typeface="宋体"/>
            </a:endParaRPr>
          </a:p>
        </p:txBody>
      </p:sp>
      <p:sp>
        <p:nvSpPr>
          <p:cNvPr id="6" name="矩形 5">
            <a:extLst>
              <a:ext uri="{FF2B5EF4-FFF2-40B4-BE49-F238E27FC236}">
                <a16:creationId xmlns:a16="http://schemas.microsoft.com/office/drawing/2014/main" id="{77C51338-943A-4FDA-A407-1E984B94FE2F}"/>
              </a:ext>
            </a:extLst>
          </p:cNvPr>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OP=00</a:t>
            </a:r>
            <a:endParaRPr lang="zh-CN" altLang="en-US" kern="0" dirty="0">
              <a:solidFill>
                <a:prstClr val="white"/>
              </a:solidFill>
              <a:latin typeface="Calibri"/>
              <a:ea typeface="宋体"/>
            </a:endParaRPr>
          </a:p>
        </p:txBody>
      </p:sp>
      <p:sp>
        <p:nvSpPr>
          <p:cNvPr id="7" name="矩形 6">
            <a:extLst>
              <a:ext uri="{FF2B5EF4-FFF2-40B4-BE49-F238E27FC236}">
                <a16:creationId xmlns:a16="http://schemas.microsoft.com/office/drawing/2014/main" id="{1656BE62-65A2-46A6-BC7D-F08623E80AD0}"/>
              </a:ext>
            </a:extLst>
          </p:cNvPr>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18</a:t>
            </a:r>
            <a:endParaRPr lang="zh-CN" altLang="en-US" kern="0" baseline="-25000" dirty="0">
              <a:solidFill>
                <a:prstClr val="white"/>
              </a:solidFill>
              <a:latin typeface="Calibri"/>
              <a:ea typeface="宋体"/>
            </a:endParaRPr>
          </a:p>
        </p:txBody>
      </p:sp>
      <p:sp>
        <p:nvSpPr>
          <p:cNvPr id="8" name="矩形 7">
            <a:extLst>
              <a:ext uri="{FF2B5EF4-FFF2-40B4-BE49-F238E27FC236}">
                <a16:creationId xmlns:a16="http://schemas.microsoft.com/office/drawing/2014/main" id="{D9786A30-FD41-4C80-93CE-817A9CCFBA60}"/>
              </a:ext>
            </a:extLst>
          </p:cNvPr>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19</a:t>
            </a:r>
            <a:endParaRPr lang="zh-CN" altLang="en-US" kern="0" baseline="-25000" dirty="0">
              <a:solidFill>
                <a:prstClr val="white"/>
              </a:solidFill>
              <a:latin typeface="Calibri"/>
              <a:ea typeface="宋体"/>
            </a:endParaRPr>
          </a:p>
        </p:txBody>
      </p:sp>
      <p:sp>
        <p:nvSpPr>
          <p:cNvPr id="9" name="矩形 8">
            <a:extLst>
              <a:ext uri="{FF2B5EF4-FFF2-40B4-BE49-F238E27FC236}">
                <a16:creationId xmlns:a16="http://schemas.microsoft.com/office/drawing/2014/main" id="{C19A9CDC-6653-4786-865F-A3ECB5BC3DCA}"/>
              </a:ext>
            </a:extLst>
          </p:cNvPr>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17</a:t>
            </a:r>
            <a:endParaRPr lang="zh-CN" altLang="en-US" kern="0" baseline="-25000" dirty="0">
              <a:solidFill>
                <a:prstClr val="white"/>
              </a:solidFill>
              <a:latin typeface="Calibri"/>
              <a:ea typeface="宋体"/>
            </a:endParaRPr>
          </a:p>
        </p:txBody>
      </p:sp>
      <p:sp>
        <p:nvSpPr>
          <p:cNvPr id="10" name="矩形 9">
            <a:extLst>
              <a:ext uri="{FF2B5EF4-FFF2-40B4-BE49-F238E27FC236}">
                <a16:creationId xmlns:a16="http://schemas.microsoft.com/office/drawing/2014/main" id="{3DCCB4A5-CB8F-4404-BD31-F63AB5CA5227}"/>
              </a:ext>
            </a:extLst>
          </p:cNvPr>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0</a:t>
            </a:r>
            <a:endParaRPr lang="zh-CN" altLang="en-US" kern="0" baseline="-25000" dirty="0">
              <a:solidFill>
                <a:prstClr val="white"/>
              </a:solidFill>
              <a:latin typeface="Calibri"/>
              <a:ea typeface="宋体"/>
            </a:endParaRPr>
          </a:p>
        </p:txBody>
      </p:sp>
      <p:sp>
        <p:nvSpPr>
          <p:cNvPr id="11" name="矩形 10">
            <a:extLst>
              <a:ext uri="{FF2B5EF4-FFF2-40B4-BE49-F238E27FC236}">
                <a16:creationId xmlns:a16="http://schemas.microsoft.com/office/drawing/2014/main" id="{18E2C3BD-DB25-41FE-97A3-926B2317D06B}"/>
              </a:ext>
            </a:extLst>
          </p:cNvPr>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a:ea typeface="宋体"/>
              </a:rPr>
              <a:t>32</a:t>
            </a:r>
            <a:endParaRPr lang="zh-CN" altLang="en-US" kern="0" dirty="0">
              <a:solidFill>
                <a:prstClr val="white"/>
              </a:solidFill>
              <a:latin typeface="Calibri"/>
              <a:ea typeface="宋体"/>
            </a:endParaRPr>
          </a:p>
        </p:txBody>
      </p:sp>
      <p:sp>
        <p:nvSpPr>
          <p:cNvPr id="14" name="椭圆 13">
            <a:extLst>
              <a:ext uri="{FF2B5EF4-FFF2-40B4-BE49-F238E27FC236}">
                <a16:creationId xmlns:a16="http://schemas.microsoft.com/office/drawing/2014/main" id="{24083D11-0719-4F84-A4E6-1A76B37DF784}"/>
              </a:ext>
            </a:extLst>
          </p:cNvPr>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链接器</a:t>
            </a:r>
          </a:p>
        </p:txBody>
      </p:sp>
      <p:sp>
        <p:nvSpPr>
          <p:cNvPr id="17" name="圆角矩形 33">
            <a:extLst>
              <a:ext uri="{FF2B5EF4-FFF2-40B4-BE49-F238E27FC236}">
                <a16:creationId xmlns:a16="http://schemas.microsoft.com/office/drawing/2014/main" id="{41EDA4FE-6989-4F1D-B58A-303227A74584}"/>
              </a:ext>
            </a:extLst>
          </p:cNvPr>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目标代码</a:t>
            </a:r>
          </a:p>
        </p:txBody>
      </p:sp>
      <p:sp>
        <p:nvSpPr>
          <p:cNvPr id="18" name="圆角矩形 34">
            <a:extLst>
              <a:ext uri="{FF2B5EF4-FFF2-40B4-BE49-F238E27FC236}">
                <a16:creationId xmlns:a16="http://schemas.microsoft.com/office/drawing/2014/main" id="{47B206B5-FF9C-4966-B096-64A558DEE330}"/>
              </a:ext>
            </a:extLst>
          </p:cNvPr>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机器语言</a:t>
            </a:r>
          </a:p>
        </p:txBody>
      </p:sp>
      <p:sp>
        <p:nvSpPr>
          <p:cNvPr id="19" name="圆角矩形 35">
            <a:extLst>
              <a:ext uri="{FF2B5EF4-FFF2-40B4-BE49-F238E27FC236}">
                <a16:creationId xmlns:a16="http://schemas.microsoft.com/office/drawing/2014/main" id="{52E7B976-F7D0-4740-ABCD-388DB6B6D84A}"/>
              </a:ext>
            </a:extLst>
          </p:cNvPr>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可执行代码</a:t>
            </a:r>
          </a:p>
        </p:txBody>
      </p:sp>
      <p:sp>
        <p:nvSpPr>
          <p:cNvPr id="20" name="圆角矩形 36">
            <a:extLst>
              <a:ext uri="{FF2B5EF4-FFF2-40B4-BE49-F238E27FC236}">
                <a16:creationId xmlns:a16="http://schemas.microsoft.com/office/drawing/2014/main" id="{97A17DCF-850F-464D-B588-380A35FF5EB2}"/>
              </a:ext>
            </a:extLst>
          </p:cNvPr>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存储器</a:t>
            </a:r>
          </a:p>
        </p:txBody>
      </p:sp>
      <p:sp>
        <p:nvSpPr>
          <p:cNvPr id="21" name="椭圆 20">
            <a:extLst>
              <a:ext uri="{FF2B5EF4-FFF2-40B4-BE49-F238E27FC236}">
                <a16:creationId xmlns:a16="http://schemas.microsoft.com/office/drawing/2014/main" id="{7AC95E29-BC37-493C-ABFB-0786B3BF774F}"/>
              </a:ext>
            </a:extLst>
          </p:cNvPr>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加载器</a:t>
            </a:r>
          </a:p>
        </p:txBody>
      </p:sp>
      <p:cxnSp>
        <p:nvCxnSpPr>
          <p:cNvPr id="22" name="直接箭头连接符 21">
            <a:extLst>
              <a:ext uri="{FF2B5EF4-FFF2-40B4-BE49-F238E27FC236}">
                <a16:creationId xmlns:a16="http://schemas.microsoft.com/office/drawing/2014/main" id="{7BC5EF64-573B-4959-ABD2-C8E365E68261}"/>
              </a:ext>
            </a:extLst>
          </p:cNvPr>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a:extLst>
              <a:ext uri="{FF2B5EF4-FFF2-40B4-BE49-F238E27FC236}">
                <a16:creationId xmlns:a16="http://schemas.microsoft.com/office/drawing/2014/main" id="{52776C68-C801-4E5E-AFCF-1D507A7FA5AD}"/>
              </a:ext>
            </a:extLst>
          </p:cNvPr>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a:extLst>
              <a:ext uri="{FF2B5EF4-FFF2-40B4-BE49-F238E27FC236}">
                <a16:creationId xmlns:a16="http://schemas.microsoft.com/office/drawing/2014/main" id="{8E62C55C-C26D-49FC-9C36-0C63D9278DBB}"/>
              </a:ext>
            </a:extLst>
          </p:cNvPr>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a:extLst>
              <a:ext uri="{FF2B5EF4-FFF2-40B4-BE49-F238E27FC236}">
                <a16:creationId xmlns:a16="http://schemas.microsoft.com/office/drawing/2014/main" id="{B4212B92-B9A4-4DA3-BBB6-26DCF40F79E1}"/>
              </a:ext>
            </a:extLst>
          </p:cNvPr>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a:extLst>
              <a:ext uri="{FF2B5EF4-FFF2-40B4-BE49-F238E27FC236}">
                <a16:creationId xmlns:a16="http://schemas.microsoft.com/office/drawing/2014/main" id="{AC2492D6-BA77-48A3-86EB-5202B7A5B695}"/>
              </a:ext>
            </a:extLst>
          </p:cNvPr>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a:extLst>
              <a:ext uri="{FF2B5EF4-FFF2-40B4-BE49-F238E27FC236}">
                <a16:creationId xmlns:a16="http://schemas.microsoft.com/office/drawing/2014/main" id="{58705860-60CC-44E1-99D4-371570BA1D7E}"/>
              </a:ext>
            </a:extLst>
          </p:cNvPr>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a:extLst>
              <a:ext uri="{FF2B5EF4-FFF2-40B4-BE49-F238E27FC236}">
                <a16:creationId xmlns:a16="http://schemas.microsoft.com/office/drawing/2014/main" id="{85CDF459-A049-4706-B670-BEA3B07BE6F4}"/>
              </a:ext>
            </a:extLst>
          </p:cNvPr>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执行</a:t>
            </a:r>
          </a:p>
        </p:txBody>
      </p:sp>
      <p:cxnSp>
        <p:nvCxnSpPr>
          <p:cNvPr id="33" name="直接箭头连接符 32">
            <a:extLst>
              <a:ext uri="{FF2B5EF4-FFF2-40B4-BE49-F238E27FC236}">
                <a16:creationId xmlns:a16="http://schemas.microsoft.com/office/drawing/2014/main" id="{48880CF7-ACA4-4DC0-8F57-D0095C55146D}"/>
              </a:ext>
            </a:extLst>
          </p:cNvPr>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a:extLst>
              <a:ext uri="{FF2B5EF4-FFF2-40B4-BE49-F238E27FC236}">
                <a16:creationId xmlns:a16="http://schemas.microsoft.com/office/drawing/2014/main" id="{6B2F2216-4B3A-4554-9BBB-9BCFFDA3E0D5}"/>
              </a:ext>
            </a:extLst>
          </p:cNvPr>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a:extLst>
              <a:ext uri="{FF2B5EF4-FFF2-40B4-BE49-F238E27FC236}">
                <a16:creationId xmlns:a16="http://schemas.microsoft.com/office/drawing/2014/main" id="{CD3E467D-CE06-483A-918E-75CF0FF1C84B}"/>
              </a:ext>
            </a:extLst>
          </p:cNvPr>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1" u="none" strike="noStrike" kern="0" cap="none" spc="0" normalizeH="0" baseline="0" noProof="0" dirty="0">
                <a:ln>
                  <a:noFill/>
                </a:ln>
                <a:solidFill>
                  <a:srgbClr val="FFFFFF"/>
                </a:solidFill>
                <a:effectLst/>
                <a:uLnTx/>
                <a:uFillTx/>
                <a:latin typeface="微软雅黑"/>
                <a:ea typeface="微软雅黑"/>
                <a:cs typeface="+mn-cs"/>
              </a:rPr>
              <a:t>C</a:t>
            </a: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语言</a:t>
            </a:r>
          </a:p>
        </p:txBody>
      </p:sp>
      <p:sp>
        <p:nvSpPr>
          <p:cNvPr id="12" name="椭圆 11">
            <a:extLst>
              <a:ext uri="{FF2B5EF4-FFF2-40B4-BE49-F238E27FC236}">
                <a16:creationId xmlns:a16="http://schemas.microsoft.com/office/drawing/2014/main" id="{C22C72F7-E360-4B84-A19F-195D9CF86861}"/>
              </a:ext>
            </a:extLst>
          </p:cNvPr>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编译器</a:t>
            </a:r>
          </a:p>
        </p:txBody>
      </p:sp>
      <p:sp>
        <p:nvSpPr>
          <p:cNvPr id="16" name="圆角矩形 32">
            <a:extLst>
              <a:ext uri="{FF2B5EF4-FFF2-40B4-BE49-F238E27FC236}">
                <a16:creationId xmlns:a16="http://schemas.microsoft.com/office/drawing/2014/main" id="{30DE5A5B-41CB-4339-95A6-DDC87030528C}"/>
              </a:ext>
            </a:extLst>
          </p:cNvPr>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汇编语言</a:t>
            </a:r>
          </a:p>
        </p:txBody>
      </p:sp>
      <p:sp>
        <p:nvSpPr>
          <p:cNvPr id="13" name="椭圆 12">
            <a:extLst>
              <a:ext uri="{FF2B5EF4-FFF2-40B4-BE49-F238E27FC236}">
                <a16:creationId xmlns:a16="http://schemas.microsoft.com/office/drawing/2014/main" id="{EEB43302-17DC-4FBC-B403-1AD0DCB892F1}"/>
              </a:ext>
            </a:extLst>
          </p:cNvPr>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a:ea typeface="微软雅黑"/>
                <a:cs typeface="+mn-cs"/>
              </a:rPr>
              <a:t>汇编器</a:t>
            </a:r>
          </a:p>
        </p:txBody>
      </p:sp>
      <p:sp>
        <p:nvSpPr>
          <p:cNvPr id="31" name="圆角矩形 30">
            <a:extLst>
              <a:ext uri="{FF2B5EF4-FFF2-40B4-BE49-F238E27FC236}">
                <a16:creationId xmlns:a16="http://schemas.microsoft.com/office/drawing/2014/main" id="{A907616A-9BA2-422A-9ACF-05A8790B4498}"/>
              </a:ext>
            </a:extLst>
          </p:cNvPr>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1" u="none" strike="noStrike" kern="0" cap="none" spc="0" normalizeH="0" baseline="0" noProof="0" dirty="0">
                <a:ln>
                  <a:noFill/>
                </a:ln>
                <a:solidFill>
                  <a:srgbClr val="FFFFFF"/>
                </a:solidFill>
                <a:effectLst/>
                <a:uLnTx/>
                <a:uFillTx/>
                <a:latin typeface="微软雅黑"/>
                <a:ea typeface="微软雅黑"/>
                <a:cs typeface="+mn-cs"/>
              </a:rPr>
              <a:t>取指令</a:t>
            </a:r>
          </a:p>
        </p:txBody>
      </p:sp>
    </p:spTree>
    <p:extLst>
      <p:ext uri="{BB962C8B-B14F-4D97-AF65-F5344CB8AC3E}">
        <p14:creationId xmlns:p14="http://schemas.microsoft.com/office/powerpoint/2010/main" val="12600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en-US" altLang="zh-CN" dirty="0"/>
              <a:t>Page 285</a:t>
            </a:r>
          </a:p>
          <a:p>
            <a:pPr lvl="1"/>
            <a:r>
              <a:rPr lang="en-US" altLang="zh-CN" dirty="0"/>
              <a:t>6.5</a:t>
            </a:r>
          </a:p>
          <a:p>
            <a:pPr lvl="1"/>
            <a:r>
              <a:rPr lang="en-US" altLang="zh-CN" dirty="0"/>
              <a:t>6.6</a:t>
            </a:r>
          </a:p>
          <a:p>
            <a:pPr lvl="1"/>
            <a:r>
              <a:rPr lang="en-US" altLang="zh-CN" dirty="0"/>
              <a:t>6.7</a:t>
            </a:r>
          </a:p>
        </p:txBody>
      </p:sp>
    </p:spTree>
    <p:extLst>
      <p:ext uri="{BB962C8B-B14F-4D97-AF65-F5344CB8AC3E}">
        <p14:creationId xmlns:p14="http://schemas.microsoft.com/office/powerpoint/2010/main" val="1696763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1221130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p>
        </p:txBody>
      </p:sp>
      <p:sp>
        <p:nvSpPr>
          <p:cNvPr id="4" name="TextBox 24"/>
          <p:cNvSpPr txBox="1"/>
          <p:nvPr/>
        </p:nvSpPr>
        <p:spPr>
          <a:xfrm>
            <a:off x="2960724" y="893034"/>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4" dirty="0"/>
              <a:t>…</a:t>
            </a:r>
            <a:endParaRPr lang="zh-CN" altLang="en-US" sz="3034"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698">
                <a:lnSpc>
                  <a:spcPts val="2250"/>
                </a:lnSpc>
              </a:pPr>
              <a:r>
                <a:rPr lang="zh-CN" altLang="en-US" sz="1896" spc="-55" dirty="0">
                  <a:solidFill>
                    <a:srgbClr val="FF0000"/>
                  </a:solidFill>
                  <a:latin typeface="微软雅黑" panose="020B0503020204020204" pitchFamily="34" charset="-122"/>
                  <a:ea typeface="微软雅黑" panose="020B0503020204020204" pitchFamily="34" charset="-122"/>
                  <a:cs typeface="Century"/>
                </a:rPr>
                <a:t>最短路径延迟</a:t>
              </a:r>
              <a:endParaRPr sz="1949"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Tree>
    <p:extLst>
      <p:ext uri="{BB962C8B-B14F-4D97-AF65-F5344CB8AC3E}">
        <p14:creationId xmlns:p14="http://schemas.microsoft.com/office/powerpoint/2010/main" val="1027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p>
        </p:txBody>
      </p:sp>
      <p:pic>
        <p:nvPicPr>
          <p:cNvPr id="5" name="内容占位符 4"/>
          <p:cNvPicPr>
            <a:picLocks noGrp="1" noChangeAspect="1"/>
          </p:cNvPicPr>
          <p:nvPr>
            <p:ph idx="1"/>
          </p:nvPr>
        </p:nvPicPr>
        <p:blipFill rotWithShape="1">
          <a:blip r:embed="rId3"/>
          <a:srcRect l="-265" t="4286" r="265" b="369"/>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a:spLocks/>
          </p:cNvSpPr>
          <p:nvPr/>
        </p:nvSpPr>
        <p:spPr bwMode="auto">
          <a:xfrm>
            <a:off x="7270288" y="1903614"/>
            <a:ext cx="4368337" cy="4349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95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p>
        </p:txBody>
      </p:sp>
      <p:sp>
        <p:nvSpPr>
          <p:cNvPr id="3" name="内容占位符 2"/>
          <p:cNvSpPr>
            <a:spLocks noGrp="1"/>
          </p:cNvSpPr>
          <p:nvPr>
            <p:ph idx="1"/>
          </p:nvPr>
        </p:nvSpPr>
        <p:spPr>
          <a:xfrm>
            <a:off x="487822" y="942764"/>
            <a:ext cx="11573113"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p>
          <a:p>
            <a:endParaRPr lang="zh-CN" altLang="en-US" dirty="0"/>
          </a:p>
        </p:txBody>
      </p:sp>
    </p:spTree>
    <p:extLst>
      <p:ext uri="{BB962C8B-B14F-4D97-AF65-F5344CB8AC3E}">
        <p14:creationId xmlns:p14="http://schemas.microsoft.com/office/powerpoint/2010/main" val="413631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4" name="组合 23"/>
          <p:cNvGrpSpPr/>
          <p:nvPr/>
        </p:nvGrpSpPr>
        <p:grpSpPr>
          <a:xfrm>
            <a:off x="9129552" y="2960861"/>
            <a:ext cx="2652445" cy="801978"/>
            <a:chOff x="9570959" y="3334754"/>
            <a:chExt cx="2797501" cy="845836"/>
          </a:xfrm>
        </p:grpSpPr>
        <p:sp>
          <p:nvSpPr>
            <p:cNvPr id="25"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4" name="直接连接符 53"/>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2"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2"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2" dirty="0">
                <a:latin typeface="Arial" panose="020B0604020202020204" pitchFamily="34" charset="0"/>
              </a:endParaRPr>
            </a:p>
          </p:txBody>
        </p:sp>
      </p:grpSp>
      <p:graphicFrame>
        <p:nvGraphicFramePr>
          <p:cNvPr id="124" name="表格 123"/>
          <p:cNvGraphicFramePr>
            <a:graphicFrameLocks noGrp="1"/>
          </p:cNvGraphicFramePr>
          <p:nvPr>
            <p:extLst/>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2"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endParaRPr lang="en-US" altLang="zh-CN" sz="3792"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8" name="表格 187"/>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189" name="表格 188"/>
          <p:cNvGraphicFramePr>
            <a:graphicFrameLocks noGrp="1"/>
          </p:cNvGraphicFramePr>
          <p:nvPr>
            <p:extLst/>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636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zh-CN" altLang="en-US" sz="1327"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277"/>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主存</a:t>
              </a: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277">
                  <a:defRPr/>
                </a:pPr>
                <a:r>
                  <a:rPr lang="en-US" altLang="zh-CN" sz="1707"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chemeClr val="accent5"/>
                  </a:solidFill>
                  <a:latin typeface="Segoe UI Black" panose="020B0A02040204020203" pitchFamily="34" charset="0"/>
                  <a:ea typeface="华文细黑"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896"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6" kern="0" dirty="0">
                <a:solidFill>
                  <a:schemeClr val="accent5">
                    <a:lumMod val="60000"/>
                    <a:lumOff val="40000"/>
                  </a:schemeClr>
                </a:solidFill>
                <a:latin typeface="Segoe UI Black" panose="020B0A02040204020203" pitchFamily="34" charset="0"/>
                <a:ea typeface="华文细黑"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277">
                <a:defRPr/>
              </a:pPr>
              <a:r>
                <a:rPr lang="en-US" altLang="zh-CN" sz="1517"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7" kern="0" dirty="0">
                <a:latin typeface="Segoe UI Black" panose="020B0A02040204020203" pitchFamily="34" charset="0"/>
                <a:ea typeface="华文细黑"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277">
                <a:defRPr/>
              </a:pPr>
              <a:endParaRPr lang="zh-CN" altLang="en-US" sz="2655" i="1" kern="0">
                <a:solidFill>
                  <a:srgbClr val="FFFFFF"/>
                </a:solidFill>
                <a:latin typeface="Segoe UI Black" panose="020B0A02040204020203" pitchFamily="34" charset="0"/>
                <a:ea typeface="微软雅黑"/>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277">
                  <a:defRPr/>
                </a:pPr>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寄存器堆</a:t>
                </a: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7"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326" eaLnBrk="1" fontAlgn="auto" latinLnBrk="0" hangingPunct="1">
                <a:lnSpc>
                  <a:spcPct val="100000"/>
                </a:lnSpc>
                <a:spcBef>
                  <a:spcPts val="0"/>
                </a:spcBef>
                <a:spcAft>
                  <a:spcPts val="0"/>
                </a:spcAft>
                <a:buClrTx/>
                <a:buSzTx/>
                <a:buFontTx/>
                <a:buNone/>
                <a:tabLst/>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solidFill>
                    <a:srgbClr val="7030A0"/>
                  </a:solidFill>
                </a:rPr>
                <a:t>bus1</a:t>
              </a:r>
              <a:endParaRPr lang="zh-CN" altLang="en-US" sz="1896"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B0F0"/>
                    </a:solidFill>
                    <a:latin typeface="Segoe UI Black" panose="020B0A02040204020203" pitchFamily="34" charset="0"/>
                    <a:ea typeface="微软雅黑"/>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extLst>
      <p:ext uri="{BB962C8B-B14F-4D97-AF65-F5344CB8AC3E}">
        <p14:creationId xmlns:p14="http://schemas.microsoft.com/office/powerpoint/2010/main" val="8990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a:extLst>
              <a:ext uri="{FF2B5EF4-FFF2-40B4-BE49-F238E27FC236}">
                <a16:creationId xmlns:a16="http://schemas.microsoft.com/office/drawing/2014/main" id="{083F1803-E01C-499C-8DE9-4FDC2E176D6B}"/>
              </a:ext>
            </a:extLst>
          </p:cNvPr>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矩形 22">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9EC13A88-E991-4549-A4E9-1AB624E29D45}"/>
              </a:ext>
            </a:extLst>
          </p:cNvPr>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2" name="直接连接符 31">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a:extLst>
              <a:ext uri="{FF2B5EF4-FFF2-40B4-BE49-F238E27FC236}">
                <a16:creationId xmlns:a16="http://schemas.microsoft.com/office/drawing/2014/main" id="{0F435E62-1B17-4BA9-998E-C68E27B7159C}"/>
              </a:ext>
            </a:extLst>
          </p:cNvPr>
          <p:cNvCxnSpPr>
            <a:cxnSpLocks/>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7" name="组合 36">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38" name="矩形 3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42" name="矩形 41">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43" name="矩形 42">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 name="矩形 45">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06D13955-8991-4AB9-8AE6-E6D52BF4E822}"/>
              </a:ext>
            </a:extLst>
          </p:cNvPr>
          <p:cNvSpPr>
            <a:spLocks/>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35F5988D-9868-4683-92E1-7DD10CC02284}"/>
              </a:ext>
            </a:extLst>
          </p:cNvPr>
          <p:cNvSpPr/>
          <p:nvPr/>
        </p:nvSpPr>
        <p:spPr>
          <a:xfrm>
            <a:off x="4823256" y="347340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32DF3147-11BF-4F5C-8978-CAF054A4CCDD}"/>
              </a:ext>
            </a:extLst>
          </p:cNvPr>
          <p:cNvSpPr/>
          <p:nvPr/>
        </p:nvSpPr>
        <p:spPr>
          <a:xfrm>
            <a:off x="4824328" y="3777623"/>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BD38C2BD-176A-44EC-BE75-198DF8F2BDE6}"/>
              </a:ext>
            </a:extLst>
          </p:cNvPr>
          <p:cNvSpPr/>
          <p:nvPr/>
        </p:nvSpPr>
        <p:spPr>
          <a:xfrm>
            <a:off x="4818000" y="4107545"/>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EC311AC-23AA-44AC-815A-8889216F2B8B}"/>
              </a:ext>
            </a:extLst>
          </p:cNvPr>
          <p:cNvSpPr/>
          <p:nvPr/>
        </p:nvSpPr>
        <p:spPr>
          <a:xfrm>
            <a:off x="4823256" y="4443818"/>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CAC34120-E9F4-49D1-AD8A-A3BD3D3C8D26}"/>
              </a:ext>
            </a:extLst>
          </p:cNvPr>
          <p:cNvSpPr/>
          <p:nvPr/>
        </p:nvSpPr>
        <p:spPr>
          <a:xfrm>
            <a:off x="5316892" y="3227979"/>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5926BBC-26ED-4FD0-B8B6-D5969ED71709}"/>
              </a:ext>
            </a:extLst>
          </p:cNvPr>
          <p:cNvSpPr/>
          <p:nvPr/>
        </p:nvSpPr>
        <p:spPr>
          <a:xfrm>
            <a:off x="5178608" y="4210494"/>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0" name="矩形 59">
            <a:extLst>
              <a:ext uri="{FF2B5EF4-FFF2-40B4-BE49-F238E27FC236}">
                <a16:creationId xmlns:a16="http://schemas.microsoft.com/office/drawing/2014/main" id="{4C593A01-858B-4B68-AF47-71D6F26A6E5F}"/>
              </a:ext>
            </a:extLst>
          </p:cNvPr>
          <p:cNvSpPr/>
          <p:nvPr/>
        </p:nvSpPr>
        <p:spPr>
          <a:xfrm>
            <a:off x="5866794" y="3483146"/>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073FB5D5-5546-4A1A-B00C-0B340A318ADD}"/>
              </a:ext>
            </a:extLst>
          </p:cNvPr>
          <p:cNvSpPr/>
          <p:nvPr/>
        </p:nvSpPr>
        <p:spPr>
          <a:xfrm>
            <a:off x="5859075" y="3880852"/>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65" name="流程图: 手动操作 64">
            <a:extLst>
              <a:ext uri="{FF2B5EF4-FFF2-40B4-BE49-F238E27FC236}">
                <a16:creationId xmlns:a16="http://schemas.microsoft.com/office/drawing/2014/main" id="{6C2FCBC5-1898-4C55-8A7D-7DB4F2A02A90}"/>
              </a:ext>
            </a:extLst>
          </p:cNvPr>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6" name="矩形 65">
            <a:extLst>
              <a:ext uri="{FF2B5EF4-FFF2-40B4-BE49-F238E27FC236}">
                <a16:creationId xmlns:a16="http://schemas.microsoft.com/office/drawing/2014/main" id="{DB6FEBF0-D3C1-4E44-A076-F8543F45AA45}"/>
              </a:ext>
            </a:extLst>
          </p:cNvPr>
          <p:cNvSpPr/>
          <p:nvPr/>
        </p:nvSpPr>
        <p:spPr>
          <a:xfrm>
            <a:off x="1354929" y="334934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7" name="流程图: 手动操作 66">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9" name="流程图: 手动操作 68">
            <a:extLst>
              <a:ext uri="{FF2B5EF4-FFF2-40B4-BE49-F238E27FC236}">
                <a16:creationId xmlns:a16="http://schemas.microsoft.com/office/drawing/2014/main" id="{6C2FCBC5-1898-4C55-8A7D-7DB4F2A02A90}"/>
              </a:ext>
            </a:extLst>
          </p:cNvPr>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B6FEBF0-D3C1-4E44-A076-F8543F45AA45}"/>
              </a:ext>
            </a:extLst>
          </p:cNvPr>
          <p:cNvSpPr/>
          <p:nvPr/>
        </p:nvSpPr>
        <p:spPr>
          <a:xfrm>
            <a:off x="10679789" y="3558777"/>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1" name="直接连接符 70">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74" name="平行四边形 73">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8C4A7878-3EB6-4E68-83D1-828EE5148B79}"/>
              </a:ext>
            </a:extLst>
          </p:cNvPr>
          <p:cNvSpPr/>
          <p:nvPr/>
        </p:nvSpPr>
        <p:spPr>
          <a:xfrm>
            <a:off x="7178354" y="3902221"/>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2" name="任意多边形: 形状 323">
            <a:extLst>
              <a:ext uri="{FF2B5EF4-FFF2-40B4-BE49-F238E27FC236}">
                <a16:creationId xmlns:a16="http://schemas.microsoft.com/office/drawing/2014/main" id="{3B04B997-499F-4890-B68B-471A8EBFDD67}"/>
              </a:ext>
            </a:extLst>
          </p:cNvPr>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3" name="矩形 82">
            <a:extLst>
              <a:ext uri="{FF2B5EF4-FFF2-40B4-BE49-F238E27FC236}">
                <a16:creationId xmlns:a16="http://schemas.microsoft.com/office/drawing/2014/main" id="{CF41F216-AFB6-4A00-9021-A79FAADE4749}"/>
              </a:ext>
            </a:extLst>
          </p:cNvPr>
          <p:cNvSpPr/>
          <p:nvPr/>
        </p:nvSpPr>
        <p:spPr>
          <a:xfrm rot="16200000">
            <a:off x="7702130" y="3760608"/>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84" name="矩形 83">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89" name="矩形 88">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0" name="矩形 89">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1" name="矩形 90">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2" name="矩形 91">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3" name="矩形 92">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4" name="矩形 93">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5" name="矩形 94">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D3A2499C-02EC-4853-B80E-364C09F71C0F}"/>
              </a:ext>
            </a:extLst>
          </p:cNvPr>
          <p:cNvSpPr/>
          <p:nvPr/>
        </p:nvSpPr>
        <p:spPr>
          <a:xfrm>
            <a:off x="2797871" y="505400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8" name="矩形 97">
            <a:extLst>
              <a:ext uri="{FF2B5EF4-FFF2-40B4-BE49-F238E27FC236}">
                <a16:creationId xmlns:a16="http://schemas.microsoft.com/office/drawing/2014/main" id="{D3A2499C-02EC-4853-B80E-364C09F71C0F}"/>
              </a:ext>
            </a:extLst>
          </p:cNvPr>
          <p:cNvSpPr/>
          <p:nvPr/>
        </p:nvSpPr>
        <p:spPr>
          <a:xfrm>
            <a:off x="7917148" y="544836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9" name="矩形 98">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0" name="直接连接符 99">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2" name="直接连接符 101">
            <a:extLst>
              <a:ext uri="{FF2B5EF4-FFF2-40B4-BE49-F238E27FC236}">
                <a16:creationId xmlns:a16="http://schemas.microsoft.com/office/drawing/2014/main" id="{2EF7FF38-547F-4842-883B-B8ED6547CE15}"/>
              </a:ext>
            </a:extLst>
          </p:cNvPr>
          <p:cNvCxnSpPr>
            <a:cxnSpLocks/>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6" name="直接连接符 15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2" name="矩形 171">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3" name="矩形 172">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a:extLst>
              <a:ext uri="{FF2B5EF4-FFF2-40B4-BE49-F238E27FC236}">
                <a16:creationId xmlns:a16="http://schemas.microsoft.com/office/drawing/2014/main" id="{0F435E62-1B17-4BA9-998E-C68E27B7159C}"/>
              </a:ext>
            </a:extLst>
          </p:cNvPr>
          <p:cNvCxnSpPr>
            <a:cxnSpLocks/>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4" name="矩形 183">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5" name="矩形 184">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6" name="直接连接符 185">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8" name="矩形 187">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4BE19091-5D99-41B6-A7EA-D8533F28A0B2}"/>
              </a:ext>
            </a:extLst>
          </p:cNvPr>
          <p:cNvSpPr/>
          <p:nvPr/>
        </p:nvSpPr>
        <p:spPr>
          <a:xfrm>
            <a:off x="3771188" y="5326270"/>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94" name="矩形 193">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196" name="流程图: 手动操作 195">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7" name="矩形 196">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201" name="平行四边形 20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2" name="矩形 20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203" name="矩形 202">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204" name="矩形 203">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205" name="直接连接符 204">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7646448" y="3468098"/>
            <a:ext cx="469410" cy="860645"/>
            <a:chOff x="8064621" y="3840798"/>
            <a:chExt cx="495081"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11" name="矩形 210">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13" name="直接连接符 212">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216" name="矩形 21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17" name="矩形 216">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18" name="矩形 217">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9" name="矩形 218">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20" name="矩形 219">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数据</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sp>
          <p:nvSpPr>
            <p:cNvPr id="221" name="矩形 220">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222" name="矩形 221">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6" name="矩形 22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9" name="矩形 228">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31" name="矩形 230">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32" name="直接连接符 231">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34" name="直接连接符 233">
            <a:extLst>
              <a:ext uri="{FF2B5EF4-FFF2-40B4-BE49-F238E27FC236}">
                <a16:creationId xmlns:a16="http://schemas.microsoft.com/office/drawing/2014/main" id="{2EF7FF38-547F-4842-883B-B8ED6547CE15}"/>
              </a:ext>
            </a:extLst>
          </p:cNvPr>
          <p:cNvCxnSpPr>
            <a:cxnSpLocks/>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a:cxnSpLocks/>
          </p:cNvCxnSpPr>
          <p:nvPr/>
        </p:nvCxnSpPr>
        <p:spPr>
          <a:xfrm>
            <a:off x="4163957" y="4587119"/>
            <a:ext cx="0" cy="1838144"/>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53" name="组合 252"/>
          <p:cNvGrpSpPr/>
          <p:nvPr/>
        </p:nvGrpSpPr>
        <p:grpSpPr>
          <a:xfrm>
            <a:off x="1889290" y="3394413"/>
            <a:ext cx="239223" cy="429550"/>
            <a:chOff x="1992610" y="3763083"/>
            <a:chExt cx="252305" cy="453041"/>
          </a:xfrm>
        </p:grpSpPr>
        <p:sp>
          <p:nvSpPr>
            <p:cNvPr id="254" name="矩形 253">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84" name="矩形 28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285" name="矩形 28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grpSp>
        <p:nvGrpSpPr>
          <p:cNvPr id="286" name="组合 285"/>
          <p:cNvGrpSpPr/>
          <p:nvPr/>
        </p:nvGrpSpPr>
        <p:grpSpPr>
          <a:xfrm>
            <a:off x="10679778" y="3540058"/>
            <a:ext cx="269626" cy="519494"/>
            <a:chOff x="11263840" y="3916697"/>
            <a:chExt cx="284372" cy="547904"/>
          </a:xfrm>
        </p:grpSpPr>
        <p:sp>
          <p:nvSpPr>
            <p:cNvPr id="287" name="流程图: 手动操作 28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8" name="矩形 287">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289" name="组合 288">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290" name="矩形 28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94" name="直接连接符 293">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2" name="矩形 30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06" name="矩形 30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07" name="矩形 30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08" name="矩形 30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9" name="矩形 30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6" name="矩形 31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9" name="矩形 318">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cxnSp>
        <p:nvCxnSpPr>
          <p:cNvPr id="320" name="直接连接符 319"/>
          <p:cNvCxnSpPr>
            <a:cxnSpLocks/>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3" name="矩形 322">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27" name="矩形 326">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28" name="矩形 327">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329" name="矩形 328">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330" name="组合 329"/>
          <p:cNvGrpSpPr/>
          <p:nvPr/>
        </p:nvGrpSpPr>
        <p:grpSpPr>
          <a:xfrm>
            <a:off x="4189041" y="1577541"/>
            <a:ext cx="621104" cy="1383549"/>
            <a:chOff x="4249767" y="1888664"/>
            <a:chExt cx="655071" cy="1459212"/>
          </a:xfrm>
        </p:grpSpPr>
        <p:sp>
          <p:nvSpPr>
            <p:cNvPr id="33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32" name="矩形 331">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33" name="矩形 332">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334" name="矩形 333">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OP</a:t>
              </a:r>
              <a:endParaRPr lang="zh-CN" altLang="en-US" sz="1517" kern="0" dirty="0">
                <a:solidFill>
                  <a:sysClr val="window" lastClr="FFFFFF"/>
                </a:solidFill>
                <a:latin typeface="Calibri"/>
                <a:ea typeface="宋体"/>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S</a:t>
              </a:r>
              <a:endParaRPr lang="zh-CN" altLang="en-US" sz="1517" kern="0" baseline="-25000" dirty="0">
                <a:solidFill>
                  <a:sysClr val="window" lastClr="FFFFFF"/>
                </a:solidFill>
                <a:latin typeface="Calibri"/>
                <a:ea typeface="宋体"/>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R</a:t>
              </a:r>
              <a:r>
                <a:rPr lang="en-US" altLang="zh-CN" sz="1517" kern="0" baseline="-25000" dirty="0" err="1">
                  <a:solidFill>
                    <a:sysClr val="window" lastClr="FFFFFF"/>
                  </a:solidFill>
                  <a:latin typeface="Calibri"/>
                  <a:ea typeface="宋体"/>
                </a:rPr>
                <a:t>t</a:t>
              </a:r>
              <a:endParaRPr lang="zh-CN" altLang="en-US" sz="1517" kern="0" baseline="-25000" dirty="0">
                <a:solidFill>
                  <a:sysClr val="window" lastClr="FFFFFF"/>
                </a:solidFill>
                <a:latin typeface="Calibri"/>
                <a:ea typeface="宋体"/>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shamt</a:t>
              </a:r>
              <a:endParaRPr lang="zh-CN" altLang="en-US" sz="1517" kern="0" baseline="-25000" dirty="0">
                <a:solidFill>
                  <a:sysClr val="window" lastClr="FFFFFF"/>
                </a:solidFill>
                <a:latin typeface="Calibri"/>
                <a:ea typeface="宋体"/>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d</a:t>
              </a:r>
              <a:endParaRPr lang="zh-CN" altLang="en-US" sz="1517" kern="0" baseline="-25000" dirty="0">
                <a:solidFill>
                  <a:sysClr val="window" lastClr="FFFFFF"/>
                </a:solidFill>
                <a:latin typeface="Calibri"/>
                <a:ea typeface="宋体"/>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funct</a:t>
              </a:r>
              <a:endParaRPr lang="zh-CN" altLang="en-US" sz="1517" kern="0" dirty="0">
                <a:solidFill>
                  <a:sysClr val="window" lastClr="FFFFFF"/>
                </a:solidFill>
                <a:latin typeface="Calibri"/>
                <a:ea typeface="宋体"/>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277"/>
              <a:r>
                <a:rPr lang="en-US" altLang="zh-CN" sz="1517" kern="0" dirty="0">
                  <a:solidFill>
                    <a:srgbClr val="000000"/>
                  </a:solidFill>
                  <a:latin typeface="微软雅黑"/>
                  <a:ea typeface="微软雅黑"/>
                </a:rPr>
                <a:t>R </a:t>
              </a:r>
              <a:r>
                <a:rPr lang="zh-CN" altLang="en-US" sz="1517" kern="0" dirty="0">
                  <a:solidFill>
                    <a:srgbClr val="000000"/>
                  </a:solidFill>
                  <a:latin typeface="微软雅黑"/>
                  <a:ea typeface="微软雅黑"/>
                </a:rPr>
                <a:t>型指令</a:t>
              </a:r>
            </a:p>
          </p:txBody>
        </p:sp>
      </p:grpSp>
      <p:sp>
        <p:nvSpPr>
          <p:cNvPr id="349" name="矩形 348"/>
          <p:cNvSpPr/>
          <p:nvPr/>
        </p:nvSpPr>
        <p:spPr>
          <a:xfrm>
            <a:off x="4856430" y="485208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50" name="矩形 349"/>
          <p:cNvSpPr/>
          <p:nvPr/>
        </p:nvSpPr>
        <p:spPr>
          <a:xfrm>
            <a:off x="1304903" y="388921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a:extLst>
              <a:ext uri="{FF2B5EF4-FFF2-40B4-BE49-F238E27FC236}">
                <a16:creationId xmlns:a16="http://schemas.microsoft.com/office/drawing/2014/main" id="{083F1803-E01C-499C-8DE9-4FDC2E176D6B}"/>
              </a:ext>
            </a:extLst>
          </p:cNvPr>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Tree>
    <p:extLst>
      <p:ext uri="{BB962C8B-B14F-4D97-AF65-F5344CB8AC3E}">
        <p14:creationId xmlns:p14="http://schemas.microsoft.com/office/powerpoint/2010/main" val="27125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2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10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2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30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35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10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10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2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2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10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2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2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6">
            <a:lum bright="70000" contrast="-70000"/>
          </a:blip>
          <a:stretch>
            <a:fillRect/>
          </a:stretch>
        </p:blipFill>
        <p:spPr>
          <a:xfrm>
            <a:off x="758696" y="5998957"/>
            <a:ext cx="1997758" cy="484718"/>
          </a:xfrm>
          <a:prstGeom prst="rect">
            <a:avLst/>
          </a:prstGeom>
        </p:spPr>
      </p:pic>
      <p:sp>
        <p:nvSpPr>
          <p:cNvPr id="17" name="文本框 16"/>
          <p:cNvSpPr txBox="1"/>
          <p:nvPr/>
        </p:nvSpPr>
        <p:spPr>
          <a:xfrm>
            <a:off x="1179822" y="5350003"/>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3CF4877-1CD2-41D2-AD25-E0E0CCA8CFFB}"/>
              </a:ext>
            </a:extLst>
          </p:cNvPr>
          <p:cNvPicPr>
            <a:picLocks noChangeAspect="1"/>
          </p:cNvPicPr>
          <p:nvPr/>
        </p:nvPicPr>
        <p:blipFill>
          <a:blip r:embed="rId8"/>
          <a:stretch>
            <a:fillRect/>
          </a:stretch>
        </p:blipFill>
        <p:spPr>
          <a:xfrm>
            <a:off x="-286581" y="1863284"/>
            <a:ext cx="4296880" cy="793906"/>
          </a:xfrm>
          <a:prstGeom prst="rect">
            <a:avLst/>
          </a:prstGeom>
        </p:spPr>
      </p:pic>
      <p:pic>
        <p:nvPicPr>
          <p:cNvPr id="19" name="图片 1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spTree>
    <p:extLst>
      <p:ext uri="{BB962C8B-B14F-4D97-AF65-F5344CB8AC3E}">
        <p14:creationId xmlns:p14="http://schemas.microsoft.com/office/powerpoint/2010/main" val="331717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p>
          <a:p>
            <a:pPr>
              <a:lnSpc>
                <a:spcPct val="160000"/>
              </a:lnSpc>
            </a:pPr>
            <a:r>
              <a:rPr lang="zh-CN" altLang="en-US" dirty="0"/>
              <a:t>数据通路</a:t>
            </a:r>
          </a:p>
          <a:p>
            <a:pPr>
              <a:lnSpc>
                <a:spcPct val="170000"/>
              </a:lnSpc>
            </a:pPr>
            <a:r>
              <a:rPr lang="zh-CN" altLang="en-US" b="1" dirty="0">
                <a:solidFill>
                  <a:srgbClr val="C00000"/>
                </a:solidFill>
              </a:rPr>
              <a:t>指令周期与时序（★★★）</a:t>
            </a:r>
          </a:p>
          <a:p>
            <a:pPr>
              <a:lnSpc>
                <a:spcPct val="160000"/>
              </a:lnSpc>
            </a:pPr>
            <a:r>
              <a:rPr lang="zh-CN" altLang="en-US" dirty="0"/>
              <a:t>硬布线控制器设计</a:t>
            </a:r>
          </a:p>
          <a:p>
            <a:pPr>
              <a:lnSpc>
                <a:spcPct val="15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50000"/>
              </a:lnSpc>
            </a:pPr>
            <a:r>
              <a:rPr lang="en-US" altLang="zh-CN" dirty="0"/>
              <a:t>MIPS</a:t>
            </a:r>
            <a:r>
              <a:rPr lang="zh-CN" altLang="en-US" dirty="0"/>
              <a:t>多周期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423048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p>
        </p:txBody>
      </p:sp>
      <p:sp>
        <p:nvSpPr>
          <p:cNvPr id="4" name="TextBox 24"/>
          <p:cNvSpPr txBox="1"/>
          <p:nvPr/>
        </p:nvSpPr>
        <p:spPr>
          <a:xfrm>
            <a:off x="596349" y="917548"/>
            <a:ext cx="10812385"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指令功能、寻址方式不同，数据通路不同，执行时间不同，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访存指令、寄存器运算指令、加法指令、除法指令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799"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08" y="4113728"/>
            <a:ext cx="8878051" cy="703131"/>
            <a:chOff x="1944017" y="4621682"/>
            <a:chExt cx="9363569" cy="741582"/>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1352872"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无中断异常</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2047736"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有异常、中断请求</a:t>
              </a:r>
            </a:p>
          </p:txBody>
        </p:sp>
      </p:grpSp>
    </p:spTree>
    <p:extLst>
      <p:ext uri="{BB962C8B-B14F-4D97-AF65-F5344CB8AC3E}">
        <p14:creationId xmlns:p14="http://schemas.microsoft.com/office/powerpoint/2010/main" val="38318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68350" y="4958951"/>
            <a:ext cx="9591713" cy="355034"/>
            <a:chOff x="294568" y="1790851"/>
            <a:chExt cx="11667506"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49"/>
            <p:cNvSpPr>
              <a:spLocks noChangeShapeType="1"/>
            </p:cNvSpPr>
            <p:nvPr/>
          </p:nvSpPr>
          <p:spPr bwMode="auto">
            <a:xfrm flipV="1">
              <a:off x="1659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50"/>
            <p:cNvSpPr>
              <a:spLocks noChangeShapeType="1"/>
            </p:cNvSpPr>
            <p:nvPr/>
          </p:nvSpPr>
          <p:spPr bwMode="auto">
            <a:xfrm>
              <a:off x="1659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Text Box 129"/>
            <p:cNvSpPr txBox="1">
              <a:spLocks noChangeArrowheads="1"/>
            </p:cNvSpPr>
            <p:nvPr/>
          </p:nvSpPr>
          <p:spPr bwMode="auto">
            <a:xfrm>
              <a:off x="294568" y="179085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C00000"/>
                  </a:solidFill>
                </a:rPr>
                <a:t>节拍脉冲</a:t>
              </a:r>
              <a:endParaRPr lang="zh-CN" altLang="el-GR" sz="1707"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FF0000"/>
                  </a:solidFill>
                </a:rPr>
                <a:t>机器周期（取指令）</a:t>
              </a:r>
              <a:endParaRPr lang="zh-CN" altLang="el-GR" sz="1707"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机器周期（译码）</a:t>
              </a:r>
              <a:endParaRPr lang="zh-CN" altLang="el-GR" sz="1707"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机器周期（执行）</a:t>
              </a:r>
              <a:endParaRPr lang="zh-CN" altLang="el-GR" sz="1707"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机器周期（写回）</a:t>
              </a:r>
              <a:endParaRPr lang="zh-CN" altLang="el-GR" sz="1707"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accent5"/>
                  </a:solidFill>
                </a:rPr>
                <a:t>指令周期</a:t>
              </a:r>
              <a:endParaRPr lang="zh-CN" altLang="el-GR" sz="1707"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7"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7"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7"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7" dirty="0">
                <a:latin typeface="Segoe UI Black" panose="020B0A02040204020203" pitchFamily="34" charset="0"/>
                <a:cs typeface="Segoe UI Black" panose="020B0A02040204020203" pitchFamily="34" charset="0"/>
              </a:endParaRPr>
            </a:p>
          </p:txBody>
        </p:sp>
      </p:grpSp>
      <p:grpSp>
        <p:nvGrpSpPr>
          <p:cNvPr id="108" name="组合 107">
            <a:extLst>
              <a:ext uri="{FF2B5EF4-FFF2-40B4-BE49-F238E27FC236}">
                <a16:creationId xmlns:a16="http://schemas.microsoft.com/office/drawing/2014/main" id="{62804333-E458-4AD7-AE71-40310F33994D}"/>
              </a:ext>
            </a:extLst>
          </p:cNvPr>
          <p:cNvGrpSpPr/>
          <p:nvPr/>
        </p:nvGrpSpPr>
        <p:grpSpPr>
          <a:xfrm>
            <a:off x="9358647" y="3717323"/>
            <a:ext cx="2124726" cy="579957"/>
            <a:chOff x="371537" y="4732301"/>
            <a:chExt cx="2678518" cy="579957"/>
          </a:xfrm>
        </p:grpSpPr>
        <p:sp>
          <p:nvSpPr>
            <p:cNvPr id="109" name="矩形 108">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0360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p>
        </p:txBody>
      </p:sp>
      <p:sp>
        <p:nvSpPr>
          <p:cNvPr id="3" name="内容占位符 2"/>
          <p:cNvSpPr>
            <a:spLocks noGrp="1"/>
          </p:cNvSpPr>
          <p:nvPr>
            <p:ph idx="1"/>
          </p:nvPr>
        </p:nvSpPr>
        <p:spPr>
          <a:xfrm>
            <a:off x="487822" y="942764"/>
            <a:ext cx="10515599" cy="5637024"/>
          </a:xfrm>
        </p:spPr>
        <p:txBody>
          <a:bodyPr/>
          <a:lstStyle/>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不同指令功能不同，复杂度不同，如何进行时间控制？</a:t>
            </a:r>
            <a:endParaRPr lang="en-US" altLang="zh-CN"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定长指令周期： 同步控制      早期三级时序系统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单周期</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变长指令周期： 异步控制       现代时序系统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多周期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endParaRPr lang="zh-CN" altLang="en-US" dirty="0"/>
          </a:p>
        </p:txBody>
      </p:sp>
    </p:spTree>
    <p:extLst>
      <p:ext uri="{BB962C8B-B14F-4D97-AF65-F5344CB8AC3E}">
        <p14:creationId xmlns:p14="http://schemas.microsoft.com/office/powerpoint/2010/main" val="2580968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早期三级时序系统</a:t>
            </a:r>
          </a:p>
        </p:txBody>
      </p:sp>
      <p:grpSp>
        <p:nvGrpSpPr>
          <p:cNvPr id="4" name="组合 3"/>
          <p:cNvGrpSpPr/>
          <p:nvPr/>
        </p:nvGrpSpPr>
        <p:grpSpPr>
          <a:xfrm>
            <a:off x="1825561" y="911769"/>
            <a:ext cx="7971724" cy="4509746"/>
            <a:chOff x="2269313" y="581559"/>
            <a:chExt cx="9696927" cy="6037583"/>
          </a:xfrm>
        </p:grpSpPr>
        <p:sp>
          <p:nvSpPr>
            <p:cNvPr id="5" name="Line 123"/>
            <p:cNvSpPr>
              <a:spLocks noChangeShapeType="1"/>
            </p:cNvSpPr>
            <p:nvPr/>
          </p:nvSpPr>
          <p:spPr bwMode="auto">
            <a:xfrm>
              <a:off x="8913338" y="2113842"/>
              <a:ext cx="0" cy="448815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6" name="Line 122"/>
            <p:cNvSpPr>
              <a:spLocks noChangeShapeType="1"/>
            </p:cNvSpPr>
            <p:nvPr/>
          </p:nvSpPr>
          <p:spPr bwMode="auto">
            <a:xfrm>
              <a:off x="8331074" y="1803797"/>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 name="Line 121"/>
            <p:cNvSpPr>
              <a:spLocks noChangeShapeType="1"/>
            </p:cNvSpPr>
            <p:nvPr/>
          </p:nvSpPr>
          <p:spPr bwMode="auto">
            <a:xfrm>
              <a:off x="7726675" y="1796462"/>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 name="Line 123"/>
            <p:cNvSpPr>
              <a:spLocks noChangeShapeType="1"/>
            </p:cNvSpPr>
            <p:nvPr/>
          </p:nvSpPr>
          <p:spPr bwMode="auto">
            <a:xfrm>
              <a:off x="11360101" y="2105782"/>
              <a:ext cx="0" cy="448815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9" name="Line 122"/>
            <p:cNvSpPr>
              <a:spLocks noChangeShapeType="1"/>
            </p:cNvSpPr>
            <p:nvPr/>
          </p:nvSpPr>
          <p:spPr bwMode="auto">
            <a:xfrm>
              <a:off x="10754937" y="1803797"/>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 name="Line 121"/>
            <p:cNvSpPr>
              <a:spLocks noChangeShapeType="1"/>
            </p:cNvSpPr>
            <p:nvPr/>
          </p:nvSpPr>
          <p:spPr bwMode="auto">
            <a:xfrm>
              <a:off x="10150538" y="1796462"/>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2" name="Line 122"/>
            <p:cNvSpPr>
              <a:spLocks noChangeShapeType="1"/>
            </p:cNvSpPr>
            <p:nvPr/>
          </p:nvSpPr>
          <p:spPr bwMode="auto">
            <a:xfrm>
              <a:off x="5908277" y="1798185"/>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3" name="Line 121"/>
            <p:cNvSpPr>
              <a:spLocks noChangeShapeType="1"/>
            </p:cNvSpPr>
            <p:nvPr/>
          </p:nvSpPr>
          <p:spPr bwMode="auto">
            <a:xfrm>
              <a:off x="5299061" y="1790849"/>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4" name="Line 123"/>
            <p:cNvSpPr>
              <a:spLocks noChangeShapeType="1"/>
            </p:cNvSpPr>
            <p:nvPr/>
          </p:nvSpPr>
          <p:spPr bwMode="auto">
            <a:xfrm>
              <a:off x="4082778" y="1798184"/>
              <a:ext cx="0" cy="4791189"/>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5" name="Line 122"/>
            <p:cNvSpPr>
              <a:spLocks noChangeShapeType="1"/>
            </p:cNvSpPr>
            <p:nvPr/>
          </p:nvSpPr>
          <p:spPr bwMode="auto">
            <a:xfrm>
              <a:off x="3479783" y="1798186"/>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6" name="Line 121"/>
            <p:cNvSpPr>
              <a:spLocks noChangeShapeType="1"/>
            </p:cNvSpPr>
            <p:nvPr/>
          </p:nvSpPr>
          <p:spPr bwMode="auto">
            <a:xfrm>
              <a:off x="2875384" y="1790851"/>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nvGrpSpPr>
            <p:cNvPr id="17" name="组合 16"/>
            <p:cNvGrpSpPr/>
            <p:nvPr/>
          </p:nvGrpSpPr>
          <p:grpSpPr>
            <a:xfrm>
              <a:off x="2269313" y="581559"/>
              <a:ext cx="9696927" cy="6037583"/>
              <a:chOff x="2269313" y="581559"/>
              <a:chExt cx="9696927" cy="6037583"/>
            </a:xfrm>
          </p:grpSpPr>
          <p:sp>
            <p:nvSpPr>
              <p:cNvPr id="18" name="Line 9"/>
              <p:cNvSpPr>
                <a:spLocks noChangeShapeType="1"/>
              </p:cNvSpPr>
              <p:nvPr/>
            </p:nvSpPr>
            <p:spPr bwMode="auto">
              <a:xfrm>
                <a:off x="9542377" y="1220023"/>
                <a:ext cx="0" cy="539911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 name="Line 9"/>
              <p:cNvSpPr>
                <a:spLocks noChangeShapeType="1"/>
              </p:cNvSpPr>
              <p:nvPr/>
            </p:nvSpPr>
            <p:spPr bwMode="auto">
              <a:xfrm>
                <a:off x="11966240" y="581559"/>
                <a:ext cx="0" cy="603758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 name="Line 9"/>
              <p:cNvSpPr>
                <a:spLocks noChangeShapeType="1"/>
              </p:cNvSpPr>
              <p:nvPr/>
            </p:nvSpPr>
            <p:spPr bwMode="auto">
              <a:xfrm>
                <a:off x="7119580" y="1214411"/>
                <a:ext cx="0" cy="539911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1" name="Line 8"/>
              <p:cNvSpPr>
                <a:spLocks noChangeShapeType="1"/>
              </p:cNvSpPr>
              <p:nvPr/>
            </p:nvSpPr>
            <p:spPr bwMode="auto">
              <a:xfrm>
                <a:off x="2269313" y="581559"/>
                <a:ext cx="0" cy="6007815"/>
              </a:xfrm>
              <a:prstGeom prst="line">
                <a:avLst/>
              </a:prstGeom>
              <a:noFill/>
              <a:ln w="12700" cap="sq">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2" name="Line 9"/>
              <p:cNvSpPr>
                <a:spLocks noChangeShapeType="1"/>
              </p:cNvSpPr>
              <p:nvPr/>
            </p:nvSpPr>
            <p:spPr bwMode="auto">
              <a:xfrm>
                <a:off x="4691086" y="1214412"/>
                <a:ext cx="0" cy="539911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grpSp>
      <p:grpSp>
        <p:nvGrpSpPr>
          <p:cNvPr id="24" name="组合 23"/>
          <p:cNvGrpSpPr/>
          <p:nvPr/>
        </p:nvGrpSpPr>
        <p:grpSpPr>
          <a:xfrm>
            <a:off x="196749" y="1810480"/>
            <a:ext cx="11597661" cy="355034"/>
            <a:chOff x="294568" y="1790851"/>
            <a:chExt cx="1410757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7" name="Line 49"/>
            <p:cNvSpPr>
              <a:spLocks noChangeShapeType="1"/>
            </p:cNvSpPr>
            <p:nvPr/>
          </p:nvSpPr>
          <p:spPr bwMode="auto">
            <a:xfrm flipV="1">
              <a:off x="1659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8" name="Line 50"/>
            <p:cNvSpPr>
              <a:spLocks noChangeShapeType="1"/>
            </p:cNvSpPr>
            <p:nvPr/>
          </p:nvSpPr>
          <p:spPr bwMode="auto">
            <a:xfrm>
              <a:off x="1659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9" name="Line 51"/>
            <p:cNvSpPr>
              <a:spLocks noChangeShapeType="1"/>
            </p:cNvSpPr>
            <p:nvPr/>
          </p:nvSpPr>
          <p:spPr bwMode="auto">
            <a:xfrm>
              <a:off x="1964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294568" y="179085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C00000"/>
                  </a:solidFill>
                </a:rPr>
                <a:t>节拍脉冲</a:t>
              </a:r>
              <a:endParaRPr lang="zh-CN" altLang="el-GR" sz="1707"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13"/>
            <p:cNvSpPr>
              <a:spLocks noChangeShapeType="1"/>
            </p:cNvSpPr>
            <p:nvPr/>
          </p:nvSpPr>
          <p:spPr bwMode="auto">
            <a:xfrm>
              <a:off x="11962073"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14"/>
            <p:cNvSpPr>
              <a:spLocks noChangeShapeType="1"/>
            </p:cNvSpPr>
            <p:nvPr/>
          </p:nvSpPr>
          <p:spPr bwMode="auto">
            <a:xfrm>
              <a:off x="1256981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15"/>
            <p:cNvSpPr>
              <a:spLocks noChangeShapeType="1"/>
            </p:cNvSpPr>
            <p:nvPr/>
          </p:nvSpPr>
          <p:spPr bwMode="auto">
            <a:xfrm>
              <a:off x="1226678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16"/>
            <p:cNvSpPr>
              <a:spLocks noChangeShapeType="1"/>
            </p:cNvSpPr>
            <p:nvPr/>
          </p:nvSpPr>
          <p:spPr bwMode="auto">
            <a:xfrm>
              <a:off x="12266782"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5" name="Line 17"/>
            <p:cNvSpPr>
              <a:spLocks noChangeShapeType="1"/>
            </p:cNvSpPr>
            <p:nvPr/>
          </p:nvSpPr>
          <p:spPr bwMode="auto">
            <a:xfrm>
              <a:off x="12569817"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6" name="Line 19"/>
            <p:cNvSpPr>
              <a:spLocks noChangeShapeType="1"/>
            </p:cNvSpPr>
            <p:nvPr/>
          </p:nvSpPr>
          <p:spPr bwMode="auto">
            <a:xfrm>
              <a:off x="12874526"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7"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8"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9"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0"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1" name="Line 14"/>
            <p:cNvSpPr>
              <a:spLocks noChangeShapeType="1"/>
            </p:cNvSpPr>
            <p:nvPr/>
          </p:nvSpPr>
          <p:spPr bwMode="auto">
            <a:xfrm>
              <a:off x="13180590" y="1806651"/>
              <a:ext cx="0" cy="303033"/>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2" name="Line 16"/>
            <p:cNvSpPr>
              <a:spLocks noChangeShapeType="1"/>
            </p:cNvSpPr>
            <p:nvPr/>
          </p:nvSpPr>
          <p:spPr bwMode="auto">
            <a:xfrm>
              <a:off x="12877555" y="2109685"/>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3" name="Line 17"/>
            <p:cNvSpPr>
              <a:spLocks noChangeShapeType="1"/>
            </p:cNvSpPr>
            <p:nvPr/>
          </p:nvSpPr>
          <p:spPr bwMode="auto">
            <a:xfrm>
              <a:off x="13180591" y="1806649"/>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4" name="Line 19"/>
            <p:cNvSpPr>
              <a:spLocks noChangeShapeType="1"/>
            </p:cNvSpPr>
            <p:nvPr/>
          </p:nvSpPr>
          <p:spPr bwMode="auto">
            <a:xfrm>
              <a:off x="13485300" y="1806651"/>
              <a:ext cx="0" cy="303033"/>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5" name="Line 14"/>
            <p:cNvSpPr>
              <a:spLocks noChangeShapeType="1"/>
            </p:cNvSpPr>
            <p:nvPr/>
          </p:nvSpPr>
          <p:spPr bwMode="auto">
            <a:xfrm>
              <a:off x="13791365" y="1806649"/>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6" name="Line 16"/>
            <p:cNvSpPr>
              <a:spLocks noChangeShapeType="1"/>
            </p:cNvSpPr>
            <p:nvPr/>
          </p:nvSpPr>
          <p:spPr bwMode="auto">
            <a:xfrm>
              <a:off x="13488329" y="2109684"/>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7" name="Line 17"/>
            <p:cNvSpPr>
              <a:spLocks noChangeShapeType="1"/>
            </p:cNvSpPr>
            <p:nvPr/>
          </p:nvSpPr>
          <p:spPr bwMode="auto">
            <a:xfrm>
              <a:off x="13791365" y="1806648"/>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8" name="Line 19"/>
            <p:cNvSpPr>
              <a:spLocks noChangeShapeType="1"/>
            </p:cNvSpPr>
            <p:nvPr/>
          </p:nvSpPr>
          <p:spPr bwMode="auto">
            <a:xfrm>
              <a:off x="14096074" y="1806649"/>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9" name="Line 14"/>
            <p:cNvSpPr>
              <a:spLocks noChangeShapeType="1"/>
            </p:cNvSpPr>
            <p:nvPr/>
          </p:nvSpPr>
          <p:spPr bwMode="auto">
            <a:xfrm>
              <a:off x="14402139" y="1806648"/>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10" name="Line 16"/>
            <p:cNvSpPr>
              <a:spLocks noChangeShapeType="1"/>
            </p:cNvSpPr>
            <p:nvPr/>
          </p:nvSpPr>
          <p:spPr bwMode="auto">
            <a:xfrm>
              <a:off x="14099103" y="2109683"/>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111" name="组合 110"/>
          <p:cNvGrpSpPr/>
          <p:nvPr/>
        </p:nvGrpSpPr>
        <p:grpSpPr>
          <a:xfrm>
            <a:off x="506055" y="2686019"/>
            <a:ext cx="11245443" cy="355034"/>
            <a:chOff x="685137" y="3118070"/>
            <a:chExt cx="13679128" cy="426113"/>
          </a:xfrm>
        </p:grpSpPr>
        <p:sp>
          <p:nvSpPr>
            <p:cNvPr id="112" name="Text Box 84"/>
            <p:cNvSpPr txBox="1">
              <a:spLocks noChangeArrowheads="1"/>
            </p:cNvSpPr>
            <p:nvPr/>
          </p:nvSpPr>
          <p:spPr bwMode="auto">
            <a:xfrm>
              <a:off x="685137" y="311807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t>译码</a:t>
              </a:r>
              <a:endParaRPr lang="zh-CN" altLang="el-GR" sz="1707" b="1" dirty="0"/>
            </a:p>
          </p:txBody>
        </p:sp>
        <p:sp>
          <p:nvSpPr>
            <p:cNvPr id="113" name="Line 85"/>
            <p:cNvSpPr>
              <a:spLocks noChangeShapeType="1"/>
            </p:cNvSpPr>
            <p:nvPr/>
          </p:nvSpPr>
          <p:spPr bwMode="auto">
            <a:xfrm>
              <a:off x="1659891" y="3411837"/>
              <a:ext cx="3025579"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14"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115" name="Line 87"/>
            <p:cNvSpPr>
              <a:spLocks noChangeShapeType="1"/>
            </p:cNvSpPr>
            <p:nvPr/>
          </p:nvSpPr>
          <p:spPr bwMode="auto">
            <a:xfrm flipV="1">
              <a:off x="4691086" y="3184168"/>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16" name="Line 88"/>
            <p:cNvSpPr>
              <a:spLocks noChangeShapeType="1"/>
            </p:cNvSpPr>
            <p:nvPr/>
          </p:nvSpPr>
          <p:spPr bwMode="auto">
            <a:xfrm>
              <a:off x="4691086" y="3184168"/>
              <a:ext cx="2416158"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17" name="Line 89"/>
            <p:cNvSpPr>
              <a:spLocks noChangeShapeType="1"/>
            </p:cNvSpPr>
            <p:nvPr/>
          </p:nvSpPr>
          <p:spPr bwMode="auto">
            <a:xfrm>
              <a:off x="7137615" y="3184168"/>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18" name="Line 90"/>
            <p:cNvSpPr>
              <a:spLocks noChangeShapeType="1"/>
            </p:cNvSpPr>
            <p:nvPr/>
          </p:nvSpPr>
          <p:spPr bwMode="auto">
            <a:xfrm>
              <a:off x="7142428" y="3411837"/>
              <a:ext cx="7221837"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119" name="组合 118"/>
          <p:cNvGrpSpPr/>
          <p:nvPr/>
        </p:nvGrpSpPr>
        <p:grpSpPr>
          <a:xfrm>
            <a:off x="506055" y="3095475"/>
            <a:ext cx="11263001" cy="355034"/>
            <a:chOff x="685137" y="3609502"/>
            <a:chExt cx="13700485" cy="426113"/>
          </a:xfrm>
        </p:grpSpPr>
        <p:sp>
          <p:nvSpPr>
            <p:cNvPr id="120" name="Text Box 84"/>
            <p:cNvSpPr txBox="1">
              <a:spLocks noChangeArrowheads="1"/>
            </p:cNvSpPr>
            <p:nvPr/>
          </p:nvSpPr>
          <p:spPr bwMode="auto">
            <a:xfrm>
              <a:off x="685137" y="3609502"/>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t>执行</a:t>
              </a:r>
              <a:endParaRPr lang="zh-CN" altLang="el-GR" sz="1707" b="1" dirty="0"/>
            </a:p>
          </p:txBody>
        </p:sp>
        <p:sp>
          <p:nvSpPr>
            <p:cNvPr id="121" name="Line 85"/>
            <p:cNvSpPr>
              <a:spLocks noChangeShapeType="1"/>
            </p:cNvSpPr>
            <p:nvPr/>
          </p:nvSpPr>
          <p:spPr bwMode="auto">
            <a:xfrm>
              <a:off x="1659890" y="3909649"/>
              <a:ext cx="5477724"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22" name="object 62"/>
            <p:cNvSpPr/>
            <p:nvPr/>
          </p:nvSpPr>
          <p:spPr>
            <a:xfrm>
              <a:off x="7142710" y="3689893"/>
              <a:ext cx="2422285"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123" name="Line 87"/>
            <p:cNvSpPr>
              <a:spLocks noChangeShapeType="1"/>
            </p:cNvSpPr>
            <p:nvPr/>
          </p:nvSpPr>
          <p:spPr bwMode="auto">
            <a:xfrm flipV="1">
              <a:off x="7137615" y="3681570"/>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24" name="Line 88"/>
            <p:cNvSpPr>
              <a:spLocks noChangeShapeType="1"/>
            </p:cNvSpPr>
            <p:nvPr/>
          </p:nvSpPr>
          <p:spPr bwMode="auto">
            <a:xfrm flipV="1">
              <a:off x="7137615" y="3679717"/>
              <a:ext cx="2404330"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25" name="Line 89"/>
            <p:cNvSpPr>
              <a:spLocks noChangeShapeType="1"/>
            </p:cNvSpPr>
            <p:nvPr/>
          </p:nvSpPr>
          <p:spPr bwMode="auto">
            <a:xfrm>
              <a:off x="9561798" y="3679717"/>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26" name="Line 90"/>
            <p:cNvSpPr>
              <a:spLocks noChangeShapeType="1"/>
            </p:cNvSpPr>
            <p:nvPr/>
          </p:nvSpPr>
          <p:spPr bwMode="auto">
            <a:xfrm flipV="1">
              <a:off x="9565442" y="3909490"/>
              <a:ext cx="4820180" cy="861"/>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127" name="组合 126"/>
          <p:cNvGrpSpPr/>
          <p:nvPr/>
        </p:nvGrpSpPr>
        <p:grpSpPr>
          <a:xfrm>
            <a:off x="506055" y="3504931"/>
            <a:ext cx="11245443" cy="355034"/>
            <a:chOff x="685137" y="4100934"/>
            <a:chExt cx="13679128" cy="426113"/>
          </a:xfrm>
        </p:grpSpPr>
        <p:sp>
          <p:nvSpPr>
            <p:cNvPr id="128" name="Text Box 84"/>
            <p:cNvSpPr txBox="1">
              <a:spLocks noChangeArrowheads="1"/>
            </p:cNvSpPr>
            <p:nvPr/>
          </p:nvSpPr>
          <p:spPr bwMode="auto">
            <a:xfrm>
              <a:off x="685137" y="4100934"/>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t>写回</a:t>
              </a:r>
              <a:endParaRPr lang="zh-CN" altLang="el-GR" sz="1707" b="1" dirty="0"/>
            </a:p>
          </p:txBody>
        </p:sp>
        <p:sp>
          <p:nvSpPr>
            <p:cNvPr id="129" name="Line 85"/>
            <p:cNvSpPr>
              <a:spLocks noChangeShapeType="1"/>
            </p:cNvSpPr>
            <p:nvPr/>
          </p:nvSpPr>
          <p:spPr bwMode="auto">
            <a:xfrm>
              <a:off x="2290204" y="4407459"/>
              <a:ext cx="7239298"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30" name="object 62"/>
            <p:cNvSpPr/>
            <p:nvPr/>
          </p:nvSpPr>
          <p:spPr>
            <a:xfrm>
              <a:off x="9557346" y="4185345"/>
              <a:ext cx="2408766" cy="22037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131" name="Line 87"/>
            <p:cNvSpPr>
              <a:spLocks noChangeShapeType="1"/>
            </p:cNvSpPr>
            <p:nvPr/>
          </p:nvSpPr>
          <p:spPr bwMode="auto">
            <a:xfrm flipV="1">
              <a:off x="9561799" y="4179246"/>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32" name="Line 88"/>
            <p:cNvSpPr>
              <a:spLocks noChangeShapeType="1"/>
            </p:cNvSpPr>
            <p:nvPr/>
          </p:nvSpPr>
          <p:spPr bwMode="auto">
            <a:xfrm>
              <a:off x="9569576" y="4179246"/>
              <a:ext cx="2400447"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33" name="Line 89"/>
            <p:cNvSpPr>
              <a:spLocks noChangeShapeType="1"/>
            </p:cNvSpPr>
            <p:nvPr/>
          </p:nvSpPr>
          <p:spPr bwMode="auto">
            <a:xfrm>
              <a:off x="11984388" y="4179246"/>
              <a:ext cx="0" cy="21988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34" name="Line 90"/>
            <p:cNvSpPr>
              <a:spLocks noChangeShapeType="1"/>
            </p:cNvSpPr>
            <p:nvPr/>
          </p:nvSpPr>
          <p:spPr bwMode="auto">
            <a:xfrm>
              <a:off x="11998181" y="4403716"/>
              <a:ext cx="2366084"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35" name="object 62"/>
            <p:cNvSpPr/>
            <p:nvPr/>
          </p:nvSpPr>
          <p:spPr>
            <a:xfrm>
              <a:off x="1638709" y="4185873"/>
              <a:ext cx="63524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noFill/>
            </a:ln>
          </p:spPr>
          <p:txBody>
            <a:bodyPr wrap="square" lIns="0" tIns="0" rIns="0" bIns="0" rtlCol="0"/>
            <a:lstStyle/>
            <a:p>
              <a:endParaRPr sz="1327">
                <a:solidFill>
                  <a:prstClr val="black"/>
                </a:solidFill>
                <a:latin typeface="Calibri"/>
              </a:endParaRPr>
            </a:p>
          </p:txBody>
        </p:sp>
        <p:sp>
          <p:nvSpPr>
            <p:cNvPr id="136" name="Line 88"/>
            <p:cNvSpPr>
              <a:spLocks noChangeShapeType="1"/>
            </p:cNvSpPr>
            <p:nvPr/>
          </p:nvSpPr>
          <p:spPr bwMode="auto">
            <a:xfrm>
              <a:off x="1653965" y="4176047"/>
              <a:ext cx="607744"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37" name="Line 89"/>
            <p:cNvSpPr>
              <a:spLocks noChangeShapeType="1"/>
            </p:cNvSpPr>
            <p:nvPr/>
          </p:nvSpPr>
          <p:spPr bwMode="auto">
            <a:xfrm>
              <a:off x="2290204" y="4176047"/>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grpSp>
      <p:grpSp>
        <p:nvGrpSpPr>
          <p:cNvPr id="138" name="组合 137"/>
          <p:cNvGrpSpPr/>
          <p:nvPr/>
        </p:nvGrpSpPr>
        <p:grpSpPr>
          <a:xfrm>
            <a:off x="807418" y="4697624"/>
            <a:ext cx="10961638" cy="717724"/>
            <a:chOff x="1051718" y="5744711"/>
            <a:chExt cx="13333904" cy="861416"/>
          </a:xfrm>
        </p:grpSpPr>
        <p:sp>
          <p:nvSpPr>
            <p:cNvPr id="139"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40" name="object 62"/>
            <p:cNvSpPr/>
            <p:nvPr/>
          </p:nvSpPr>
          <p:spPr>
            <a:xfrm>
              <a:off x="13190895" y="5875970"/>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41"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Text Box 68"/>
            <p:cNvSpPr txBox="1">
              <a:spLocks noChangeArrowheads="1"/>
            </p:cNvSpPr>
            <p:nvPr/>
          </p:nvSpPr>
          <p:spPr bwMode="auto">
            <a:xfrm>
              <a:off x="1051718" y="5744711"/>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43"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44"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6" name="Line 90"/>
            <p:cNvSpPr>
              <a:spLocks noChangeShapeType="1"/>
            </p:cNvSpPr>
            <p:nvPr/>
          </p:nvSpPr>
          <p:spPr bwMode="auto">
            <a:xfrm>
              <a:off x="4087526" y="6104009"/>
              <a:ext cx="181485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47"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48" name="组合 147"/>
            <p:cNvGrpSpPr/>
            <p:nvPr/>
          </p:nvGrpSpPr>
          <p:grpSpPr>
            <a:xfrm>
              <a:off x="5907373" y="5884591"/>
              <a:ext cx="2422601" cy="227669"/>
              <a:chOff x="2540945" y="4762352"/>
              <a:chExt cx="2422601" cy="304709"/>
            </a:xfrm>
          </p:grpSpPr>
          <p:sp>
            <p:nvSpPr>
              <p:cNvPr id="167"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9"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0"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49"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50" name="组合 149"/>
            <p:cNvGrpSpPr/>
            <p:nvPr/>
          </p:nvGrpSpPr>
          <p:grpSpPr>
            <a:xfrm>
              <a:off x="8332453" y="5877188"/>
              <a:ext cx="2422601" cy="227669"/>
              <a:chOff x="2540945" y="4762352"/>
              <a:chExt cx="2422601" cy="304709"/>
            </a:xfrm>
          </p:grpSpPr>
          <p:sp>
            <p:nvSpPr>
              <p:cNvPr id="163"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6"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51"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52" name="组合 151"/>
            <p:cNvGrpSpPr/>
            <p:nvPr/>
          </p:nvGrpSpPr>
          <p:grpSpPr>
            <a:xfrm>
              <a:off x="10757533" y="5869785"/>
              <a:ext cx="2422600" cy="227669"/>
              <a:chOff x="2540945" y="4762352"/>
              <a:chExt cx="2422600" cy="304709"/>
            </a:xfrm>
          </p:grpSpPr>
          <p:sp>
            <p:nvSpPr>
              <p:cNvPr id="159"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0"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1"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2" name="Line 90"/>
              <p:cNvSpPr>
                <a:spLocks noChangeShapeType="1"/>
              </p:cNvSpPr>
              <p:nvPr/>
            </p:nvSpPr>
            <p:spPr bwMode="auto">
              <a:xfrm>
                <a:off x="3155044" y="5067060"/>
                <a:ext cx="180850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nvGrpSpPr>
            <p:cNvPr id="153" name="组合 152"/>
            <p:cNvGrpSpPr/>
            <p:nvPr/>
          </p:nvGrpSpPr>
          <p:grpSpPr>
            <a:xfrm>
              <a:off x="13178646" y="5864037"/>
              <a:ext cx="1206976" cy="227669"/>
              <a:chOff x="2540945" y="4762352"/>
              <a:chExt cx="1206976" cy="304709"/>
            </a:xfrm>
          </p:grpSpPr>
          <p:sp>
            <p:nvSpPr>
              <p:cNvPr id="155"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6"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155044" y="5067060"/>
                <a:ext cx="59287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54" name="object 62"/>
            <p:cNvSpPr/>
            <p:nvPr/>
          </p:nvSpPr>
          <p:spPr>
            <a:xfrm>
              <a:off x="13792153" y="6375569"/>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171" name="组合 170"/>
          <p:cNvGrpSpPr/>
          <p:nvPr/>
        </p:nvGrpSpPr>
        <p:grpSpPr>
          <a:xfrm>
            <a:off x="803931" y="5099059"/>
            <a:ext cx="10970060" cy="384080"/>
            <a:chOff x="1047477" y="6226510"/>
            <a:chExt cx="13344147" cy="460974"/>
          </a:xfrm>
        </p:grpSpPr>
        <p:sp>
          <p:nvSpPr>
            <p:cNvPr id="172"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73" name="组合 172"/>
            <p:cNvGrpSpPr/>
            <p:nvPr/>
          </p:nvGrpSpPr>
          <p:grpSpPr>
            <a:xfrm>
              <a:off x="1663533" y="6361705"/>
              <a:ext cx="12728091" cy="251824"/>
              <a:chOff x="1663533" y="6361705"/>
              <a:chExt cx="12728091" cy="251824"/>
            </a:xfrm>
          </p:grpSpPr>
          <p:sp>
            <p:nvSpPr>
              <p:cNvPr id="174"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75" name="Line 88"/>
              <p:cNvSpPr>
                <a:spLocks noChangeShapeType="1"/>
              </p:cNvSpPr>
              <p:nvPr/>
            </p:nvSpPr>
            <p:spPr bwMode="auto">
              <a:xfrm>
                <a:off x="4085017" y="63741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7"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78" name="object 62"/>
              <p:cNvSpPr/>
              <p:nvPr/>
            </p:nvSpPr>
            <p:spPr>
              <a:xfrm>
                <a:off x="4093596" y="637472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79"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80"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81" name="Line 90"/>
              <p:cNvSpPr>
                <a:spLocks noChangeShapeType="1"/>
              </p:cNvSpPr>
              <p:nvPr/>
            </p:nvSpPr>
            <p:spPr bwMode="auto">
              <a:xfrm>
                <a:off x="4691086" y="660182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82"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83" name="组合 182"/>
              <p:cNvGrpSpPr/>
              <p:nvPr/>
            </p:nvGrpSpPr>
            <p:grpSpPr>
              <a:xfrm>
                <a:off x="6512607" y="6382402"/>
                <a:ext cx="2422600" cy="227669"/>
                <a:chOff x="2540945" y="4762352"/>
                <a:chExt cx="2422600" cy="304709"/>
              </a:xfrm>
            </p:grpSpPr>
            <p:sp>
              <p:nvSpPr>
                <p:cNvPr id="202"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03"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04"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05" name="Line 90"/>
                <p:cNvSpPr>
                  <a:spLocks noChangeShapeType="1"/>
                </p:cNvSpPr>
                <p:nvPr/>
              </p:nvSpPr>
              <p:spPr bwMode="auto">
                <a:xfrm>
                  <a:off x="3166250" y="5067060"/>
                  <a:ext cx="179729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84"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85" name="组合 184"/>
              <p:cNvGrpSpPr/>
              <p:nvPr/>
            </p:nvGrpSpPr>
            <p:grpSpPr>
              <a:xfrm>
                <a:off x="8937687" y="6374999"/>
                <a:ext cx="2422601" cy="227669"/>
                <a:chOff x="2540945" y="4762352"/>
                <a:chExt cx="2422601" cy="304709"/>
              </a:xfrm>
            </p:grpSpPr>
            <p:sp>
              <p:nvSpPr>
                <p:cNvPr id="198"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0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01"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86"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87" name="组合 186"/>
              <p:cNvGrpSpPr/>
              <p:nvPr/>
            </p:nvGrpSpPr>
            <p:grpSpPr>
              <a:xfrm>
                <a:off x="11362767" y="6367596"/>
                <a:ext cx="2422601" cy="227669"/>
                <a:chOff x="2540945" y="4762352"/>
                <a:chExt cx="2422601" cy="304709"/>
              </a:xfrm>
            </p:grpSpPr>
            <p:sp>
              <p:nvSpPr>
                <p:cNvPr id="194"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9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88"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latin typeface="Segoe UI Black" panose="020B0A02040204020203" pitchFamily="34" charset="0"/>
                  <a:cs typeface="Segoe UI Black" panose="020B0A02040204020203" pitchFamily="34" charset="0"/>
                </a:endParaRPr>
              </a:p>
            </p:txBody>
          </p:sp>
          <p:sp>
            <p:nvSpPr>
              <p:cNvPr id="189" name="Line 89"/>
              <p:cNvSpPr>
                <a:spLocks noChangeShapeType="1"/>
              </p:cNvSpPr>
              <p:nvPr/>
            </p:nvSpPr>
            <p:spPr bwMode="auto">
              <a:xfrm>
                <a:off x="2271277"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nvGrpSpPr>
              <p:cNvPr id="190" name="组合 189"/>
              <p:cNvGrpSpPr/>
              <p:nvPr/>
            </p:nvGrpSpPr>
            <p:grpSpPr>
              <a:xfrm>
                <a:off x="13783880" y="6361848"/>
                <a:ext cx="607744" cy="227669"/>
                <a:chOff x="2540945" y="4762352"/>
                <a:chExt cx="607744" cy="304709"/>
              </a:xfrm>
            </p:grpSpPr>
            <p:sp>
              <p:nvSpPr>
                <p:cNvPr id="191"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2"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3"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grpSp>
      </p:grpSp>
      <p:grpSp>
        <p:nvGrpSpPr>
          <p:cNvPr id="206" name="组合 205"/>
          <p:cNvGrpSpPr/>
          <p:nvPr/>
        </p:nvGrpSpPr>
        <p:grpSpPr>
          <a:xfrm>
            <a:off x="793323" y="4296194"/>
            <a:ext cx="10975733" cy="384080"/>
            <a:chOff x="1034574" y="5262912"/>
            <a:chExt cx="13351048" cy="460974"/>
          </a:xfrm>
        </p:grpSpPr>
        <p:sp>
          <p:nvSpPr>
            <p:cNvPr id="207" name="object 62"/>
            <p:cNvSpPr/>
            <p:nvPr/>
          </p:nvSpPr>
          <p:spPr>
            <a:xfrm>
              <a:off x="12581101" y="537529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208"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09"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10"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211"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12"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13" name="Line 90"/>
            <p:cNvSpPr>
              <a:spLocks noChangeShapeType="1"/>
            </p:cNvSpPr>
            <p:nvPr/>
          </p:nvSpPr>
          <p:spPr bwMode="auto">
            <a:xfrm>
              <a:off x="3480618" y="5606197"/>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14"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215" name="组合 214"/>
            <p:cNvGrpSpPr/>
            <p:nvPr/>
          </p:nvGrpSpPr>
          <p:grpSpPr>
            <a:xfrm>
              <a:off x="5302139" y="5386779"/>
              <a:ext cx="2422601" cy="227669"/>
              <a:chOff x="2540945" y="4762352"/>
              <a:chExt cx="2422601" cy="304709"/>
            </a:xfrm>
          </p:grpSpPr>
          <p:sp>
            <p:nvSpPr>
              <p:cNvPr id="234"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3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3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3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216"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217" name="组合 216"/>
            <p:cNvGrpSpPr/>
            <p:nvPr/>
          </p:nvGrpSpPr>
          <p:grpSpPr>
            <a:xfrm>
              <a:off x="7727219" y="5379376"/>
              <a:ext cx="2422601" cy="227669"/>
              <a:chOff x="2540945" y="4762352"/>
              <a:chExt cx="2422601" cy="304709"/>
            </a:xfrm>
          </p:grpSpPr>
          <p:sp>
            <p:nvSpPr>
              <p:cNvPr id="230"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3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3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33"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218"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219" name="组合 218"/>
            <p:cNvGrpSpPr/>
            <p:nvPr/>
          </p:nvGrpSpPr>
          <p:grpSpPr>
            <a:xfrm>
              <a:off x="10152299" y="5371973"/>
              <a:ext cx="2422601" cy="227669"/>
              <a:chOff x="2540945" y="4762352"/>
              <a:chExt cx="2422601" cy="304709"/>
            </a:xfrm>
          </p:grpSpPr>
          <p:sp>
            <p:nvSpPr>
              <p:cNvPr id="22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27"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28"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29"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nvGrpSpPr>
            <p:cNvPr id="220" name="组合 219"/>
            <p:cNvGrpSpPr/>
            <p:nvPr/>
          </p:nvGrpSpPr>
          <p:grpSpPr>
            <a:xfrm>
              <a:off x="12573412" y="5366225"/>
              <a:ext cx="1812210" cy="227669"/>
              <a:chOff x="2540945" y="4762352"/>
              <a:chExt cx="1812210" cy="304709"/>
            </a:xfrm>
          </p:grpSpPr>
          <p:sp>
            <p:nvSpPr>
              <p:cNvPr id="222"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23"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24"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25" name="Line 90"/>
              <p:cNvSpPr>
                <a:spLocks noChangeShapeType="1"/>
              </p:cNvSpPr>
              <p:nvPr/>
            </p:nvSpPr>
            <p:spPr bwMode="auto">
              <a:xfrm>
                <a:off x="3147014" y="5067060"/>
                <a:ext cx="120614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221"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grpSp>
      <p:grpSp>
        <p:nvGrpSpPr>
          <p:cNvPr id="238" name="组合 237"/>
          <p:cNvGrpSpPr/>
          <p:nvPr/>
        </p:nvGrpSpPr>
        <p:grpSpPr>
          <a:xfrm>
            <a:off x="785535" y="3860582"/>
            <a:ext cx="10987761" cy="418262"/>
            <a:chOff x="1025100" y="4740088"/>
            <a:chExt cx="13365679" cy="502000"/>
          </a:xfrm>
        </p:grpSpPr>
        <p:sp>
          <p:nvSpPr>
            <p:cNvPr id="23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1659895" y="4740088"/>
              <a:ext cx="12730884" cy="426114"/>
              <a:chOff x="1659895" y="4740088"/>
              <a:chExt cx="12730884" cy="426114"/>
            </a:xfrm>
          </p:grpSpPr>
          <p:sp>
            <p:nvSpPr>
              <p:cNvPr id="24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24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5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251" name="组合 250"/>
              <p:cNvGrpSpPr/>
              <p:nvPr/>
            </p:nvGrpSpPr>
            <p:grpSpPr>
              <a:xfrm>
                <a:off x="7121985" y="4881565"/>
                <a:ext cx="2422601" cy="227669"/>
                <a:chOff x="2540945" y="4762352"/>
                <a:chExt cx="2422601" cy="304709"/>
              </a:xfrm>
            </p:grpSpPr>
            <p:sp>
              <p:nvSpPr>
                <p:cNvPr id="264"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6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5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253" name="组合 252"/>
              <p:cNvGrpSpPr/>
              <p:nvPr/>
            </p:nvGrpSpPr>
            <p:grpSpPr>
              <a:xfrm>
                <a:off x="9547065" y="4874162"/>
                <a:ext cx="2422601" cy="227669"/>
                <a:chOff x="2540945" y="4762352"/>
                <a:chExt cx="2422601" cy="304709"/>
              </a:xfrm>
            </p:grpSpPr>
            <p:sp>
              <p:nvSpPr>
                <p:cNvPr id="260"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63"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254" name="组合 253"/>
              <p:cNvGrpSpPr/>
              <p:nvPr/>
            </p:nvGrpSpPr>
            <p:grpSpPr>
              <a:xfrm>
                <a:off x="11968178" y="4868414"/>
                <a:ext cx="2422601" cy="227669"/>
                <a:chOff x="2540945" y="4762352"/>
                <a:chExt cx="2422601" cy="304709"/>
              </a:xfrm>
            </p:grpSpPr>
            <p:sp>
              <p:nvSpPr>
                <p:cNvPr id="25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57"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58"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59"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55" name="object 62"/>
              <p:cNvSpPr/>
              <p:nvPr/>
            </p:nvSpPr>
            <p:spPr>
              <a:xfrm>
                <a:off x="11976197" y="488825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grpSp>
      <p:grpSp>
        <p:nvGrpSpPr>
          <p:cNvPr id="272" name="组合 271"/>
          <p:cNvGrpSpPr/>
          <p:nvPr/>
        </p:nvGrpSpPr>
        <p:grpSpPr>
          <a:xfrm>
            <a:off x="1826557" y="1220411"/>
            <a:ext cx="7979813" cy="366196"/>
            <a:chOff x="2277091" y="1082648"/>
            <a:chExt cx="9706766" cy="439510"/>
          </a:xfrm>
        </p:grpSpPr>
        <p:sp>
          <p:nvSpPr>
            <p:cNvPr id="273"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4" name="Text Box 71"/>
            <p:cNvSpPr txBox="1">
              <a:spLocks noChangeArrowheads="1"/>
            </p:cNvSpPr>
            <p:nvPr/>
          </p:nvSpPr>
          <p:spPr bwMode="auto">
            <a:xfrm>
              <a:off x="2807568" y="1096045"/>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75" name="Line 124"/>
            <p:cNvSpPr>
              <a:spLocks noChangeShapeType="1"/>
            </p:cNvSpPr>
            <p:nvPr/>
          </p:nvSpPr>
          <p:spPr bwMode="auto">
            <a:xfrm>
              <a:off x="4708894" y="1502443"/>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Text Box 71"/>
            <p:cNvSpPr txBox="1">
              <a:spLocks noChangeArrowheads="1"/>
            </p:cNvSpPr>
            <p:nvPr/>
          </p:nvSpPr>
          <p:spPr bwMode="auto">
            <a:xfrm>
              <a:off x="5181973" y="1091384"/>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77" name="Text Box 71"/>
            <p:cNvSpPr txBox="1">
              <a:spLocks noChangeArrowheads="1"/>
            </p:cNvSpPr>
            <p:nvPr/>
          </p:nvSpPr>
          <p:spPr bwMode="auto">
            <a:xfrm>
              <a:off x="7556376" y="108672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78"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9" name="Text Box 71"/>
            <p:cNvSpPr txBox="1">
              <a:spLocks noChangeArrowheads="1"/>
            </p:cNvSpPr>
            <p:nvPr/>
          </p:nvSpPr>
          <p:spPr bwMode="auto">
            <a:xfrm>
              <a:off x="9971759" y="1082648"/>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80"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281" name="组合 280"/>
          <p:cNvGrpSpPr/>
          <p:nvPr/>
        </p:nvGrpSpPr>
        <p:grpSpPr>
          <a:xfrm>
            <a:off x="506055" y="2187779"/>
            <a:ext cx="11263001" cy="443816"/>
            <a:chOff x="485510" y="2442244"/>
            <a:chExt cx="11878946" cy="468087"/>
          </a:xfrm>
        </p:grpSpPr>
        <p:grpSp>
          <p:nvGrpSpPr>
            <p:cNvPr id="282" name="组合 281"/>
            <p:cNvGrpSpPr/>
            <p:nvPr/>
          </p:nvGrpSpPr>
          <p:grpSpPr>
            <a:xfrm>
              <a:off x="485510" y="2535881"/>
              <a:ext cx="11878946" cy="374450"/>
              <a:chOff x="685137" y="2626638"/>
              <a:chExt cx="13700485" cy="426113"/>
            </a:xfrm>
          </p:grpSpPr>
          <p:sp>
            <p:nvSpPr>
              <p:cNvPr id="284" name="object 62"/>
              <p:cNvSpPr/>
              <p:nvPr/>
            </p:nvSpPr>
            <p:spPr>
              <a:xfrm>
                <a:off x="11987577" y="2689982"/>
                <a:ext cx="2376688" cy="22823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285" name="Text Box 78"/>
              <p:cNvSpPr txBox="1">
                <a:spLocks noChangeArrowheads="1"/>
              </p:cNvSpPr>
              <p:nvPr/>
            </p:nvSpPr>
            <p:spPr bwMode="auto">
              <a:xfrm>
                <a:off x="685137" y="2626638"/>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取指</a:t>
                </a:r>
                <a:endParaRPr lang="zh-CN" altLang="el-GR" sz="1707" b="1" dirty="0">
                  <a:solidFill>
                    <a:schemeClr val="tx1"/>
                  </a:solidFill>
                </a:endParaRPr>
              </a:p>
            </p:txBody>
          </p:sp>
          <p:sp>
            <p:nvSpPr>
              <p:cNvPr id="286" name="Line 85"/>
              <p:cNvSpPr>
                <a:spLocks noChangeShapeType="1"/>
              </p:cNvSpPr>
              <p:nvPr/>
            </p:nvSpPr>
            <p:spPr bwMode="auto">
              <a:xfrm>
                <a:off x="1659892" y="2914025"/>
                <a:ext cx="609420"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7" name="object 62"/>
              <p:cNvSpPr/>
              <p:nvPr/>
            </p:nvSpPr>
            <p:spPr>
              <a:xfrm>
                <a:off x="2285484" y="2683550"/>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89" name="Line 88"/>
              <p:cNvSpPr>
                <a:spLocks noChangeShapeType="1"/>
              </p:cNvSpPr>
              <p:nvPr/>
            </p:nvSpPr>
            <p:spPr bwMode="auto">
              <a:xfrm>
                <a:off x="2295628" y="2686358"/>
                <a:ext cx="238984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90" name="Line 89"/>
              <p:cNvSpPr>
                <a:spLocks noChangeShapeType="1"/>
              </p:cNvSpPr>
              <p:nvPr/>
            </p:nvSpPr>
            <p:spPr bwMode="auto">
              <a:xfrm>
                <a:off x="4704682" y="2686355"/>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91" name="Line 90"/>
              <p:cNvSpPr>
                <a:spLocks noChangeShapeType="1"/>
              </p:cNvSpPr>
              <p:nvPr/>
            </p:nvSpPr>
            <p:spPr bwMode="auto">
              <a:xfrm>
                <a:off x="4723216" y="2914024"/>
                <a:ext cx="7250717"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2" name="Line 87"/>
              <p:cNvSpPr>
                <a:spLocks noChangeShapeType="1"/>
              </p:cNvSpPr>
              <p:nvPr/>
            </p:nvSpPr>
            <p:spPr bwMode="auto">
              <a:xfrm flipV="1">
                <a:off x="11986581" y="2689701"/>
                <a:ext cx="0" cy="224324"/>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93" name="Line 88"/>
              <p:cNvSpPr>
                <a:spLocks noChangeShapeType="1"/>
              </p:cNvSpPr>
              <p:nvPr/>
            </p:nvSpPr>
            <p:spPr bwMode="auto">
              <a:xfrm>
                <a:off x="11998180" y="2689701"/>
                <a:ext cx="238744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94" name="Line 89"/>
              <p:cNvSpPr>
                <a:spLocks noChangeShapeType="1"/>
              </p:cNvSpPr>
              <p:nvPr/>
            </p:nvSpPr>
            <p:spPr bwMode="auto">
              <a:xfrm>
                <a:off x="14385622" y="2689701"/>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grpSp>
        <p:sp>
          <p:nvSpPr>
            <p:cNvPr id="283" name="Text Box 127"/>
            <p:cNvSpPr txBox="1">
              <a:spLocks noChangeArrowheads="1"/>
            </p:cNvSpPr>
            <p:nvPr/>
          </p:nvSpPr>
          <p:spPr bwMode="auto">
            <a:xfrm>
              <a:off x="6237672" y="2442244"/>
              <a:ext cx="1646148"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1707" kern="0" dirty="0">
                  <a:solidFill>
                    <a:schemeClr val="tx1"/>
                  </a:solidFill>
                  <a:latin typeface="微软雅黑" panose="020B0503020204020204" pitchFamily="34" charset="-122"/>
                  <a:ea typeface="微软雅黑" panose="020B0503020204020204" pitchFamily="34" charset="-122"/>
                </a:rPr>
                <a:t>状态周期电位</a:t>
              </a:r>
              <a:endParaRPr lang="zh-CN" altLang="el-GR" sz="1707" kern="0" baseline="-25000" dirty="0">
                <a:solidFill>
                  <a:schemeClr val="tx1"/>
                </a:solidFill>
                <a:latin typeface="微软雅黑" panose="020B0503020204020204" pitchFamily="34" charset="-122"/>
                <a:ea typeface="微软雅黑" panose="020B0503020204020204" pitchFamily="34" charset="-122"/>
              </a:endParaRPr>
            </a:p>
          </p:txBody>
        </p:sp>
      </p:grpSp>
      <p:sp>
        <p:nvSpPr>
          <p:cNvPr id="295" name="Text Box 127"/>
          <p:cNvSpPr txBox="1">
            <a:spLocks noChangeArrowheads="1"/>
          </p:cNvSpPr>
          <p:nvPr/>
        </p:nvSpPr>
        <p:spPr bwMode="auto">
          <a:xfrm>
            <a:off x="2048152" y="2479601"/>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IF</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296" name="Text Box 127"/>
          <p:cNvSpPr txBox="1">
            <a:spLocks noChangeArrowheads="1"/>
          </p:cNvSpPr>
          <p:nvPr/>
        </p:nvSpPr>
        <p:spPr bwMode="auto">
          <a:xfrm>
            <a:off x="4047526" y="2904198"/>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ID</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297" name="Text Box 127"/>
          <p:cNvSpPr txBox="1">
            <a:spLocks noChangeArrowheads="1"/>
          </p:cNvSpPr>
          <p:nvPr/>
        </p:nvSpPr>
        <p:spPr bwMode="auto">
          <a:xfrm>
            <a:off x="6046901" y="3328795"/>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EX</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298" name="Text Box 127"/>
          <p:cNvSpPr txBox="1">
            <a:spLocks noChangeArrowheads="1"/>
          </p:cNvSpPr>
          <p:nvPr/>
        </p:nvSpPr>
        <p:spPr bwMode="auto">
          <a:xfrm>
            <a:off x="8046275" y="375339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WB</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299" name="Text Box 127"/>
          <p:cNvSpPr txBox="1">
            <a:spLocks noChangeArrowheads="1"/>
          </p:cNvSpPr>
          <p:nvPr/>
        </p:nvSpPr>
        <p:spPr bwMode="auto">
          <a:xfrm>
            <a:off x="10091783" y="2519741"/>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IF</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300" name="Text Box 127"/>
          <p:cNvSpPr txBox="1">
            <a:spLocks noChangeArrowheads="1"/>
          </p:cNvSpPr>
          <p:nvPr/>
        </p:nvSpPr>
        <p:spPr bwMode="auto">
          <a:xfrm>
            <a:off x="473288" y="5602399"/>
            <a:ext cx="11141101"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2465" kern="0" dirty="0">
                <a:solidFill>
                  <a:srgbClr val="7030A0"/>
                </a:solidFill>
                <a:latin typeface="微软雅黑" panose="020B0503020204020204" pitchFamily="34" charset="-122"/>
                <a:ea typeface="微软雅黑" panose="020B0503020204020204" pitchFamily="34" charset="-122"/>
              </a:rPr>
              <a:t>时钟脉冲</a:t>
            </a:r>
            <a:r>
              <a:rPr lang="en-US" altLang="zh-CN" sz="2465" kern="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65" kern="0" dirty="0">
                <a:solidFill>
                  <a:srgbClr val="7030A0"/>
                </a:solidFill>
                <a:latin typeface="微软雅黑" panose="020B0503020204020204" pitchFamily="34" charset="-122"/>
                <a:ea typeface="微软雅黑" panose="020B0503020204020204" pitchFamily="34" charset="-122"/>
              </a:rPr>
              <a:t>机器周期电位，节拍电位信号      硬布线控制器</a:t>
            </a:r>
            <a:r>
              <a:rPr lang="en-US" altLang="zh-CN" sz="2465" kern="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65" kern="0" dirty="0">
                <a:solidFill>
                  <a:srgbClr val="7030A0"/>
                </a:solidFill>
                <a:latin typeface="微软雅黑" panose="020B0503020204020204" pitchFamily="34" charset="-122"/>
                <a:ea typeface="微软雅黑" panose="020B0503020204020204" pitchFamily="34" charset="-122"/>
              </a:rPr>
              <a:t>组合逻辑</a:t>
            </a:r>
            <a:endParaRPr lang="en-US" altLang="zh-CN" sz="2465" kern="0" dirty="0">
              <a:solidFill>
                <a:srgbClr val="7030A0"/>
              </a:solidFill>
              <a:latin typeface="微软雅黑" panose="020B0503020204020204" pitchFamily="34" charset="-122"/>
              <a:ea typeface="微软雅黑" panose="020B0503020204020204" pitchFamily="34" charset="-122"/>
            </a:endParaRPr>
          </a:p>
        </p:txBody>
      </p:sp>
      <p:grpSp>
        <p:nvGrpSpPr>
          <p:cNvPr id="301" name="组合 300"/>
          <p:cNvGrpSpPr/>
          <p:nvPr/>
        </p:nvGrpSpPr>
        <p:grpSpPr>
          <a:xfrm>
            <a:off x="1830020" y="855185"/>
            <a:ext cx="7958441" cy="355034"/>
            <a:chOff x="1881879" y="1036773"/>
            <a:chExt cx="8393668" cy="374450"/>
          </a:xfrm>
        </p:grpSpPr>
        <p:sp>
          <p:nvSpPr>
            <p:cNvPr id="302" name="Line 124"/>
            <p:cNvSpPr>
              <a:spLocks noChangeShapeType="1"/>
            </p:cNvSpPr>
            <p:nvPr/>
          </p:nvSpPr>
          <p:spPr bwMode="auto">
            <a:xfrm>
              <a:off x="1881879" y="1232316"/>
              <a:ext cx="3500175"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3" name="Line 124"/>
            <p:cNvSpPr>
              <a:spLocks noChangeShapeType="1"/>
            </p:cNvSpPr>
            <p:nvPr/>
          </p:nvSpPr>
          <p:spPr bwMode="auto">
            <a:xfrm>
              <a:off x="6775372" y="1232316"/>
              <a:ext cx="3500175"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Text Box 71"/>
            <p:cNvSpPr txBox="1">
              <a:spLocks noChangeArrowheads="1"/>
            </p:cNvSpPr>
            <p:nvPr/>
          </p:nvSpPr>
          <p:spPr bwMode="auto">
            <a:xfrm>
              <a:off x="5432813" y="1036773"/>
              <a:ext cx="1251305"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7030A0"/>
                  </a:solidFill>
                </a:rPr>
                <a:t>指令周期</a:t>
              </a:r>
              <a:endParaRPr lang="zh-CN" altLang="el-GR" sz="1707" dirty="0">
                <a:solidFill>
                  <a:srgbClr val="7030A0"/>
                </a:solidFill>
              </a:endParaRPr>
            </a:p>
          </p:txBody>
        </p:sp>
      </p:grpSp>
      <p:sp>
        <p:nvSpPr>
          <p:cNvPr id="305" name="Text Box 127"/>
          <p:cNvSpPr txBox="1">
            <a:spLocks noChangeArrowheads="1"/>
          </p:cNvSpPr>
          <p:nvPr/>
        </p:nvSpPr>
        <p:spPr bwMode="auto">
          <a:xfrm>
            <a:off x="913097" y="6135261"/>
            <a:ext cx="10783274"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dirty="0" err="1">
                <a:solidFill>
                  <a:schemeClr val="tx1"/>
                </a:solidFill>
              </a:rPr>
              <a:t>MemRead</a:t>
            </a:r>
            <a:r>
              <a:rPr lang="en-US" altLang="zh-CN" sz="2465" dirty="0">
                <a:solidFill>
                  <a:schemeClr val="tx1"/>
                </a:solidFill>
              </a:rPr>
              <a:t>=</a:t>
            </a:r>
            <a:r>
              <a:rPr lang="en-US" altLang="zh-CN" sz="2465" dirty="0">
                <a:solidFill>
                  <a:schemeClr val="accent5"/>
                </a:solidFill>
              </a:rPr>
              <a:t>M</a:t>
            </a:r>
            <a:r>
              <a:rPr lang="en-US" altLang="zh-CN" sz="2465" baseline="-25000" dirty="0">
                <a:solidFill>
                  <a:schemeClr val="accent5"/>
                </a:solidFill>
              </a:rPr>
              <a:t>IF</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 </a:t>
            </a:r>
            <a:r>
              <a:rPr lang="en-US" altLang="zh-CN" sz="2465" dirty="0">
                <a:solidFill>
                  <a:schemeClr val="tx1"/>
                </a:solidFill>
              </a:rPr>
              <a:t>+ </a:t>
            </a:r>
            <a:r>
              <a:rPr lang="en-US" altLang="zh-CN" sz="2465" dirty="0">
                <a:solidFill>
                  <a:srgbClr val="C00000"/>
                </a:solidFill>
              </a:rPr>
              <a:t>Load</a:t>
            </a:r>
            <a:r>
              <a:rPr lang="en-US" altLang="zh-CN" sz="2465" dirty="0">
                <a:solidFill>
                  <a:schemeClr val="tx1"/>
                </a:solidFill>
              </a:rPr>
              <a:t> </a:t>
            </a:r>
            <a:r>
              <a:rPr lang="en-US" altLang="zh-CN" sz="2465" b="1" dirty="0">
                <a:solidFill>
                  <a:schemeClr val="tx1"/>
                </a:solidFill>
              </a:rPr>
              <a:t>·</a:t>
            </a:r>
            <a:r>
              <a:rPr lang="en-US" altLang="zh-CN" sz="2465" dirty="0">
                <a:solidFill>
                  <a:schemeClr val="tx1"/>
                </a:solidFill>
              </a:rPr>
              <a:t> </a:t>
            </a:r>
            <a:r>
              <a:rPr lang="en-US" altLang="zh-CN" sz="2465" dirty="0">
                <a:solidFill>
                  <a:schemeClr val="accent5"/>
                </a:solidFill>
              </a:rPr>
              <a:t>M</a:t>
            </a:r>
            <a:r>
              <a:rPr lang="en-US" altLang="zh-CN" sz="2465" baseline="-25000" dirty="0">
                <a:solidFill>
                  <a:schemeClr val="accent5"/>
                </a:solidFill>
              </a:rPr>
              <a:t>EX</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a:t>
            </a:r>
            <a:endParaRPr lang="en-US" altLang="zh-CN" sz="2465" dirty="0">
              <a:solidFill>
                <a:schemeClr val="tx1"/>
              </a:solidFill>
            </a:endParaRPr>
          </a:p>
        </p:txBody>
      </p:sp>
    </p:spTree>
    <p:extLst>
      <p:ext uri="{BB962C8B-B14F-4D97-AF65-F5344CB8AC3E}">
        <p14:creationId xmlns:p14="http://schemas.microsoft.com/office/powerpoint/2010/main" val="4378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1"/>
                                        </p:tgtEl>
                                        <p:attrNameLst>
                                          <p:attrName>style.visibility</p:attrName>
                                        </p:attrNameLst>
                                      </p:cBhvr>
                                      <p:to>
                                        <p:strVal val="visible"/>
                                      </p:to>
                                    </p:set>
                                    <p:animEffect transition="in" filter="wipe(left)">
                                      <p:cBhvr>
                                        <p:cTn id="17" dur="500"/>
                                        <p:tgtEl>
                                          <p:spTgt spid="28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repeatCount="3000" fill="hold" grpId="0" nodeType="clickEffect">
                                  <p:stCondLst>
                                    <p:cond delay="0"/>
                                  </p:stCondLst>
                                  <p:childTnLst>
                                    <p:set>
                                      <p:cBhvr>
                                        <p:cTn id="21" dur="1" fill="hold">
                                          <p:stCondLst>
                                            <p:cond delay="0"/>
                                          </p:stCondLst>
                                        </p:cTn>
                                        <p:tgtEl>
                                          <p:spTgt spid="295"/>
                                        </p:tgtEl>
                                        <p:attrNameLst>
                                          <p:attrName>style.visibility</p:attrName>
                                        </p:attrNameLst>
                                      </p:cBhvr>
                                      <p:to>
                                        <p:strVal val="visible"/>
                                      </p:to>
                                    </p:set>
                                    <p:anim calcmode="lin" valueType="num">
                                      <p:cBhvr>
                                        <p:cTn id="22" dur="500" fill="hold"/>
                                        <p:tgtEl>
                                          <p:spTgt spid="295"/>
                                        </p:tgtEl>
                                        <p:attrNameLst>
                                          <p:attrName>ppt_w</p:attrName>
                                        </p:attrNameLst>
                                      </p:cBhvr>
                                      <p:tavLst>
                                        <p:tav tm="0">
                                          <p:val>
                                            <p:fltVal val="0"/>
                                          </p:val>
                                        </p:tav>
                                        <p:tav tm="100000">
                                          <p:val>
                                            <p:strVal val="#ppt_w"/>
                                          </p:val>
                                        </p:tav>
                                      </p:tavLst>
                                    </p:anim>
                                    <p:anim calcmode="lin" valueType="num">
                                      <p:cBhvr>
                                        <p:cTn id="23" dur="500" fill="hold"/>
                                        <p:tgtEl>
                                          <p:spTgt spid="295"/>
                                        </p:tgtEl>
                                        <p:attrNameLst>
                                          <p:attrName>ppt_h</p:attrName>
                                        </p:attrNameLst>
                                      </p:cBhvr>
                                      <p:tavLst>
                                        <p:tav tm="0">
                                          <p:val>
                                            <p:fltVal val="0"/>
                                          </p:val>
                                        </p:tav>
                                        <p:tav tm="100000">
                                          <p:val>
                                            <p:strVal val="#ppt_h"/>
                                          </p:val>
                                        </p:tav>
                                      </p:tavLst>
                                    </p:anim>
                                    <p:animEffect transition="in" filter="fade">
                                      <p:cBhvr>
                                        <p:cTn id="24" dur="500"/>
                                        <p:tgtEl>
                                          <p:spTgt spid="295"/>
                                        </p:tgtEl>
                                      </p:cBhvr>
                                    </p:animEffect>
                                  </p:childTnLst>
                                </p:cTn>
                              </p:par>
                              <p:par>
                                <p:cTn id="25" presetID="53" presetClass="entr" presetSubtype="16" repeatCount="3000" fill="hold" grpId="0" nodeType="withEffect">
                                  <p:stCondLst>
                                    <p:cond delay="0"/>
                                  </p:stCondLst>
                                  <p:childTnLst>
                                    <p:set>
                                      <p:cBhvr>
                                        <p:cTn id="26" dur="1" fill="hold">
                                          <p:stCondLst>
                                            <p:cond delay="0"/>
                                          </p:stCondLst>
                                        </p:cTn>
                                        <p:tgtEl>
                                          <p:spTgt spid="299"/>
                                        </p:tgtEl>
                                        <p:attrNameLst>
                                          <p:attrName>style.visibility</p:attrName>
                                        </p:attrNameLst>
                                      </p:cBhvr>
                                      <p:to>
                                        <p:strVal val="visible"/>
                                      </p:to>
                                    </p:set>
                                    <p:anim calcmode="lin" valueType="num">
                                      <p:cBhvr>
                                        <p:cTn id="27" dur="500" fill="hold"/>
                                        <p:tgtEl>
                                          <p:spTgt spid="299"/>
                                        </p:tgtEl>
                                        <p:attrNameLst>
                                          <p:attrName>ppt_w</p:attrName>
                                        </p:attrNameLst>
                                      </p:cBhvr>
                                      <p:tavLst>
                                        <p:tav tm="0">
                                          <p:val>
                                            <p:fltVal val="0"/>
                                          </p:val>
                                        </p:tav>
                                        <p:tav tm="100000">
                                          <p:val>
                                            <p:strVal val="#ppt_w"/>
                                          </p:val>
                                        </p:tav>
                                      </p:tavLst>
                                    </p:anim>
                                    <p:anim calcmode="lin" valueType="num">
                                      <p:cBhvr>
                                        <p:cTn id="28" dur="500" fill="hold"/>
                                        <p:tgtEl>
                                          <p:spTgt spid="299"/>
                                        </p:tgtEl>
                                        <p:attrNameLst>
                                          <p:attrName>ppt_h</p:attrName>
                                        </p:attrNameLst>
                                      </p:cBhvr>
                                      <p:tavLst>
                                        <p:tav tm="0">
                                          <p:val>
                                            <p:fltVal val="0"/>
                                          </p:val>
                                        </p:tav>
                                        <p:tav tm="100000">
                                          <p:val>
                                            <p:strVal val="#ppt_h"/>
                                          </p:val>
                                        </p:tav>
                                      </p:tavLst>
                                    </p:anim>
                                    <p:animEffect transition="in" filter="fade">
                                      <p:cBhvr>
                                        <p:cTn id="29" dur="500"/>
                                        <p:tgtEl>
                                          <p:spTgt spid="29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par>
                                <p:cTn id="35" presetID="53" presetClass="entr" presetSubtype="16" repeatCount="3000" fill="hold" grpId="0" nodeType="withEffect">
                                  <p:stCondLst>
                                    <p:cond delay="0"/>
                                  </p:stCondLst>
                                  <p:childTnLst>
                                    <p:set>
                                      <p:cBhvr>
                                        <p:cTn id="36" dur="1" fill="hold">
                                          <p:stCondLst>
                                            <p:cond delay="0"/>
                                          </p:stCondLst>
                                        </p:cTn>
                                        <p:tgtEl>
                                          <p:spTgt spid="296"/>
                                        </p:tgtEl>
                                        <p:attrNameLst>
                                          <p:attrName>style.visibility</p:attrName>
                                        </p:attrNameLst>
                                      </p:cBhvr>
                                      <p:to>
                                        <p:strVal val="visible"/>
                                      </p:to>
                                    </p:set>
                                    <p:anim calcmode="lin" valueType="num">
                                      <p:cBhvr>
                                        <p:cTn id="37" dur="500" fill="hold"/>
                                        <p:tgtEl>
                                          <p:spTgt spid="296"/>
                                        </p:tgtEl>
                                        <p:attrNameLst>
                                          <p:attrName>ppt_w</p:attrName>
                                        </p:attrNameLst>
                                      </p:cBhvr>
                                      <p:tavLst>
                                        <p:tav tm="0">
                                          <p:val>
                                            <p:fltVal val="0"/>
                                          </p:val>
                                        </p:tav>
                                        <p:tav tm="100000">
                                          <p:val>
                                            <p:strVal val="#ppt_w"/>
                                          </p:val>
                                        </p:tav>
                                      </p:tavLst>
                                    </p:anim>
                                    <p:anim calcmode="lin" valueType="num">
                                      <p:cBhvr>
                                        <p:cTn id="38" dur="500" fill="hold"/>
                                        <p:tgtEl>
                                          <p:spTgt spid="296"/>
                                        </p:tgtEl>
                                        <p:attrNameLst>
                                          <p:attrName>ppt_h</p:attrName>
                                        </p:attrNameLst>
                                      </p:cBhvr>
                                      <p:tavLst>
                                        <p:tav tm="0">
                                          <p:val>
                                            <p:fltVal val="0"/>
                                          </p:val>
                                        </p:tav>
                                        <p:tav tm="100000">
                                          <p:val>
                                            <p:strVal val="#ppt_h"/>
                                          </p:val>
                                        </p:tav>
                                      </p:tavLst>
                                    </p:anim>
                                    <p:animEffect transition="in" filter="fade">
                                      <p:cBhvr>
                                        <p:cTn id="39" dur="500"/>
                                        <p:tgtEl>
                                          <p:spTgt spid="29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wipe(left)">
                                      <p:cBhvr>
                                        <p:cTn id="44" dur="500"/>
                                        <p:tgtEl>
                                          <p:spTgt spid="119"/>
                                        </p:tgtEl>
                                      </p:cBhvr>
                                    </p:animEffect>
                                  </p:childTnLst>
                                </p:cTn>
                              </p:par>
                              <p:par>
                                <p:cTn id="45" presetID="53" presetClass="entr" presetSubtype="16" repeatCount="3000" fill="hold" grpId="0" nodeType="withEffect">
                                  <p:stCondLst>
                                    <p:cond delay="0"/>
                                  </p:stCondLst>
                                  <p:childTnLst>
                                    <p:set>
                                      <p:cBhvr>
                                        <p:cTn id="46" dur="1" fill="hold">
                                          <p:stCondLst>
                                            <p:cond delay="0"/>
                                          </p:stCondLst>
                                        </p:cTn>
                                        <p:tgtEl>
                                          <p:spTgt spid="297"/>
                                        </p:tgtEl>
                                        <p:attrNameLst>
                                          <p:attrName>style.visibility</p:attrName>
                                        </p:attrNameLst>
                                      </p:cBhvr>
                                      <p:to>
                                        <p:strVal val="visible"/>
                                      </p:to>
                                    </p:set>
                                    <p:anim calcmode="lin" valueType="num">
                                      <p:cBhvr>
                                        <p:cTn id="47" dur="500" fill="hold"/>
                                        <p:tgtEl>
                                          <p:spTgt spid="297"/>
                                        </p:tgtEl>
                                        <p:attrNameLst>
                                          <p:attrName>ppt_w</p:attrName>
                                        </p:attrNameLst>
                                      </p:cBhvr>
                                      <p:tavLst>
                                        <p:tav tm="0">
                                          <p:val>
                                            <p:fltVal val="0"/>
                                          </p:val>
                                        </p:tav>
                                        <p:tav tm="100000">
                                          <p:val>
                                            <p:strVal val="#ppt_w"/>
                                          </p:val>
                                        </p:tav>
                                      </p:tavLst>
                                    </p:anim>
                                    <p:anim calcmode="lin" valueType="num">
                                      <p:cBhvr>
                                        <p:cTn id="48" dur="500" fill="hold"/>
                                        <p:tgtEl>
                                          <p:spTgt spid="297"/>
                                        </p:tgtEl>
                                        <p:attrNameLst>
                                          <p:attrName>ppt_h</p:attrName>
                                        </p:attrNameLst>
                                      </p:cBhvr>
                                      <p:tavLst>
                                        <p:tav tm="0">
                                          <p:val>
                                            <p:fltVal val="0"/>
                                          </p:val>
                                        </p:tav>
                                        <p:tav tm="100000">
                                          <p:val>
                                            <p:strVal val="#ppt_h"/>
                                          </p:val>
                                        </p:tav>
                                      </p:tavLst>
                                    </p:anim>
                                    <p:animEffect transition="in" filter="fade">
                                      <p:cBhvr>
                                        <p:cTn id="49" dur="500"/>
                                        <p:tgtEl>
                                          <p:spTgt spid="29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27"/>
                                        </p:tgtEl>
                                        <p:attrNameLst>
                                          <p:attrName>style.visibility</p:attrName>
                                        </p:attrNameLst>
                                      </p:cBhvr>
                                      <p:to>
                                        <p:strVal val="visible"/>
                                      </p:to>
                                    </p:set>
                                    <p:animEffect transition="in" filter="wipe(left)">
                                      <p:cBhvr>
                                        <p:cTn id="54" dur="500"/>
                                        <p:tgtEl>
                                          <p:spTgt spid="127"/>
                                        </p:tgtEl>
                                      </p:cBhvr>
                                    </p:animEffect>
                                  </p:childTnLst>
                                </p:cTn>
                              </p:par>
                              <p:par>
                                <p:cTn id="55" presetID="53" presetClass="entr" presetSubtype="16" repeatCount="3000" fill="hold" grpId="0" nodeType="withEffect">
                                  <p:stCondLst>
                                    <p:cond delay="0"/>
                                  </p:stCondLst>
                                  <p:childTnLst>
                                    <p:set>
                                      <p:cBhvr>
                                        <p:cTn id="56" dur="1" fill="hold">
                                          <p:stCondLst>
                                            <p:cond delay="0"/>
                                          </p:stCondLst>
                                        </p:cTn>
                                        <p:tgtEl>
                                          <p:spTgt spid="298"/>
                                        </p:tgtEl>
                                        <p:attrNameLst>
                                          <p:attrName>style.visibility</p:attrName>
                                        </p:attrNameLst>
                                      </p:cBhvr>
                                      <p:to>
                                        <p:strVal val="visible"/>
                                      </p:to>
                                    </p:set>
                                    <p:anim calcmode="lin" valueType="num">
                                      <p:cBhvr>
                                        <p:cTn id="57" dur="500" fill="hold"/>
                                        <p:tgtEl>
                                          <p:spTgt spid="298"/>
                                        </p:tgtEl>
                                        <p:attrNameLst>
                                          <p:attrName>ppt_w</p:attrName>
                                        </p:attrNameLst>
                                      </p:cBhvr>
                                      <p:tavLst>
                                        <p:tav tm="0">
                                          <p:val>
                                            <p:fltVal val="0"/>
                                          </p:val>
                                        </p:tav>
                                        <p:tav tm="100000">
                                          <p:val>
                                            <p:strVal val="#ppt_w"/>
                                          </p:val>
                                        </p:tav>
                                      </p:tavLst>
                                    </p:anim>
                                    <p:anim calcmode="lin" valueType="num">
                                      <p:cBhvr>
                                        <p:cTn id="58" dur="500" fill="hold"/>
                                        <p:tgtEl>
                                          <p:spTgt spid="298"/>
                                        </p:tgtEl>
                                        <p:attrNameLst>
                                          <p:attrName>ppt_h</p:attrName>
                                        </p:attrNameLst>
                                      </p:cBhvr>
                                      <p:tavLst>
                                        <p:tav tm="0">
                                          <p:val>
                                            <p:fltVal val="0"/>
                                          </p:val>
                                        </p:tav>
                                        <p:tav tm="100000">
                                          <p:val>
                                            <p:strVal val="#ppt_h"/>
                                          </p:val>
                                        </p:tav>
                                      </p:tavLst>
                                    </p:anim>
                                    <p:animEffect transition="in" filter="fade">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38"/>
                                        </p:tgtEl>
                                        <p:attrNameLst>
                                          <p:attrName>style.visibility</p:attrName>
                                        </p:attrNameLst>
                                      </p:cBhvr>
                                      <p:to>
                                        <p:strVal val="visible"/>
                                      </p:to>
                                    </p:set>
                                    <p:animEffect transition="in" filter="wipe(left)">
                                      <p:cBhvr>
                                        <p:cTn id="64" dur="500"/>
                                        <p:tgtEl>
                                          <p:spTgt spid="23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06"/>
                                        </p:tgtEl>
                                        <p:attrNameLst>
                                          <p:attrName>style.visibility</p:attrName>
                                        </p:attrNameLst>
                                      </p:cBhvr>
                                      <p:to>
                                        <p:strVal val="visible"/>
                                      </p:to>
                                    </p:set>
                                    <p:animEffect transition="in" filter="wipe(left)">
                                      <p:cBhvr>
                                        <p:cTn id="69" dur="500"/>
                                        <p:tgtEl>
                                          <p:spTgt spid="20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wipe(left)">
                                      <p:cBhvr>
                                        <p:cTn id="74" dur="500"/>
                                        <p:tgtEl>
                                          <p:spTgt spid="1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71"/>
                                        </p:tgtEl>
                                        <p:attrNameLst>
                                          <p:attrName>style.visibility</p:attrName>
                                        </p:attrNameLst>
                                      </p:cBhvr>
                                      <p:to>
                                        <p:strVal val="visible"/>
                                      </p:to>
                                    </p:set>
                                    <p:animEffect transition="in" filter="wipe(left)">
                                      <p:cBhvr>
                                        <p:cTn id="79" dur="500"/>
                                        <p:tgtEl>
                                          <p:spTgt spid="17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72"/>
                                        </p:tgtEl>
                                        <p:attrNameLst>
                                          <p:attrName>style.visibility</p:attrName>
                                        </p:attrNameLst>
                                      </p:cBhvr>
                                      <p:to>
                                        <p:strVal val="visible"/>
                                      </p:to>
                                    </p:set>
                                    <p:animEffect transition="in" filter="wipe(left)">
                                      <p:cBhvr>
                                        <p:cTn id="84" dur="500"/>
                                        <p:tgtEl>
                                          <p:spTgt spid="27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01"/>
                                        </p:tgtEl>
                                        <p:attrNameLst>
                                          <p:attrName>style.visibility</p:attrName>
                                        </p:attrNameLst>
                                      </p:cBhvr>
                                      <p:to>
                                        <p:strVal val="visible"/>
                                      </p:to>
                                    </p:set>
                                    <p:animEffect transition="in" filter="wipe(left)">
                                      <p:cBhvr>
                                        <p:cTn id="89" dur="500"/>
                                        <p:tgtEl>
                                          <p:spTgt spid="30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00"/>
                                        </p:tgtEl>
                                        <p:attrNameLst>
                                          <p:attrName>style.visibility</p:attrName>
                                        </p:attrNameLst>
                                      </p:cBhvr>
                                      <p:to>
                                        <p:strVal val="visible"/>
                                      </p:to>
                                    </p:set>
                                    <p:animEffect transition="in" filter="wipe(down)">
                                      <p:cBhvr>
                                        <p:cTn id="94" dur="500"/>
                                        <p:tgtEl>
                                          <p:spTgt spid="30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305"/>
                                        </p:tgtEl>
                                        <p:attrNameLst>
                                          <p:attrName>style.visibility</p:attrName>
                                        </p:attrNameLst>
                                      </p:cBhvr>
                                      <p:to>
                                        <p:strVal val="visible"/>
                                      </p:to>
                                    </p:set>
                                    <p:animEffect transition="in" filter="wipe(down)">
                                      <p:cBhvr>
                                        <p:cTn id="99"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P spid="296" grpId="0"/>
      <p:bldP spid="297" grpId="0"/>
      <p:bldP spid="298" grpId="0"/>
      <p:bldP spid="299" grpId="0"/>
      <p:bldP spid="300" grpId="0"/>
      <p:bldP spid="30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时序产生器与控制器</a:t>
            </a:r>
            <a:r>
              <a:rPr lang="en-US" altLang="zh-CN" dirty="0"/>
              <a:t>---</a:t>
            </a:r>
            <a:r>
              <a:rPr lang="zh-CN" altLang="en-US" dirty="0"/>
              <a:t>同步控制</a:t>
            </a:r>
          </a:p>
        </p:txBody>
      </p:sp>
      <p:sp>
        <p:nvSpPr>
          <p:cNvPr id="90" name="Rectangle 6"/>
          <p:cNvSpPr>
            <a:spLocks noChangeArrowheads="1"/>
          </p:cNvSpPr>
          <p:nvPr/>
        </p:nvSpPr>
        <p:spPr bwMode="auto">
          <a:xfrm>
            <a:off x="5802226" y="10059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sp>
        <p:nvSpPr>
          <p:cNvPr id="91" name="Rectangle 8"/>
          <p:cNvSpPr>
            <a:spLocks noChangeArrowheads="1"/>
          </p:cNvSpPr>
          <p:nvPr/>
        </p:nvSpPr>
        <p:spPr bwMode="auto">
          <a:xfrm>
            <a:off x="3204464" y="2760710"/>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92" name="Rectangle 9"/>
          <p:cNvSpPr>
            <a:spLocks noChangeArrowheads="1"/>
          </p:cNvSpPr>
          <p:nvPr/>
        </p:nvSpPr>
        <p:spPr bwMode="auto">
          <a:xfrm>
            <a:off x="3200866" y="4168775"/>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93" name="Rectangle 10"/>
          <p:cNvSpPr>
            <a:spLocks noChangeArrowheads="1"/>
          </p:cNvSpPr>
          <p:nvPr/>
        </p:nvSpPr>
        <p:spPr bwMode="auto">
          <a:xfrm>
            <a:off x="3468272" y="1964712"/>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solidFill>
                  <a:schemeClr val="accent5"/>
                </a:solidFill>
                <a:latin typeface="微软雅黑"/>
                <a:ea typeface="微软雅黑"/>
              </a:rPr>
              <a:t>结果反馈信息</a:t>
            </a:r>
          </a:p>
        </p:txBody>
      </p:sp>
      <p:grpSp>
        <p:nvGrpSpPr>
          <p:cNvPr id="94" name="Group 11"/>
          <p:cNvGrpSpPr>
            <a:grpSpLocks/>
          </p:cNvGrpSpPr>
          <p:nvPr/>
        </p:nvGrpSpPr>
        <p:grpSpPr bwMode="auto">
          <a:xfrm>
            <a:off x="5832166" y="1397430"/>
            <a:ext cx="2012840" cy="431776"/>
            <a:chOff x="2746" y="1207"/>
            <a:chExt cx="1268" cy="409"/>
          </a:xfrm>
        </p:grpSpPr>
        <p:grpSp>
          <p:nvGrpSpPr>
            <p:cNvPr id="95" name="Group 12"/>
            <p:cNvGrpSpPr>
              <a:grpSpLocks/>
            </p:cNvGrpSpPr>
            <p:nvPr/>
          </p:nvGrpSpPr>
          <p:grpSpPr bwMode="auto">
            <a:xfrm>
              <a:off x="2746" y="1207"/>
              <a:ext cx="725" cy="409"/>
              <a:chOff x="4330" y="2840"/>
              <a:chExt cx="725" cy="409"/>
            </a:xfrm>
          </p:grpSpPr>
          <p:sp>
            <p:nvSpPr>
              <p:cNvPr id="102"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3"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4"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5"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6"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7"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8"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9"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10"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96"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97"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98"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99"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0"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1"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111" name="Group 28"/>
          <p:cNvGrpSpPr>
            <a:grpSpLocks/>
          </p:cNvGrpSpPr>
          <p:nvPr/>
        </p:nvGrpSpPr>
        <p:grpSpPr bwMode="auto">
          <a:xfrm>
            <a:off x="5900425" y="4132543"/>
            <a:ext cx="1008008" cy="504797"/>
            <a:chOff x="2789" y="3067"/>
            <a:chExt cx="635" cy="318"/>
          </a:xfrm>
        </p:grpSpPr>
        <p:sp>
          <p:nvSpPr>
            <p:cNvPr id="112" name="Line 29"/>
            <p:cNvSpPr>
              <a:spLocks noChangeShapeType="1"/>
            </p:cNvSpPr>
            <p:nvPr/>
          </p:nvSpPr>
          <p:spPr bwMode="auto">
            <a:xfrm flipV="1">
              <a:off x="278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3" name="Line 30"/>
            <p:cNvSpPr>
              <a:spLocks noChangeShapeType="1"/>
            </p:cNvSpPr>
            <p:nvPr/>
          </p:nvSpPr>
          <p:spPr bwMode="auto">
            <a:xfrm flipV="1">
              <a:off x="287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4" name="Line 31"/>
            <p:cNvSpPr>
              <a:spLocks noChangeShapeType="1"/>
            </p:cNvSpPr>
            <p:nvPr/>
          </p:nvSpPr>
          <p:spPr bwMode="auto">
            <a:xfrm flipV="1">
              <a:off x="2970"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5" name="Line 32"/>
            <p:cNvSpPr>
              <a:spLocks noChangeShapeType="1"/>
            </p:cNvSpPr>
            <p:nvPr/>
          </p:nvSpPr>
          <p:spPr bwMode="auto">
            <a:xfrm flipV="1">
              <a:off x="3061"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6" name="Line 33"/>
            <p:cNvSpPr>
              <a:spLocks noChangeShapeType="1"/>
            </p:cNvSpPr>
            <p:nvPr/>
          </p:nvSpPr>
          <p:spPr bwMode="auto">
            <a:xfrm flipV="1">
              <a:off x="315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7" name="Line 34"/>
            <p:cNvSpPr>
              <a:spLocks noChangeShapeType="1"/>
            </p:cNvSpPr>
            <p:nvPr/>
          </p:nvSpPr>
          <p:spPr bwMode="auto">
            <a:xfrm flipV="1">
              <a:off x="324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8" name="Line 35"/>
            <p:cNvSpPr>
              <a:spLocks noChangeShapeType="1"/>
            </p:cNvSpPr>
            <p:nvPr/>
          </p:nvSpPr>
          <p:spPr bwMode="auto">
            <a:xfrm flipV="1">
              <a:off x="3333"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9" name="Line 36"/>
            <p:cNvSpPr>
              <a:spLocks noChangeShapeType="1"/>
            </p:cNvSpPr>
            <p:nvPr/>
          </p:nvSpPr>
          <p:spPr bwMode="auto">
            <a:xfrm flipV="1">
              <a:off x="342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grpSp>
        <p:nvGrpSpPr>
          <p:cNvPr id="120" name="Group 37"/>
          <p:cNvGrpSpPr>
            <a:grpSpLocks/>
          </p:cNvGrpSpPr>
          <p:nvPr/>
        </p:nvGrpSpPr>
        <p:grpSpPr bwMode="auto">
          <a:xfrm>
            <a:off x="7051300" y="4132543"/>
            <a:ext cx="861964" cy="504797"/>
            <a:chOff x="3514" y="3067"/>
            <a:chExt cx="543" cy="318"/>
          </a:xfrm>
        </p:grpSpPr>
        <p:sp>
          <p:nvSpPr>
            <p:cNvPr id="121" name="Line 38"/>
            <p:cNvSpPr>
              <a:spLocks noChangeShapeType="1"/>
            </p:cNvSpPr>
            <p:nvPr/>
          </p:nvSpPr>
          <p:spPr bwMode="auto">
            <a:xfrm flipV="1">
              <a:off x="351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2" name="Line 39"/>
            <p:cNvSpPr>
              <a:spLocks noChangeShapeType="1"/>
            </p:cNvSpPr>
            <p:nvPr/>
          </p:nvSpPr>
          <p:spPr bwMode="auto">
            <a:xfrm flipV="1">
              <a:off x="360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3" name="Line 40"/>
            <p:cNvSpPr>
              <a:spLocks noChangeShapeType="1"/>
            </p:cNvSpPr>
            <p:nvPr/>
          </p:nvSpPr>
          <p:spPr bwMode="auto">
            <a:xfrm flipV="1">
              <a:off x="369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4" name="Line 41"/>
            <p:cNvSpPr>
              <a:spLocks noChangeShapeType="1"/>
            </p:cNvSpPr>
            <p:nvPr/>
          </p:nvSpPr>
          <p:spPr bwMode="auto">
            <a:xfrm flipV="1">
              <a:off x="3785"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5" name="Line 42"/>
            <p:cNvSpPr>
              <a:spLocks noChangeShapeType="1"/>
            </p:cNvSpPr>
            <p:nvPr/>
          </p:nvSpPr>
          <p:spPr bwMode="auto">
            <a:xfrm flipV="1">
              <a:off x="3876"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6" name="Line 43"/>
            <p:cNvSpPr>
              <a:spLocks noChangeShapeType="1"/>
            </p:cNvSpPr>
            <p:nvPr/>
          </p:nvSpPr>
          <p:spPr bwMode="auto">
            <a:xfrm flipV="1">
              <a:off x="3967"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7" name="Line 44"/>
            <p:cNvSpPr>
              <a:spLocks noChangeShapeType="1"/>
            </p:cNvSpPr>
            <p:nvPr/>
          </p:nvSpPr>
          <p:spPr bwMode="auto">
            <a:xfrm flipV="1">
              <a:off x="4057"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grpSp>
        <p:nvGrpSpPr>
          <p:cNvPr id="128" name="Group 45"/>
          <p:cNvGrpSpPr>
            <a:grpSpLocks/>
          </p:cNvGrpSpPr>
          <p:nvPr/>
        </p:nvGrpSpPr>
        <p:grpSpPr bwMode="auto">
          <a:xfrm>
            <a:off x="5484521" y="4254779"/>
            <a:ext cx="1523917" cy="338120"/>
            <a:chOff x="2345" y="3054"/>
            <a:chExt cx="960" cy="213"/>
          </a:xfrm>
        </p:grpSpPr>
        <p:sp>
          <p:nvSpPr>
            <p:cNvPr id="129" name="Rectangle 46"/>
            <p:cNvSpPr>
              <a:spLocks noChangeArrowheads="1"/>
            </p:cNvSpPr>
            <p:nvPr/>
          </p:nvSpPr>
          <p:spPr bwMode="auto">
            <a:xfrm>
              <a:off x="2345" y="305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C00000"/>
                  </a:solidFill>
                  <a:latin typeface="微软雅黑"/>
                  <a:ea typeface="微软雅黑"/>
                </a:rPr>
                <a:t>M</a:t>
              </a:r>
              <a:r>
                <a:rPr lang="en-US" altLang="zh-CN" sz="1599" b="1" baseline="-25000" dirty="0">
                  <a:solidFill>
                    <a:srgbClr val="C00000"/>
                  </a:solidFill>
                  <a:latin typeface="微软雅黑"/>
                  <a:ea typeface="微软雅黑"/>
                </a:rPr>
                <a:t>1</a:t>
              </a:r>
            </a:p>
          </p:txBody>
        </p:sp>
        <p:sp>
          <p:nvSpPr>
            <p:cNvPr id="130" name="Rectangle 47"/>
            <p:cNvSpPr>
              <a:spLocks noChangeArrowheads="1"/>
            </p:cNvSpPr>
            <p:nvPr/>
          </p:nvSpPr>
          <p:spPr bwMode="auto">
            <a:xfrm>
              <a:off x="3030" y="3054"/>
              <a:ext cx="2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a:ea typeface="微软雅黑"/>
                </a:rPr>
                <a:t>M</a:t>
              </a:r>
              <a:r>
                <a:rPr lang="en-US" altLang="zh-CN" sz="1599" b="1" baseline="-25000">
                  <a:solidFill>
                    <a:srgbClr val="C00000"/>
                  </a:solidFill>
                  <a:latin typeface="微软雅黑"/>
                  <a:ea typeface="微软雅黑"/>
                </a:rPr>
                <a:t>i</a:t>
              </a:r>
            </a:p>
          </p:txBody>
        </p:sp>
      </p:grpSp>
      <p:grpSp>
        <p:nvGrpSpPr>
          <p:cNvPr id="131" name="Group 48"/>
          <p:cNvGrpSpPr>
            <a:grpSpLocks/>
          </p:cNvGrpSpPr>
          <p:nvPr/>
        </p:nvGrpSpPr>
        <p:grpSpPr bwMode="auto">
          <a:xfrm>
            <a:off x="6968754" y="4254779"/>
            <a:ext cx="1331841" cy="338120"/>
            <a:chOff x="3280" y="3054"/>
            <a:chExt cx="839" cy="213"/>
          </a:xfrm>
        </p:grpSpPr>
        <p:sp>
          <p:nvSpPr>
            <p:cNvPr id="132" name="Rectangle 49"/>
            <p:cNvSpPr>
              <a:spLocks noChangeArrowheads="1"/>
            </p:cNvSpPr>
            <p:nvPr/>
          </p:nvSpPr>
          <p:spPr bwMode="auto">
            <a:xfrm>
              <a:off x="3280" y="3054"/>
              <a:ext cx="2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a:ea typeface="微软雅黑"/>
                </a:rPr>
                <a:t>T</a:t>
              </a:r>
              <a:r>
                <a:rPr lang="en-US" altLang="zh-CN" sz="1599" b="1" baseline="-25000">
                  <a:solidFill>
                    <a:srgbClr val="C00000"/>
                  </a:solidFill>
                  <a:latin typeface="微软雅黑"/>
                  <a:ea typeface="微软雅黑"/>
                </a:rPr>
                <a:t>1</a:t>
              </a:r>
            </a:p>
          </p:txBody>
        </p:sp>
        <p:sp>
          <p:nvSpPr>
            <p:cNvPr id="133" name="Rectangle 50"/>
            <p:cNvSpPr>
              <a:spLocks noChangeArrowheads="1"/>
            </p:cNvSpPr>
            <p:nvPr/>
          </p:nvSpPr>
          <p:spPr bwMode="auto">
            <a:xfrm>
              <a:off x="3870" y="3054"/>
              <a:ext cx="2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a:ea typeface="微软雅黑"/>
                </a:rPr>
                <a:t>T</a:t>
              </a:r>
              <a:r>
                <a:rPr lang="en-US" altLang="zh-CN" sz="1599" b="1" baseline="-25000">
                  <a:solidFill>
                    <a:srgbClr val="C00000"/>
                  </a:solidFill>
                  <a:latin typeface="微软雅黑"/>
                  <a:ea typeface="微软雅黑"/>
                </a:rPr>
                <a:t>k</a:t>
              </a:r>
            </a:p>
          </p:txBody>
        </p:sp>
      </p:grpSp>
      <p:grpSp>
        <p:nvGrpSpPr>
          <p:cNvPr id="134" name="Group 51"/>
          <p:cNvGrpSpPr>
            <a:grpSpLocks/>
          </p:cNvGrpSpPr>
          <p:nvPr/>
        </p:nvGrpSpPr>
        <p:grpSpPr bwMode="auto">
          <a:xfrm rot="5400000">
            <a:off x="4942376" y="3160166"/>
            <a:ext cx="861964" cy="576230"/>
            <a:chOff x="3514" y="3067"/>
            <a:chExt cx="543" cy="318"/>
          </a:xfrm>
        </p:grpSpPr>
        <p:sp>
          <p:nvSpPr>
            <p:cNvPr id="135" name="Line 52"/>
            <p:cNvSpPr>
              <a:spLocks noChangeShapeType="1"/>
            </p:cNvSpPr>
            <p:nvPr/>
          </p:nvSpPr>
          <p:spPr bwMode="auto">
            <a:xfrm flipV="1">
              <a:off x="3514"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6" name="Line 53"/>
            <p:cNvSpPr>
              <a:spLocks noChangeShapeType="1"/>
            </p:cNvSpPr>
            <p:nvPr/>
          </p:nvSpPr>
          <p:spPr bwMode="auto">
            <a:xfrm flipV="1">
              <a:off x="3604"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7" name="Line 54"/>
            <p:cNvSpPr>
              <a:spLocks noChangeShapeType="1"/>
            </p:cNvSpPr>
            <p:nvPr/>
          </p:nvSpPr>
          <p:spPr bwMode="auto">
            <a:xfrm flipV="1">
              <a:off x="3694"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8" name="Line 55"/>
            <p:cNvSpPr>
              <a:spLocks noChangeShapeType="1"/>
            </p:cNvSpPr>
            <p:nvPr/>
          </p:nvSpPr>
          <p:spPr bwMode="auto">
            <a:xfrm flipV="1">
              <a:off x="3785"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9" name="Line 56"/>
            <p:cNvSpPr>
              <a:spLocks noChangeShapeType="1"/>
            </p:cNvSpPr>
            <p:nvPr/>
          </p:nvSpPr>
          <p:spPr bwMode="auto">
            <a:xfrm flipV="1">
              <a:off x="3876"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0" name="Line 57"/>
            <p:cNvSpPr>
              <a:spLocks noChangeShapeType="1"/>
            </p:cNvSpPr>
            <p:nvPr/>
          </p:nvSpPr>
          <p:spPr bwMode="auto">
            <a:xfrm flipV="1">
              <a:off x="3967"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1" name="Line 58"/>
            <p:cNvSpPr>
              <a:spLocks noChangeShapeType="1"/>
            </p:cNvSpPr>
            <p:nvPr/>
          </p:nvSpPr>
          <p:spPr bwMode="auto">
            <a:xfrm flipV="1">
              <a:off x="4057"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142" name="Group 59"/>
          <p:cNvGrpSpPr>
            <a:grpSpLocks/>
          </p:cNvGrpSpPr>
          <p:nvPr/>
        </p:nvGrpSpPr>
        <p:grpSpPr bwMode="auto">
          <a:xfrm>
            <a:off x="5150328" y="2672828"/>
            <a:ext cx="388916" cy="1562014"/>
            <a:chOff x="2149" y="2034"/>
            <a:chExt cx="245" cy="984"/>
          </a:xfrm>
        </p:grpSpPr>
        <p:sp>
          <p:nvSpPr>
            <p:cNvPr id="143"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7030A0"/>
                  </a:solidFill>
                  <a:latin typeface="微软雅黑"/>
                  <a:ea typeface="微软雅黑"/>
                </a:rPr>
                <a:t>I</a:t>
              </a:r>
              <a:r>
                <a:rPr lang="en-US" altLang="zh-CN" sz="1599" b="1" baseline="-25000" dirty="0">
                  <a:solidFill>
                    <a:srgbClr val="7030A0"/>
                  </a:solidFill>
                  <a:latin typeface="微软雅黑"/>
                  <a:ea typeface="微软雅黑"/>
                </a:rPr>
                <a:t>1</a:t>
              </a:r>
            </a:p>
          </p:txBody>
        </p:sp>
        <p:sp>
          <p:nvSpPr>
            <p:cNvPr id="144"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7030A0"/>
                  </a:solidFill>
                  <a:latin typeface="微软雅黑"/>
                  <a:ea typeface="微软雅黑"/>
                </a:rPr>
                <a:t>I</a:t>
              </a:r>
              <a:r>
                <a:rPr lang="en-US" altLang="zh-CN" sz="1599" b="1" baseline="-25000" dirty="0" err="1">
                  <a:solidFill>
                    <a:srgbClr val="7030A0"/>
                  </a:solidFill>
                  <a:latin typeface="微软雅黑"/>
                  <a:ea typeface="微软雅黑"/>
                </a:rPr>
                <a:t>m</a:t>
              </a:r>
              <a:endParaRPr lang="en-US" altLang="zh-CN" sz="1599" b="1" baseline="-25000" dirty="0">
                <a:solidFill>
                  <a:srgbClr val="7030A0"/>
                </a:solidFill>
                <a:latin typeface="微软雅黑"/>
                <a:ea typeface="微软雅黑"/>
              </a:endParaRPr>
            </a:p>
          </p:txBody>
        </p:sp>
      </p:grpSp>
      <p:grpSp>
        <p:nvGrpSpPr>
          <p:cNvPr id="145" name="Group 62"/>
          <p:cNvGrpSpPr>
            <a:grpSpLocks/>
          </p:cNvGrpSpPr>
          <p:nvPr/>
        </p:nvGrpSpPr>
        <p:grpSpPr bwMode="auto">
          <a:xfrm>
            <a:off x="5435310" y="1411719"/>
            <a:ext cx="2841468" cy="338120"/>
            <a:chOff x="2314" y="1263"/>
            <a:chExt cx="1790" cy="213"/>
          </a:xfrm>
        </p:grpSpPr>
        <p:sp>
          <p:nvSpPr>
            <p:cNvPr id="146"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147"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grpSp>
        <p:nvGrpSpPr>
          <p:cNvPr id="148" name="Group 65"/>
          <p:cNvGrpSpPr>
            <a:grpSpLocks/>
          </p:cNvGrpSpPr>
          <p:nvPr/>
        </p:nvGrpSpPr>
        <p:grpSpPr bwMode="auto">
          <a:xfrm flipH="1">
            <a:off x="8148029" y="4846734"/>
            <a:ext cx="576230" cy="285734"/>
            <a:chOff x="2108" y="3614"/>
            <a:chExt cx="363" cy="180"/>
          </a:xfrm>
        </p:grpSpPr>
        <p:sp>
          <p:nvSpPr>
            <p:cNvPr id="149"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0"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1"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152" name="Group 71"/>
          <p:cNvGrpSpPr>
            <a:grpSpLocks/>
          </p:cNvGrpSpPr>
          <p:nvPr/>
        </p:nvGrpSpPr>
        <p:grpSpPr bwMode="auto">
          <a:xfrm>
            <a:off x="5086830" y="2009291"/>
            <a:ext cx="576231" cy="430189"/>
            <a:chOff x="2108" y="3614"/>
            <a:chExt cx="363" cy="271"/>
          </a:xfrm>
        </p:grpSpPr>
        <p:sp>
          <p:nvSpPr>
            <p:cNvPr id="153" name="Line 72"/>
            <p:cNvSpPr>
              <a:spLocks noChangeShapeType="1"/>
            </p:cNvSpPr>
            <p:nvPr/>
          </p:nvSpPr>
          <p:spPr bwMode="auto">
            <a:xfrm rot="5400000" flipV="1">
              <a:off x="2290" y="3432"/>
              <a:ext cx="0" cy="363"/>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4" name="Line 73"/>
            <p:cNvSpPr>
              <a:spLocks noChangeShapeType="1"/>
            </p:cNvSpPr>
            <p:nvPr/>
          </p:nvSpPr>
          <p:spPr bwMode="auto">
            <a:xfrm rot="5400000" flipV="1">
              <a:off x="2290" y="3522"/>
              <a:ext cx="0" cy="363"/>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5" name="Line 74"/>
            <p:cNvSpPr>
              <a:spLocks noChangeShapeType="1"/>
            </p:cNvSpPr>
            <p:nvPr/>
          </p:nvSpPr>
          <p:spPr bwMode="auto">
            <a:xfrm rot="5400000" flipV="1">
              <a:off x="2290" y="3612"/>
              <a:ext cx="0" cy="363"/>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6" name="Line 75"/>
            <p:cNvSpPr>
              <a:spLocks noChangeShapeType="1"/>
            </p:cNvSpPr>
            <p:nvPr/>
          </p:nvSpPr>
          <p:spPr bwMode="auto">
            <a:xfrm rot="5400000" flipV="1">
              <a:off x="2290" y="3703"/>
              <a:ext cx="0" cy="363"/>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157" name="Group 76"/>
          <p:cNvGrpSpPr>
            <a:grpSpLocks/>
          </p:cNvGrpSpPr>
          <p:nvPr/>
        </p:nvGrpSpPr>
        <p:grpSpPr bwMode="auto">
          <a:xfrm>
            <a:off x="4761407" y="1822241"/>
            <a:ext cx="409554" cy="717511"/>
            <a:chOff x="1899" y="1476"/>
            <a:chExt cx="258" cy="452"/>
          </a:xfrm>
        </p:grpSpPr>
        <p:sp>
          <p:nvSpPr>
            <p:cNvPr id="158"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B</a:t>
              </a:r>
              <a:r>
                <a:rPr lang="en-US" altLang="zh-CN" sz="1599" b="1" baseline="-25000" dirty="0">
                  <a:solidFill>
                    <a:schemeClr val="accent5"/>
                  </a:solidFill>
                  <a:latin typeface="微软雅黑"/>
                  <a:ea typeface="微软雅黑"/>
                </a:rPr>
                <a:t>1</a:t>
              </a:r>
            </a:p>
          </p:txBody>
        </p:sp>
        <p:sp>
          <p:nvSpPr>
            <p:cNvPr id="159"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chemeClr val="accent5"/>
                  </a:solidFill>
                  <a:latin typeface="微软雅黑"/>
                  <a:ea typeface="微软雅黑"/>
                </a:rPr>
                <a:t>B</a:t>
              </a:r>
              <a:r>
                <a:rPr lang="en-US" altLang="zh-CN" sz="1599" b="1" baseline="-25000" dirty="0" err="1">
                  <a:solidFill>
                    <a:schemeClr val="accent5"/>
                  </a:solidFill>
                  <a:latin typeface="微软雅黑"/>
                  <a:ea typeface="微软雅黑"/>
                </a:rPr>
                <a:t>j</a:t>
              </a:r>
              <a:endParaRPr lang="en-US" altLang="zh-CN" sz="1599" b="1" baseline="-25000" dirty="0">
                <a:solidFill>
                  <a:schemeClr val="accent5"/>
                </a:solidFill>
                <a:latin typeface="微软雅黑"/>
                <a:ea typeface="微软雅黑"/>
              </a:endParaRPr>
            </a:p>
          </p:txBody>
        </p:sp>
      </p:grpSp>
      <p:sp>
        <p:nvSpPr>
          <p:cNvPr id="160" name="Rectangle 79"/>
          <p:cNvSpPr>
            <a:spLocks noChangeArrowheads="1"/>
          </p:cNvSpPr>
          <p:nvPr/>
        </p:nvSpPr>
        <p:spPr bwMode="auto">
          <a:xfrm>
            <a:off x="8544118" y="4792728"/>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001010"/>
                </a:solidFill>
                <a:latin typeface="微软雅黑"/>
                <a:ea typeface="微软雅黑"/>
              </a:rPr>
              <a:t>启动</a:t>
            </a:r>
            <a:r>
              <a:rPr lang="en-US" altLang="zh-CN" sz="1599" b="1" dirty="0">
                <a:solidFill>
                  <a:srgbClr val="001010"/>
                </a:solidFill>
                <a:latin typeface="微软雅黑"/>
                <a:ea typeface="微软雅黑"/>
              </a:rPr>
              <a:t>/</a:t>
            </a:r>
            <a:r>
              <a:rPr lang="zh-CN" altLang="en-US" sz="1599" b="1" dirty="0">
                <a:solidFill>
                  <a:srgbClr val="001010"/>
                </a:solidFill>
                <a:latin typeface="微软雅黑"/>
                <a:ea typeface="微软雅黑"/>
              </a:rPr>
              <a:t>停止</a:t>
            </a:r>
            <a:r>
              <a:rPr lang="en-US" altLang="zh-CN" sz="1599" b="1" dirty="0">
                <a:solidFill>
                  <a:srgbClr val="001010"/>
                </a:solidFill>
                <a:latin typeface="微软雅黑"/>
                <a:ea typeface="微软雅黑"/>
              </a:rPr>
              <a:t>/</a:t>
            </a:r>
            <a:r>
              <a:rPr lang="zh-CN" altLang="en-US" sz="1599" b="1" dirty="0">
                <a:solidFill>
                  <a:srgbClr val="001010"/>
                </a:solidFill>
                <a:latin typeface="微软雅黑"/>
                <a:ea typeface="微软雅黑"/>
              </a:rPr>
              <a:t>复位</a:t>
            </a:r>
          </a:p>
        </p:txBody>
      </p:sp>
      <p:sp>
        <p:nvSpPr>
          <p:cNvPr id="161" name="Text Box 127"/>
          <p:cNvSpPr txBox="1">
            <a:spLocks noChangeArrowheads="1"/>
          </p:cNvSpPr>
          <p:nvPr/>
        </p:nvSpPr>
        <p:spPr bwMode="auto">
          <a:xfrm>
            <a:off x="1286601" y="5464527"/>
            <a:ext cx="9954683" cy="44249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3413" kern="0" baseline="-25000" dirty="0">
                <a:solidFill>
                  <a:srgbClr val="7030A0"/>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3" kern="0" baseline="-25000" dirty="0">
              <a:solidFill>
                <a:srgbClr val="ED7D31"/>
              </a:solidFill>
              <a:latin typeface="微软雅黑" panose="020B0503020204020204" pitchFamily="34" charset="-122"/>
              <a:ea typeface="微软雅黑" panose="020B0503020204020204" pitchFamily="34" charset="-122"/>
            </a:endParaRPr>
          </a:p>
        </p:txBody>
      </p:sp>
      <p:cxnSp>
        <p:nvCxnSpPr>
          <p:cNvPr id="162" name="直接箭头连接符 161"/>
          <p:cNvCxnSpPr>
            <a:stCxn id="91" idx="3"/>
            <a:endCxn id="88" idx="1"/>
          </p:cNvCxnSpPr>
          <p:nvPr/>
        </p:nvCxnSpPr>
        <p:spPr>
          <a:xfrm flipV="1">
            <a:off x="3712898" y="3443376"/>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9"/>
          <p:cNvSpPr>
            <a:spLocks noChangeArrowheads="1"/>
          </p:cNvSpPr>
          <p:nvPr/>
        </p:nvSpPr>
        <p:spPr bwMode="auto">
          <a:xfrm>
            <a:off x="4336789" y="4168775"/>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164" name="Rectangle 3"/>
          <p:cNvSpPr>
            <a:spLocks noChangeArrowheads="1"/>
          </p:cNvSpPr>
          <p:nvPr/>
        </p:nvSpPr>
        <p:spPr bwMode="auto">
          <a:xfrm>
            <a:off x="5676599" y="18276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a:off x="5082698" y="4993455"/>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 Box 127"/>
          <p:cNvSpPr txBox="1">
            <a:spLocks noChangeArrowheads="1"/>
          </p:cNvSpPr>
          <p:nvPr/>
        </p:nvSpPr>
        <p:spPr bwMode="auto">
          <a:xfrm>
            <a:off x="727851" y="6087459"/>
            <a:ext cx="10783274"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dirty="0" err="1">
                <a:solidFill>
                  <a:schemeClr val="tx1"/>
                </a:solidFill>
              </a:rPr>
              <a:t>MemRead</a:t>
            </a:r>
            <a:r>
              <a:rPr lang="en-US" altLang="zh-CN" sz="2465" dirty="0">
                <a:solidFill>
                  <a:schemeClr val="tx1"/>
                </a:solidFill>
              </a:rPr>
              <a:t>=</a:t>
            </a:r>
            <a:r>
              <a:rPr lang="en-US" altLang="zh-CN" sz="2465" dirty="0">
                <a:solidFill>
                  <a:schemeClr val="accent5"/>
                </a:solidFill>
              </a:rPr>
              <a:t>M</a:t>
            </a:r>
            <a:r>
              <a:rPr lang="en-US" altLang="zh-CN" sz="2465" baseline="-25000" dirty="0">
                <a:solidFill>
                  <a:schemeClr val="accent5"/>
                </a:solidFill>
              </a:rPr>
              <a:t>IF</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 </a:t>
            </a:r>
            <a:r>
              <a:rPr lang="en-US" altLang="zh-CN" sz="2465" dirty="0">
                <a:solidFill>
                  <a:schemeClr val="tx1"/>
                </a:solidFill>
              </a:rPr>
              <a:t>+ </a:t>
            </a:r>
            <a:r>
              <a:rPr lang="en-US" altLang="zh-CN" sz="2465" dirty="0">
                <a:solidFill>
                  <a:srgbClr val="C00000"/>
                </a:solidFill>
              </a:rPr>
              <a:t>Load</a:t>
            </a:r>
            <a:r>
              <a:rPr lang="en-US" altLang="zh-CN" sz="2465" dirty="0">
                <a:solidFill>
                  <a:schemeClr val="tx1"/>
                </a:solidFill>
              </a:rPr>
              <a:t> </a:t>
            </a:r>
            <a:r>
              <a:rPr lang="en-US" altLang="zh-CN" sz="2465" b="1" dirty="0">
                <a:solidFill>
                  <a:schemeClr val="tx1"/>
                </a:solidFill>
              </a:rPr>
              <a:t>·</a:t>
            </a:r>
            <a:r>
              <a:rPr lang="en-US" altLang="zh-CN" sz="2465" dirty="0">
                <a:solidFill>
                  <a:schemeClr val="tx1"/>
                </a:solidFill>
              </a:rPr>
              <a:t> </a:t>
            </a:r>
            <a:r>
              <a:rPr lang="en-US" altLang="zh-CN" sz="2465" dirty="0">
                <a:solidFill>
                  <a:schemeClr val="accent5"/>
                </a:solidFill>
              </a:rPr>
              <a:t>M</a:t>
            </a:r>
            <a:r>
              <a:rPr lang="en-US" altLang="zh-CN" sz="2465" baseline="-25000" dirty="0">
                <a:solidFill>
                  <a:schemeClr val="accent5"/>
                </a:solidFill>
              </a:rPr>
              <a:t>EX</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a:t>
            </a:r>
            <a:endParaRPr lang="en-US" altLang="zh-CN" sz="2465" dirty="0">
              <a:solidFill>
                <a:schemeClr val="tx1"/>
              </a:solidFill>
            </a:endParaRPr>
          </a:p>
        </p:txBody>
      </p:sp>
      <p:sp>
        <p:nvSpPr>
          <p:cNvPr id="165" name="Rectangle 79"/>
          <p:cNvSpPr>
            <a:spLocks noChangeArrowheads="1"/>
          </p:cNvSpPr>
          <p:nvPr/>
        </p:nvSpPr>
        <p:spPr bwMode="auto">
          <a:xfrm>
            <a:off x="4502356" y="4706745"/>
            <a:ext cx="595035" cy="584519"/>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88" name="Rectangle 4"/>
          <p:cNvSpPr>
            <a:spLocks noChangeArrowheads="1"/>
          </p:cNvSpPr>
          <p:nvPr/>
        </p:nvSpPr>
        <p:spPr bwMode="auto">
          <a:xfrm>
            <a:off x="4077235" y="2760709"/>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89" name="Rectangle 5"/>
          <p:cNvSpPr>
            <a:spLocks noChangeArrowheads="1"/>
          </p:cNvSpPr>
          <p:nvPr/>
        </p:nvSpPr>
        <p:spPr bwMode="auto">
          <a:xfrm>
            <a:off x="5684536" y="4635752"/>
            <a:ext cx="2447790" cy="721853"/>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时序产生器</a:t>
            </a:r>
          </a:p>
        </p:txBody>
      </p:sp>
      <p:grpSp>
        <p:nvGrpSpPr>
          <p:cNvPr id="83" name="组合 82">
            <a:extLst>
              <a:ext uri="{FF2B5EF4-FFF2-40B4-BE49-F238E27FC236}">
                <a16:creationId xmlns:a16="http://schemas.microsoft.com/office/drawing/2014/main" id="{62804333-E458-4AD7-AE71-40310F33994D}"/>
              </a:ext>
            </a:extLst>
          </p:cNvPr>
          <p:cNvGrpSpPr/>
          <p:nvPr/>
        </p:nvGrpSpPr>
        <p:grpSpPr>
          <a:xfrm>
            <a:off x="8960806" y="1829206"/>
            <a:ext cx="2787497" cy="579957"/>
            <a:chOff x="371537" y="4732301"/>
            <a:chExt cx="2678518" cy="579957"/>
          </a:xfrm>
        </p:grpSpPr>
        <p:sp>
          <p:nvSpPr>
            <p:cNvPr id="84" name="矩形 83">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定长指令周期问题？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2456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wipe(down)">
                                      <p:cBhvr>
                                        <p:cTn id="12" dur="500"/>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left)">
                                      <p:cBhvr>
                                        <p:cTn id="1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现代时序系统</a:t>
            </a:r>
            <a:r>
              <a:rPr lang="en-US" altLang="zh-CN" dirty="0"/>
              <a:t>---</a:t>
            </a:r>
            <a:r>
              <a:rPr lang="zh-CN" altLang="en-US" dirty="0"/>
              <a:t>异步控制</a:t>
            </a:r>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solidFill>
                  <a:schemeClr val="accent5"/>
                </a:solidFill>
                <a:latin typeface="微软雅黑"/>
                <a:ea typeface="微软雅黑"/>
              </a:rPr>
              <a:t>结果反馈信息</a:t>
            </a: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7030A0"/>
                </a:solidFill>
                <a:latin typeface="微软雅黑"/>
                <a:ea typeface="微软雅黑"/>
              </a:rPr>
              <a:t>I</a:t>
            </a:r>
            <a:r>
              <a:rPr lang="en-US" altLang="zh-CN" sz="1599" b="1" baseline="-25000" dirty="0">
                <a:solidFill>
                  <a:srgbClr val="7030A0"/>
                </a:solidFill>
                <a:latin typeface="微软雅黑"/>
                <a:ea typeface="微软雅黑"/>
              </a:rPr>
              <a:t>1</a:t>
            </a: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7030A0"/>
                </a:solidFill>
                <a:latin typeface="微软雅黑"/>
                <a:ea typeface="微软雅黑"/>
              </a:rPr>
              <a:t>I</a:t>
            </a:r>
            <a:r>
              <a:rPr lang="en-US" altLang="zh-CN" sz="1599" b="1" baseline="-25000" dirty="0" err="1">
                <a:solidFill>
                  <a:srgbClr val="7030A0"/>
                </a:solidFill>
                <a:latin typeface="微软雅黑"/>
                <a:ea typeface="微软雅黑"/>
              </a:rPr>
              <a:t>m</a:t>
            </a:r>
            <a:endParaRPr lang="en-US" altLang="zh-CN" sz="1599" b="1" baseline="-25000" dirty="0">
              <a:solidFill>
                <a:srgbClr val="7030A0"/>
              </a:solidFill>
              <a:latin typeface="微软雅黑"/>
              <a:ea typeface="微软雅黑"/>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grpSp>
        <p:nvGrpSpPr>
          <p:cNvPr id="23" name="Group 11"/>
          <p:cNvGrpSpPr>
            <a:grpSpLocks/>
          </p:cNvGrpSpPr>
          <p:nvPr/>
        </p:nvGrpSpPr>
        <p:grpSpPr bwMode="auto">
          <a:xfrm rot="5400000">
            <a:off x="8132510" y="2320321"/>
            <a:ext cx="2012840" cy="431776"/>
            <a:chOff x="2746" y="1207"/>
            <a:chExt cx="1268" cy="409"/>
          </a:xfrm>
        </p:grpSpPr>
        <p:grpSp>
          <p:nvGrpSpPr>
            <p:cNvPr id="24" name="Group 12"/>
            <p:cNvGrpSpPr>
              <a:grpSpLocks/>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0" name="Group 62"/>
          <p:cNvGrpSpPr>
            <a:grpSpLocks/>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B</a:t>
            </a:r>
            <a:r>
              <a:rPr lang="en-US" altLang="zh-CN" sz="1599" b="1" baseline="-25000" dirty="0">
                <a:solidFill>
                  <a:schemeClr val="accent5"/>
                </a:solidFill>
                <a:latin typeface="微软雅黑"/>
                <a:ea typeface="微软雅黑"/>
              </a:rPr>
              <a:t>1</a:t>
            </a: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chemeClr val="accent5"/>
                </a:solidFill>
                <a:latin typeface="微软雅黑"/>
                <a:ea typeface="微软雅黑"/>
              </a:rPr>
              <a:t>B</a:t>
            </a:r>
            <a:r>
              <a:rPr lang="en-US" altLang="zh-CN" sz="1599" b="1" baseline="-25000" dirty="0" err="1">
                <a:solidFill>
                  <a:schemeClr val="accent5"/>
                </a:solidFill>
                <a:latin typeface="微软雅黑"/>
                <a:ea typeface="微软雅黑"/>
              </a:rPr>
              <a:t>j</a:t>
            </a:r>
            <a:endParaRPr lang="en-US" altLang="zh-CN" sz="1599" b="1" baseline="-25000" dirty="0">
              <a:solidFill>
                <a:schemeClr val="accent5"/>
              </a:solidFill>
              <a:latin typeface="微软雅黑"/>
              <a:ea typeface="微软雅黑"/>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64" name="等腰三角形 63"/>
          <p:cNvSpPr/>
          <p:nvPr/>
        </p:nvSpPr>
        <p:spPr>
          <a:xfrm rot="5400000">
            <a:off x="5126325"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sp>
        <p:nvSpPr>
          <p:cNvPr id="91" name="Text Box 127"/>
          <p:cNvSpPr txBox="1">
            <a:spLocks noChangeArrowheads="1"/>
          </p:cNvSpPr>
          <p:nvPr/>
        </p:nvSpPr>
        <p:spPr bwMode="auto">
          <a:xfrm>
            <a:off x="3075011" y="5954789"/>
            <a:ext cx="6089658" cy="44249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3413" b="1" kern="0" baseline="-25000" dirty="0">
                <a:solidFill>
                  <a:schemeClr val="tx1"/>
                </a:solidFill>
                <a:latin typeface="微软雅黑" panose="020B0503020204020204" pitchFamily="34" charset="-122"/>
                <a:ea typeface="微软雅黑" panose="020B0503020204020204" pitchFamily="34" charset="-122"/>
              </a:rPr>
              <a:t>操作控制信号仅仅与状态寄存器现态有关</a:t>
            </a:r>
            <a:endParaRPr lang="en-US" altLang="zh-CN" sz="3413" b="1" kern="0" baseline="-25000" dirty="0">
              <a:solidFill>
                <a:schemeClr val="tx1"/>
              </a:solidFill>
              <a:latin typeface="微软雅黑" panose="020B0503020204020204" pitchFamily="34" charset="-122"/>
              <a:ea typeface="微软雅黑" panose="020B0503020204020204" pitchFamily="34" charset="-122"/>
            </a:endParaRPr>
          </a:p>
        </p:txBody>
      </p:sp>
      <p:pic>
        <p:nvPicPr>
          <p:cNvPr id="92" name="Picture 250" descr="j0312558">
            <a:extLst>
              <a:ext uri="{FF2B5EF4-FFF2-40B4-BE49-F238E27FC236}">
                <a16:creationId xmlns:a16="http://schemas.microsoft.com/office/drawing/2014/main" id="{EAF7C241-0D96-4294-B22A-EBA58BF2E7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72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10"/>
          <p:cNvSpPr>
            <a:spLocks noChangeArrowheads="1"/>
          </p:cNvSpPr>
          <p:nvPr/>
        </p:nvSpPr>
        <p:spPr bwMode="auto">
          <a:xfrm>
            <a:off x="6425821" y="1121858"/>
            <a:ext cx="5332992" cy="5452100"/>
          </a:xfrm>
          <a:prstGeom prst="rect">
            <a:avLst/>
          </a:prstGeom>
          <a:solidFill>
            <a:srgbClr val="FFFFCC"/>
          </a:solidFill>
          <a:ln w="9525">
            <a:no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 name="矩形: 圆角 2">
            <a:extLst>
              <a:ext uri="{FF2B5EF4-FFF2-40B4-BE49-F238E27FC236}">
                <a16:creationId xmlns:a16="http://schemas.microsoft.com/office/drawing/2014/main" id="{007AD730-C5B0-422F-AACC-8536208C4474}"/>
              </a:ext>
            </a:extLst>
          </p:cNvPr>
          <p:cNvSpPr/>
          <p:nvPr/>
        </p:nvSpPr>
        <p:spPr>
          <a:xfrm>
            <a:off x="7165012" y="6240002"/>
            <a:ext cx="3951960"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单总线结构</a:t>
            </a:r>
            <a:r>
              <a:rPr lang="en-US" altLang="zh-CN" dirty="0"/>
              <a:t>CPU  </a:t>
            </a:r>
            <a:r>
              <a:rPr lang="zh-CN" altLang="en-US" dirty="0"/>
              <a:t>指令周期</a:t>
            </a:r>
          </a:p>
        </p:txBody>
      </p:sp>
      <p:grpSp>
        <p:nvGrpSpPr>
          <p:cNvPr id="134" name="组合 133"/>
          <p:cNvGrpSpPr/>
          <p:nvPr/>
        </p:nvGrpSpPr>
        <p:grpSpPr>
          <a:xfrm>
            <a:off x="9567040" y="1914742"/>
            <a:ext cx="1556581" cy="1457131"/>
            <a:chOff x="10090237" y="2019256"/>
            <a:chExt cx="1641707" cy="1536818"/>
          </a:xfrm>
        </p:grpSpPr>
        <p:sp>
          <p:nvSpPr>
            <p:cNvPr id="135"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6"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38"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10258306" y="2339122"/>
            <a:ext cx="858666" cy="711391"/>
            <a:chOff x="10819307" y="2466844"/>
            <a:chExt cx="905624" cy="750295"/>
          </a:xfrm>
        </p:grpSpPr>
        <p:sp>
          <p:nvSpPr>
            <p:cNvPr id="140"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41"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2" name="组合 141"/>
          <p:cNvGrpSpPr/>
          <p:nvPr/>
        </p:nvGrpSpPr>
        <p:grpSpPr>
          <a:xfrm>
            <a:off x="6726496" y="1483455"/>
            <a:ext cx="2262243" cy="782519"/>
            <a:chOff x="7094351" y="1564383"/>
            <a:chExt cx="2385959" cy="825313"/>
          </a:xfrm>
        </p:grpSpPr>
        <p:cxnSp>
          <p:nvCxnSpPr>
            <p:cNvPr id="143" name="直接箭头连接符 142"/>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44" name="直接箭头连接符 143"/>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45" name="组合 144"/>
            <p:cNvGrpSpPr/>
            <p:nvPr/>
          </p:nvGrpSpPr>
          <p:grpSpPr>
            <a:xfrm>
              <a:off x="7094351" y="1564383"/>
              <a:ext cx="2385959" cy="825313"/>
              <a:chOff x="7094351" y="1564383"/>
              <a:chExt cx="2385959" cy="825313"/>
            </a:xfrm>
          </p:grpSpPr>
          <p:sp>
            <p:nvSpPr>
              <p:cNvPr id="146"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7" name="直接连接符 146"/>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8" name="等腰三角形 147"/>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50"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2" name="组合 151"/>
          <p:cNvGrpSpPr/>
          <p:nvPr/>
        </p:nvGrpSpPr>
        <p:grpSpPr>
          <a:xfrm>
            <a:off x="9074688" y="3162029"/>
            <a:ext cx="2652445" cy="801978"/>
            <a:chOff x="9570959" y="3334754"/>
            <a:chExt cx="2797501" cy="845836"/>
          </a:xfrm>
        </p:grpSpPr>
        <p:sp>
          <p:nvSpPr>
            <p:cNvPr id="153"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4" name="组合 153"/>
            <p:cNvGrpSpPr/>
            <p:nvPr/>
          </p:nvGrpSpPr>
          <p:grpSpPr>
            <a:xfrm>
              <a:off x="9570959" y="3543889"/>
              <a:ext cx="2781789" cy="636701"/>
              <a:chOff x="9570959" y="3543889"/>
              <a:chExt cx="2781789" cy="636701"/>
            </a:xfrm>
          </p:grpSpPr>
          <p:sp>
            <p:nvSpPr>
              <p:cNvPr id="15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56"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57" name="组合 156"/>
              <p:cNvGrpSpPr/>
              <p:nvPr/>
            </p:nvGrpSpPr>
            <p:grpSpPr>
              <a:xfrm rot="16200000">
                <a:off x="9875660" y="3482511"/>
                <a:ext cx="159131" cy="768533"/>
                <a:chOff x="6712622" y="6427719"/>
                <a:chExt cx="159131" cy="768533"/>
              </a:xfrm>
            </p:grpSpPr>
            <p:cxnSp>
              <p:nvCxnSpPr>
                <p:cNvPr id="161" name="直接连接符 160"/>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2" name="等腰三角形 161"/>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58" name="直接箭头连接符 157"/>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60"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63" name="组合 162"/>
          <p:cNvGrpSpPr/>
          <p:nvPr/>
        </p:nvGrpSpPr>
        <p:grpSpPr>
          <a:xfrm>
            <a:off x="6485563" y="3740595"/>
            <a:ext cx="2613342" cy="2074601"/>
            <a:chOff x="6840242" y="3944960"/>
            <a:chExt cx="2756259" cy="2188056"/>
          </a:xfrm>
        </p:grpSpPr>
        <p:cxnSp>
          <p:nvCxnSpPr>
            <p:cNvPr id="164" name="直接箭头连接符 163"/>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5" name="组合 164"/>
            <p:cNvGrpSpPr/>
            <p:nvPr/>
          </p:nvGrpSpPr>
          <p:grpSpPr>
            <a:xfrm>
              <a:off x="6909129" y="4150680"/>
              <a:ext cx="2018830" cy="942122"/>
              <a:chOff x="5296743" y="3767069"/>
              <a:chExt cx="2018830" cy="942122"/>
            </a:xfrm>
          </p:grpSpPr>
          <p:cxnSp>
            <p:nvCxnSpPr>
              <p:cNvPr id="185" name="直接箭头连接符 184"/>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86" name="直接箭头连接符 185"/>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87" name="直接箭头连接符 186"/>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88" name="直接箭头连接符 187"/>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66"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67" name="组合 166"/>
            <p:cNvGrpSpPr/>
            <p:nvPr/>
          </p:nvGrpSpPr>
          <p:grpSpPr>
            <a:xfrm>
              <a:off x="7145410" y="3944960"/>
              <a:ext cx="2323036" cy="2018193"/>
              <a:chOff x="7145410" y="3944960"/>
              <a:chExt cx="2323036" cy="2018193"/>
            </a:xfrm>
          </p:grpSpPr>
          <p:sp>
            <p:nvSpPr>
              <p:cNvPr id="172"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173" name="矩形 172">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solidFill>
                    <a:schemeClr val="bg1"/>
                  </a:solidFill>
                  <a:latin typeface="Segoe UI Black" panose="020B0A02040204020203" pitchFamily="34" charset="0"/>
                  <a:cs typeface="Segoe UI Black" panose="020B0A02040204020203" pitchFamily="34" charset="0"/>
                </a:endParaRPr>
              </a:p>
            </p:txBody>
          </p:sp>
          <p:cxnSp>
            <p:nvCxnSpPr>
              <p:cNvPr id="174" name="直接连接符 173"/>
              <p:cNvCxnSpPr>
                <a:stCxn id="181"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5" name="等腰三角形 174"/>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连接符 175"/>
              <p:cNvCxnSpPr/>
              <p:nvPr/>
            </p:nvCxnSpPr>
            <p:spPr>
              <a:xfrm>
                <a:off x="7462755"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77" name="直接连接符 176"/>
              <p:cNvCxnSpPr/>
              <p:nvPr/>
            </p:nvCxnSpPr>
            <p:spPr>
              <a:xfrm>
                <a:off x="8198535" y="4418458"/>
                <a:ext cx="0" cy="283548"/>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78"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79"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80" name="Line 7"/>
              <p:cNvSpPr>
                <a:spLocks noChangeShapeType="1"/>
              </p:cNvSpPr>
              <p:nvPr/>
            </p:nvSpPr>
            <p:spPr bwMode="auto">
              <a:xfrm flipH="1">
                <a:off x="8198535" y="4430628"/>
                <a:ext cx="1269911" cy="0"/>
              </a:xfrm>
              <a:prstGeom prst="line">
                <a:avLst/>
              </a:prstGeom>
              <a:noFill/>
              <a:ln w="19050">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1"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82" name="直接连接符 181"/>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83"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8"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9"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0"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1"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89" name="组合 188"/>
          <p:cNvGrpSpPr/>
          <p:nvPr/>
        </p:nvGrpSpPr>
        <p:grpSpPr>
          <a:xfrm>
            <a:off x="9074076" y="3919218"/>
            <a:ext cx="2684736" cy="2237034"/>
            <a:chOff x="9570314" y="4133352"/>
            <a:chExt cx="2831558" cy="2359372"/>
          </a:xfrm>
        </p:grpSpPr>
        <p:sp>
          <p:nvSpPr>
            <p:cNvPr id="190"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1" name="组合 190"/>
            <p:cNvGrpSpPr/>
            <p:nvPr/>
          </p:nvGrpSpPr>
          <p:grpSpPr>
            <a:xfrm>
              <a:off x="9570314" y="4306510"/>
              <a:ext cx="2831558" cy="1951958"/>
              <a:chOff x="9570314" y="4306510"/>
              <a:chExt cx="2831558" cy="1951958"/>
            </a:xfrm>
          </p:grpSpPr>
          <p:sp>
            <p:nvSpPr>
              <p:cNvPr id="193"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94"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95"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96" name="Line 7"/>
              <p:cNvSpPr>
                <a:spLocks noChangeShapeType="1"/>
              </p:cNvSpPr>
              <p:nvPr/>
            </p:nvSpPr>
            <p:spPr bwMode="auto">
              <a:xfrm>
                <a:off x="9570314" y="4449678"/>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H="1">
                <a:off x="9570316" y="462337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98" name="等腰三角形 197"/>
              <p:cNvSpPr/>
              <p:nvPr/>
            </p:nvSpPr>
            <p:spPr>
              <a:xfrm rot="16200000">
                <a:off x="9846310" y="4549014"/>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9" name="Line 7"/>
              <p:cNvSpPr>
                <a:spLocks noChangeShapeType="1"/>
              </p:cNvSpPr>
              <p:nvPr/>
            </p:nvSpPr>
            <p:spPr bwMode="auto">
              <a:xfrm>
                <a:off x="9570314" y="5212354"/>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0" name="组合 199"/>
              <p:cNvGrpSpPr/>
              <p:nvPr/>
            </p:nvGrpSpPr>
            <p:grpSpPr>
              <a:xfrm rot="16200000">
                <a:off x="9875015" y="4992260"/>
                <a:ext cx="159131" cy="768533"/>
                <a:chOff x="6722147" y="6427719"/>
                <a:chExt cx="159131" cy="768533"/>
              </a:xfrm>
            </p:grpSpPr>
            <p:cxnSp>
              <p:nvCxnSpPr>
                <p:cNvPr id="215" name="直接连接符 21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16" name="等腰三角形 215"/>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01" name="Line 7"/>
              <p:cNvSpPr>
                <a:spLocks noChangeShapeType="1"/>
              </p:cNvSpPr>
              <p:nvPr/>
            </p:nvSpPr>
            <p:spPr bwMode="auto">
              <a:xfrm>
                <a:off x="9570314" y="597503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015" y="5764461"/>
                <a:ext cx="159131" cy="768533"/>
                <a:chOff x="6712622" y="6427719"/>
                <a:chExt cx="159131" cy="768533"/>
              </a:xfrm>
            </p:grpSpPr>
            <p:cxnSp>
              <p:nvCxnSpPr>
                <p:cNvPr id="213" name="直接连接符 21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14" name="等腰三角形 213"/>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4" name="直接箭头连接符 203"/>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5" name="直接箭头连接符 204"/>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6" name="直接箭头连接符 205"/>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7" name="直接箭头连接符 206"/>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8" name="直接箭头连接符 207"/>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9"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1"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2"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2"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7" name="组合 216"/>
          <p:cNvGrpSpPr/>
          <p:nvPr/>
        </p:nvGrpSpPr>
        <p:grpSpPr>
          <a:xfrm>
            <a:off x="5259926" y="1474284"/>
            <a:ext cx="3860030" cy="2327858"/>
            <a:chOff x="5547578" y="1554710"/>
            <a:chExt cx="4071125" cy="2455163"/>
          </a:xfrm>
        </p:grpSpPr>
        <p:sp>
          <p:nvSpPr>
            <p:cNvPr id="218" name="Rectangle 129"/>
            <p:cNvSpPr>
              <a:spLocks noChangeArrowheads="1"/>
            </p:cNvSpPr>
            <p:nvPr/>
          </p:nvSpPr>
          <p:spPr bwMode="auto">
            <a:xfrm>
              <a:off x="5734519" y="2277866"/>
              <a:ext cx="854734" cy="1572929"/>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19" name="直接连接符 218"/>
            <p:cNvCxnSpPr/>
            <p:nvPr/>
          </p:nvCxnSpPr>
          <p:spPr>
            <a:xfrm flipH="1">
              <a:off x="6589253" y="328181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20" name="等腰三角形 219"/>
            <p:cNvSpPr/>
            <p:nvPr/>
          </p:nvSpPr>
          <p:spPr>
            <a:xfrm rot="16200000">
              <a:off x="7038778" y="319792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21" name="Line 7"/>
            <p:cNvSpPr>
              <a:spLocks noChangeShapeType="1"/>
            </p:cNvSpPr>
            <p:nvPr/>
          </p:nvSpPr>
          <p:spPr bwMode="auto">
            <a:xfrm>
              <a:off x="6608304" y="343774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22" name="直接连接符 221"/>
            <p:cNvCxnSpPr/>
            <p:nvPr/>
          </p:nvCxnSpPr>
          <p:spPr>
            <a:xfrm>
              <a:off x="8632095" y="3453940"/>
              <a:ext cx="8266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23" name="等腰三角形 222"/>
            <p:cNvSpPr/>
            <p:nvPr/>
          </p:nvSpPr>
          <p:spPr>
            <a:xfrm rot="5400000" flipH="1">
              <a:off x="8963127" y="339038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24" name="Line 7"/>
            <p:cNvSpPr>
              <a:spLocks noChangeShapeType="1"/>
            </p:cNvSpPr>
            <p:nvPr/>
          </p:nvSpPr>
          <p:spPr bwMode="auto">
            <a:xfrm flipH="1">
              <a:off x="8611328" y="2438217"/>
              <a:ext cx="85711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25"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226"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227" name="直接箭头连接符 226"/>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8"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29"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30" name="直接箭头连接符 229"/>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31" name="Line 7"/>
            <p:cNvSpPr>
              <a:spLocks noChangeShapeType="1"/>
            </p:cNvSpPr>
            <p:nvPr/>
          </p:nvSpPr>
          <p:spPr bwMode="auto">
            <a:xfrm flipH="1">
              <a:off x="8623192" y="3289330"/>
              <a:ext cx="857118"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32" name="直接箭头连接符 231"/>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33" name="组合 232"/>
            <p:cNvGrpSpPr/>
            <p:nvPr/>
          </p:nvGrpSpPr>
          <p:grpSpPr>
            <a:xfrm>
              <a:off x="7901805" y="3608447"/>
              <a:ext cx="533810" cy="293603"/>
              <a:chOff x="1081011" y="4795829"/>
              <a:chExt cx="533810" cy="293603"/>
            </a:xfrm>
          </p:grpSpPr>
          <p:cxnSp>
            <p:nvCxnSpPr>
              <p:cNvPr id="242" name="直接箭头连接符 241"/>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43" name="直接箭头连接符 242"/>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234"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5"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7"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8"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9"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0"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1" name="Line 7"/>
            <p:cNvSpPr>
              <a:spLocks noChangeShapeType="1"/>
            </p:cNvSpPr>
            <p:nvPr/>
          </p:nvSpPr>
          <p:spPr bwMode="auto">
            <a:xfrm flipH="1">
              <a:off x="6608304" y="2546541"/>
              <a:ext cx="109520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44" name="组合 243"/>
          <p:cNvGrpSpPr/>
          <p:nvPr/>
        </p:nvGrpSpPr>
        <p:grpSpPr>
          <a:xfrm>
            <a:off x="8370910" y="1211447"/>
            <a:ext cx="758321" cy="5011768"/>
            <a:chOff x="8828694" y="1277499"/>
            <a:chExt cx="799792" cy="5285849"/>
          </a:xfrm>
        </p:grpSpPr>
        <p:sp>
          <p:nvSpPr>
            <p:cNvPr id="245"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Segoe UI Black" panose="020B0A02040204020203" pitchFamily="34" charset="0"/>
                </a:rPr>
                <a:t>总线</a:t>
              </a:r>
              <a:endParaRPr lang="zh-CN" altLang="en-US" sz="3792" b="1" dirty="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46" name="上下箭头 245"/>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47" name="组合 246"/>
          <p:cNvGrpSpPr/>
          <p:nvPr/>
        </p:nvGrpSpPr>
        <p:grpSpPr>
          <a:xfrm>
            <a:off x="7429777" y="6203768"/>
            <a:ext cx="3770115" cy="434122"/>
            <a:chOff x="7406082" y="6264612"/>
            <a:chExt cx="3976293" cy="457863"/>
          </a:xfrm>
        </p:grpSpPr>
        <p:sp>
          <p:nvSpPr>
            <p:cNvPr id="248" name="Line 7"/>
            <p:cNvSpPr>
              <a:spLocks noChangeShapeType="1"/>
            </p:cNvSpPr>
            <p:nvPr/>
          </p:nvSpPr>
          <p:spPr bwMode="auto">
            <a:xfrm>
              <a:off x="7406082" y="6469122"/>
              <a:ext cx="66483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249"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250"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517" b="1" dirty="0">
                  <a:latin typeface="微软雅黑" panose="020B0503020204020204" pitchFamily="34" charset="-122"/>
                  <a:ea typeface="微软雅黑" panose="020B0503020204020204" pitchFamily="34" charset="-122"/>
                  <a:cs typeface="Times New Roman" panose="02020603050405020304" pitchFamily="18" charset="0"/>
                </a:rPr>
                <a:t>数据流</a:t>
              </a:r>
              <a:endParaRPr lang="zh-CN" altLang="zh-CN" sz="3792" b="1" dirty="0">
                <a:latin typeface="微软雅黑" panose="020B0503020204020204" pitchFamily="34" charset="-122"/>
                <a:ea typeface="微软雅黑" panose="020B0503020204020204" pitchFamily="34" charset="-122"/>
              </a:endParaRPr>
            </a:p>
          </p:txBody>
        </p:sp>
        <p:sp>
          <p:nvSpPr>
            <p:cNvPr id="251"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517" b="1" dirty="0">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控制流</a:t>
              </a:r>
              <a:endParaRPr lang="zh-CN" altLang="zh-CN" sz="3792" b="1" dirty="0">
                <a:solidFill>
                  <a:srgbClr val="0066FF"/>
                </a:solidFill>
                <a:latin typeface="微软雅黑" panose="020B0503020204020204" pitchFamily="34" charset="-122"/>
                <a:ea typeface="微软雅黑" panose="020B0503020204020204" pitchFamily="34" charset="-122"/>
              </a:endParaRPr>
            </a:p>
          </p:txBody>
        </p:sp>
      </p:grpSp>
      <p:grpSp>
        <p:nvGrpSpPr>
          <p:cNvPr id="252" name="组合 251"/>
          <p:cNvGrpSpPr/>
          <p:nvPr/>
        </p:nvGrpSpPr>
        <p:grpSpPr>
          <a:xfrm>
            <a:off x="9714667" y="1283472"/>
            <a:ext cx="1538355" cy="692725"/>
            <a:chOff x="10245931" y="1353464"/>
            <a:chExt cx="1622483" cy="730608"/>
          </a:xfrm>
        </p:grpSpPr>
        <p:sp>
          <p:nvSpPr>
            <p:cNvPr id="25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9"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60"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61" name="TextBox 24"/>
          <p:cNvSpPr txBox="1"/>
          <p:nvPr/>
        </p:nvSpPr>
        <p:spPr>
          <a:xfrm>
            <a:off x="782676" y="1532901"/>
            <a:ext cx="3714520" cy="4793620"/>
          </a:xfrm>
          <a:prstGeom prst="rect">
            <a:avLst/>
          </a:prstGeom>
          <a:noFill/>
        </p:spPr>
        <p:txBody>
          <a:bodyPr wrap="square" rtlCol="0">
            <a:spAutoFit/>
          </a:bodyPr>
          <a:lstStyle/>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LOAD R0,6#</a:t>
            </a:r>
          </a:p>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MOVE R1,10</a:t>
            </a:r>
          </a:p>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ADD R0,R1</a:t>
            </a:r>
          </a:p>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STORE R0,(R2)</a:t>
            </a:r>
          </a:p>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JMP 1000</a:t>
            </a:r>
          </a:p>
        </p:txBody>
      </p:sp>
    </p:spTree>
    <p:extLst>
      <p:ext uri="{BB962C8B-B14F-4D97-AF65-F5344CB8AC3E}">
        <p14:creationId xmlns:p14="http://schemas.microsoft.com/office/powerpoint/2010/main" val="129013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指令周期</a:t>
            </a:r>
          </a:p>
        </p:txBody>
      </p:sp>
      <p:graphicFrame>
        <p:nvGraphicFramePr>
          <p:cNvPr id="4" name="表格 3"/>
          <p:cNvGraphicFramePr>
            <a:graphicFrameLocks noGrp="1"/>
          </p:cNvGraphicFramePr>
          <p:nvPr>
            <p:extLst>
              <p:ext uri="{D42A27DB-BD31-4B8C-83A1-F6EECF244321}">
                <p14:modId xmlns:p14="http://schemas.microsoft.com/office/powerpoint/2010/main" val="2870037033"/>
              </p:ext>
            </p:extLst>
          </p:nvPr>
        </p:nvGraphicFramePr>
        <p:xfrm>
          <a:off x="1113947" y="1538038"/>
          <a:ext cx="10037132" cy="4224807"/>
        </p:xfrm>
        <a:graphic>
          <a:graphicData uri="http://schemas.openxmlformats.org/drawingml/2006/table">
            <a:tbl>
              <a:tblPr firstRow="1" bandRow="1">
                <a:tableStyleId>{5C22544A-7EE6-4342-B048-85BDC9FD1C3A}</a:tableStyleId>
              </a:tblPr>
              <a:tblGrid>
                <a:gridCol w="765192">
                  <a:extLst>
                    <a:ext uri="{9D8B030D-6E8A-4147-A177-3AD203B41FA5}">
                      <a16:colId xmlns:a16="http://schemas.microsoft.com/office/drawing/2014/main" val="4209437601"/>
                    </a:ext>
                  </a:extLst>
                </a:gridCol>
                <a:gridCol w="2639244">
                  <a:extLst>
                    <a:ext uri="{9D8B030D-6E8A-4147-A177-3AD203B41FA5}">
                      <a16:colId xmlns:a16="http://schemas.microsoft.com/office/drawing/2014/main" val="2841136919"/>
                    </a:ext>
                  </a:extLst>
                </a:gridCol>
                <a:gridCol w="3316348">
                  <a:extLst>
                    <a:ext uri="{9D8B030D-6E8A-4147-A177-3AD203B41FA5}">
                      <a16:colId xmlns:a16="http://schemas.microsoft.com/office/drawing/2014/main" val="330285098"/>
                    </a:ext>
                  </a:extLst>
                </a:gridCol>
                <a:gridCol w="3316348">
                  <a:extLst>
                    <a:ext uri="{9D8B030D-6E8A-4147-A177-3AD203B41FA5}">
                      <a16:colId xmlns:a16="http://schemas.microsoft.com/office/drawing/2014/main" val="444927140"/>
                    </a:ext>
                  </a:extLst>
                </a:gridCol>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指令功能</a:t>
                      </a: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寻址方式</a:t>
                      </a:r>
                    </a:p>
                  </a:txBody>
                  <a:tcPr marL="86699" marR="86699" marT="43349" marB="43349" anchor="ctr" anchorCtr="1"/>
                </a:tc>
                <a:extLst>
                  <a:ext uri="{0D108BD9-81ED-4DB2-BD59-A6C34878D82A}">
                    <a16:rowId xmlns:a16="http://schemas.microsoft.com/office/drawing/2014/main" val="4056042031"/>
                  </a:ext>
                </a:extLst>
              </a:tr>
              <a:tr h="728560">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LOAD R0,6#</a:t>
                      </a:r>
                    </a:p>
                  </a:txBody>
                  <a:tcPr marL="86699" marR="86699" marT="43349" marB="43349" anchorCtr="1"/>
                </a:tc>
                <a:tc>
                  <a:txBody>
                    <a:bodyPr/>
                    <a:lstStyle/>
                    <a:p>
                      <a:pPr marL="0" algn="l" defTabSz="914400" rtl="0" eaLnBrk="1" latinLnBrk="0" hangingPunct="1">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Mem[6]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R0</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algn="l" defTabSz="914400" rtl="0" eaLnBrk="1" latinLnBrk="0" hangingPunct="1">
                        <a:lnSpc>
                          <a:spcPct val="150000"/>
                        </a:lnSpc>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直接，寄存器</a:t>
                      </a:r>
                    </a:p>
                  </a:txBody>
                  <a:tcPr marL="86699" marR="86699" marT="43349" marB="43349" anchorCtr="1"/>
                </a:tc>
                <a:extLst>
                  <a:ext uri="{0D108BD9-81ED-4DB2-BD59-A6C34878D82A}">
                    <a16:rowId xmlns:a16="http://schemas.microsoft.com/office/drawing/2014/main" val="3396047709"/>
                  </a:ext>
                </a:extLst>
              </a:tr>
              <a:tr h="728560">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2</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MOVE R1,10</a:t>
                      </a:r>
                    </a:p>
                  </a:txBody>
                  <a:tcPr marL="86699" marR="86699" marT="43349" marB="43349" anchorCtr="1"/>
                </a:tc>
                <a:tc>
                  <a:txBody>
                    <a:bodyPr/>
                    <a:lstStyle/>
                    <a:p>
                      <a:pPr marL="0" algn="l" defTabSz="914400" rtl="0" eaLnBrk="1" latinLnBrk="0" hangingPunct="1">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10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R1</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algn="l" defTabSz="914400" rtl="0" eaLnBrk="1" latinLnBrk="0" hangingPunct="1">
                        <a:lnSpc>
                          <a:spcPct val="150000"/>
                        </a:lnSpc>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立即数，寄存器</a:t>
                      </a:r>
                    </a:p>
                  </a:txBody>
                  <a:tcPr marL="86699" marR="86699" marT="43349" marB="43349" anchorCtr="1"/>
                </a:tc>
                <a:extLst>
                  <a:ext uri="{0D108BD9-81ED-4DB2-BD59-A6C34878D82A}">
                    <a16:rowId xmlns:a16="http://schemas.microsoft.com/office/drawing/2014/main" val="3141846350"/>
                  </a:ext>
                </a:extLst>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3</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ADD R0,R1</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(R0) + (R1)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R0</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寄存器</a:t>
                      </a:r>
                    </a:p>
                  </a:txBody>
                  <a:tcPr marL="86699" marR="86699" marT="43349" marB="43349" anchorCtr="1"/>
                </a:tc>
                <a:extLst>
                  <a:ext uri="{0D108BD9-81ED-4DB2-BD59-A6C34878D82A}">
                    <a16:rowId xmlns:a16="http://schemas.microsoft.com/office/drawing/2014/main" val="2752963665"/>
                  </a:ext>
                </a:extLst>
              </a:tr>
              <a:tr h="728560">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STORE R0,(R2)</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(R0)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Mem[(R2)]</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寄存器间接</a:t>
                      </a:r>
                    </a:p>
                  </a:txBody>
                  <a:tcPr marL="86699" marR="86699" marT="43349" marB="43349" anchorCtr="1"/>
                </a:tc>
                <a:extLst>
                  <a:ext uri="{0D108BD9-81ED-4DB2-BD59-A6C34878D82A}">
                    <a16:rowId xmlns:a16="http://schemas.microsoft.com/office/drawing/2014/main" val="1456679210"/>
                  </a:ext>
                </a:extLst>
              </a:tr>
              <a:tr h="728560">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JMP 1000</a:t>
                      </a:r>
                    </a:p>
                  </a:txBody>
                  <a:tcPr marL="86699" marR="86699" marT="43349" marB="43349" anchorCtr="1"/>
                </a:tc>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1000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PC</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algn="l">
                        <a:lnSpc>
                          <a:spcPct val="150000"/>
                        </a:lnSpc>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立即数</a:t>
                      </a:r>
                    </a:p>
                  </a:txBody>
                  <a:tcPr marL="86699" marR="86699" marT="43349" marB="43349" anchorCtr="1"/>
                </a:tc>
                <a:extLst>
                  <a:ext uri="{0D108BD9-81ED-4DB2-BD59-A6C34878D82A}">
                    <a16:rowId xmlns:a16="http://schemas.microsoft.com/office/drawing/2014/main" val="2833729760"/>
                  </a:ext>
                </a:extLst>
              </a:tr>
            </a:tbl>
          </a:graphicData>
        </a:graphic>
      </p:graphicFrame>
    </p:spTree>
    <p:extLst>
      <p:ext uri="{BB962C8B-B14F-4D97-AF65-F5344CB8AC3E}">
        <p14:creationId xmlns:p14="http://schemas.microsoft.com/office/powerpoint/2010/main" val="17237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取指令数据通路</a:t>
            </a:r>
          </a:p>
        </p:txBody>
      </p:sp>
      <p:cxnSp>
        <p:nvCxnSpPr>
          <p:cNvPr id="4" name="直接连接符 3"/>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6" name="TextBox 24"/>
          <p:cNvSpPr txBox="1"/>
          <p:nvPr/>
        </p:nvSpPr>
        <p:spPr>
          <a:xfrm>
            <a:off x="1250517" y="1946574"/>
            <a:ext cx="3859617" cy="623504"/>
          </a:xfrm>
          <a:prstGeom prst="rect">
            <a:avLst/>
          </a:prstGeom>
          <a:noFill/>
        </p:spPr>
        <p:txBody>
          <a:bodyPr wrap="square" rtlCol="0">
            <a:spAutoFit/>
          </a:bodyPr>
          <a:lstStyle/>
          <a:p>
            <a:pPr>
              <a:lnSpc>
                <a:spcPct val="130000"/>
              </a:lnSpc>
              <a:spcBef>
                <a:spcPts val="569"/>
              </a:spcBef>
              <a:spcAft>
                <a:spcPts val="569"/>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7"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10"/>
          <p:cNvSpPr>
            <a:spLocks noChangeArrowheads="1"/>
          </p:cNvSpPr>
          <p:nvPr/>
        </p:nvSpPr>
        <p:spPr bwMode="auto">
          <a:xfrm>
            <a:off x="6428811" y="1249564"/>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p>
        </p:txBody>
      </p:sp>
      <p:sp>
        <p:nvSpPr>
          <p:cNvPr id="9"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2" b="1" dirty="0">
              <a:latin typeface="微软雅黑" panose="020B0503020204020204" pitchFamily="34" charset="-122"/>
              <a:ea typeface="微软雅黑" panose="020B0503020204020204" pitchFamily="34" charset="-122"/>
            </a:endParaRPr>
          </a:p>
        </p:txBody>
      </p:sp>
      <p:sp>
        <p:nvSpPr>
          <p:cNvPr id="1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1"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5"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矩形 17">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9074688" y="3501776"/>
            <a:ext cx="728683" cy="240131"/>
            <a:chOff x="5939241" y="3396461"/>
            <a:chExt cx="768533" cy="253263"/>
          </a:xfrm>
        </p:grpSpPr>
        <p:sp>
          <p:nvSpPr>
            <p:cNvPr id="20"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1" name="组合 20"/>
            <p:cNvGrpSpPr/>
            <p:nvPr/>
          </p:nvGrpSpPr>
          <p:grpSpPr>
            <a:xfrm rot="16200000">
              <a:off x="6243942" y="3185892"/>
              <a:ext cx="159131" cy="768533"/>
              <a:chOff x="6712622" y="6427719"/>
              <a:chExt cx="159131" cy="768533"/>
            </a:xfrm>
          </p:grpSpPr>
          <p:cxnSp>
            <p:nvCxnSpPr>
              <p:cNvPr id="22" name="直接连接符 21"/>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3" name="等腰三角形 22"/>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24"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5" name="直接连接符 24"/>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6" name="等腰三角形 25"/>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a:off x="6247589" y="3027360"/>
            <a:ext cx="1064807" cy="232317"/>
            <a:chOff x="660658" y="4143960"/>
            <a:chExt cx="1123039" cy="245022"/>
          </a:xfrm>
        </p:grpSpPr>
        <p:cxnSp>
          <p:nvCxnSpPr>
            <p:cNvPr id="28" name="直接连接符 27"/>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9" name="等腰三角形 28"/>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31" name="组合 30"/>
          <p:cNvGrpSpPr/>
          <p:nvPr/>
        </p:nvGrpSpPr>
        <p:grpSpPr>
          <a:xfrm>
            <a:off x="9074076" y="4942272"/>
            <a:ext cx="728683" cy="231100"/>
            <a:chOff x="5939241" y="3396461"/>
            <a:chExt cx="768533" cy="243738"/>
          </a:xfrm>
        </p:grpSpPr>
        <p:sp>
          <p:nvSpPr>
            <p:cNvPr id="32"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3" name="组合 32"/>
            <p:cNvGrpSpPr/>
            <p:nvPr/>
          </p:nvGrpSpPr>
          <p:grpSpPr>
            <a:xfrm rot="16200000">
              <a:off x="6243942" y="3176367"/>
              <a:ext cx="159131" cy="768533"/>
              <a:chOff x="6722147" y="6427719"/>
              <a:chExt cx="159131" cy="768533"/>
            </a:xfrm>
          </p:grpSpPr>
          <p:cxnSp>
            <p:nvCxnSpPr>
              <p:cNvPr id="34" name="直接连接符 33"/>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5" name="等腰三角形 34"/>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36" name="组合 35"/>
          <p:cNvGrpSpPr/>
          <p:nvPr/>
        </p:nvGrpSpPr>
        <p:grpSpPr>
          <a:xfrm>
            <a:off x="9074076" y="5665402"/>
            <a:ext cx="728683" cy="240131"/>
            <a:chOff x="5939241" y="3396461"/>
            <a:chExt cx="768533" cy="253263"/>
          </a:xfrm>
        </p:grpSpPr>
        <p:sp>
          <p:nvSpPr>
            <p:cNvPr id="37"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8" name="组合 37"/>
            <p:cNvGrpSpPr/>
            <p:nvPr/>
          </p:nvGrpSpPr>
          <p:grpSpPr>
            <a:xfrm rot="16200000">
              <a:off x="6243942" y="3185892"/>
              <a:ext cx="159131" cy="768533"/>
              <a:chOff x="6712622" y="6427719"/>
              <a:chExt cx="159131" cy="768533"/>
            </a:xfrm>
          </p:grpSpPr>
          <p:cxnSp>
            <p:nvCxnSpPr>
              <p:cNvPr id="39" name="直接连接符 38"/>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41"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2"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3"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4"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连接符 45"/>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9" name="等腰三角形 48"/>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0" name="直接连接符 49"/>
          <p:cNvCxnSpPr>
            <a:stCxn id="61"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2" name="直接连接符 51"/>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3"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4"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55"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56"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57" name="直接连接符 56"/>
          <p:cNvCxnSpPr>
            <a:stCxn id="60"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8"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9"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60"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61"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62" name="直接连接符 61"/>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63"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69" name="组合 68"/>
          <p:cNvGrpSpPr/>
          <p:nvPr/>
        </p:nvGrpSpPr>
        <p:grpSpPr>
          <a:xfrm>
            <a:off x="5665133" y="1818594"/>
            <a:ext cx="5744860" cy="3993548"/>
            <a:chOff x="4362559" y="1534238"/>
            <a:chExt cx="6059032" cy="4211945"/>
          </a:xfrm>
        </p:grpSpPr>
        <p:grpSp>
          <p:nvGrpSpPr>
            <p:cNvPr id="70" name="组合 69"/>
            <p:cNvGrpSpPr/>
            <p:nvPr/>
          </p:nvGrpSpPr>
          <p:grpSpPr>
            <a:xfrm>
              <a:off x="9877331" y="3288370"/>
              <a:ext cx="544260" cy="171711"/>
              <a:chOff x="10136647" y="3405134"/>
              <a:chExt cx="544260" cy="171711"/>
            </a:xfrm>
          </p:grpSpPr>
          <p:cxnSp>
            <p:nvCxnSpPr>
              <p:cNvPr id="100" name="直接箭头连接符 99"/>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 name="直接箭头连接符 100"/>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71" name="直接箭头连接符 70"/>
            <p:cNvCxnSpPr/>
            <p:nvPr/>
          </p:nvCxnSpPr>
          <p:spPr>
            <a:xfrm flipH="1">
              <a:off x="9877331" y="405040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H="1">
              <a:off x="9877331" y="422211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73" name="组合 72"/>
            <p:cNvGrpSpPr/>
            <p:nvPr/>
          </p:nvGrpSpPr>
          <p:grpSpPr>
            <a:xfrm>
              <a:off x="9877331" y="4812438"/>
              <a:ext cx="544260" cy="171711"/>
              <a:chOff x="10136647" y="3405134"/>
              <a:chExt cx="544260" cy="171711"/>
            </a:xfrm>
          </p:grpSpPr>
          <p:cxnSp>
            <p:nvCxnSpPr>
              <p:cNvPr id="98" name="直接箭头连接符 97"/>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9" name="直接箭头连接符 98"/>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74" name="组合 73"/>
            <p:cNvGrpSpPr/>
            <p:nvPr/>
          </p:nvGrpSpPr>
          <p:grpSpPr>
            <a:xfrm>
              <a:off x="9877331" y="5574472"/>
              <a:ext cx="544260" cy="171711"/>
              <a:chOff x="10136647" y="3405134"/>
              <a:chExt cx="544260" cy="171711"/>
            </a:xfrm>
          </p:grpSpPr>
          <p:cxnSp>
            <p:nvCxnSpPr>
              <p:cNvPr id="96" name="直接箭头连接符 95"/>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7" name="直接箭头连接符 96"/>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75" name="组合 74"/>
            <p:cNvGrpSpPr/>
            <p:nvPr/>
          </p:nvGrpSpPr>
          <p:grpSpPr>
            <a:xfrm>
              <a:off x="4362559" y="1534238"/>
              <a:ext cx="3505365" cy="3831946"/>
              <a:chOff x="4362559" y="1534238"/>
              <a:chExt cx="3505365" cy="3831946"/>
            </a:xfrm>
          </p:grpSpPr>
          <p:grpSp>
            <p:nvGrpSpPr>
              <p:cNvPr id="76" name="组合 75"/>
              <p:cNvGrpSpPr/>
              <p:nvPr/>
            </p:nvGrpSpPr>
            <p:grpSpPr>
              <a:xfrm>
                <a:off x="4362559" y="1534238"/>
                <a:ext cx="3505365" cy="1984201"/>
                <a:chOff x="4362559" y="1534238"/>
                <a:chExt cx="3505365" cy="1984201"/>
              </a:xfrm>
            </p:grpSpPr>
            <p:cxnSp>
              <p:nvCxnSpPr>
                <p:cNvPr id="83" name="直接箭头连接符 82"/>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4" name="组合 83"/>
                <p:cNvGrpSpPr/>
                <p:nvPr/>
              </p:nvGrpSpPr>
              <p:grpSpPr>
                <a:xfrm>
                  <a:off x="4362559" y="1534238"/>
                  <a:ext cx="3505365" cy="1371481"/>
                  <a:chOff x="4362559" y="1534238"/>
                  <a:chExt cx="3505365" cy="1371481"/>
                </a:xfrm>
              </p:grpSpPr>
              <p:grpSp>
                <p:nvGrpSpPr>
                  <p:cNvPr id="88" name="组合 87"/>
                  <p:cNvGrpSpPr/>
                  <p:nvPr/>
                </p:nvGrpSpPr>
                <p:grpSpPr>
                  <a:xfrm>
                    <a:off x="4362559" y="1534238"/>
                    <a:ext cx="1747183" cy="345980"/>
                    <a:chOff x="4362559" y="1534238"/>
                    <a:chExt cx="1747183" cy="345980"/>
                  </a:xfrm>
                </p:grpSpPr>
                <p:sp>
                  <p:nvSpPr>
                    <p:cNvPr id="93" name="Line 127"/>
                    <p:cNvSpPr>
                      <a:spLocks noChangeShapeType="1"/>
                    </p:cNvSpPr>
                    <p:nvPr/>
                  </p:nvSpPr>
                  <p:spPr bwMode="auto">
                    <a:xfrm>
                      <a:off x="4362559" y="1549596"/>
                      <a:ext cx="0" cy="33062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箭头连接符 93"/>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5" name="直接箭头连接符 94"/>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89" name="直接箭头连接符 88"/>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90"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1" name="直接箭头连接符 90"/>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85" name="组合 84"/>
                <p:cNvGrpSpPr/>
                <p:nvPr/>
              </p:nvGrpSpPr>
              <p:grpSpPr>
                <a:xfrm>
                  <a:off x="6289419" y="3224836"/>
                  <a:ext cx="533810" cy="293603"/>
                  <a:chOff x="1081011" y="4795829"/>
                  <a:chExt cx="533810" cy="293603"/>
                </a:xfrm>
              </p:grpSpPr>
              <p:cxnSp>
                <p:nvCxnSpPr>
                  <p:cNvPr id="86" name="直接箭头连接符 85"/>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7" name="直接箭头连接符 86"/>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77" name="直接箭头连接符 76"/>
              <p:cNvCxnSpPr/>
              <p:nvPr/>
            </p:nvCxnSpPr>
            <p:spPr>
              <a:xfrm>
                <a:off x="5430048" y="536618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78" name="组合 77"/>
              <p:cNvGrpSpPr/>
              <p:nvPr/>
            </p:nvGrpSpPr>
            <p:grpSpPr>
              <a:xfrm>
                <a:off x="5296743" y="3767069"/>
                <a:ext cx="2018830" cy="942122"/>
                <a:chOff x="5296743" y="3767069"/>
                <a:chExt cx="2018830" cy="942122"/>
              </a:xfrm>
            </p:grpSpPr>
            <p:cxnSp>
              <p:nvCxnSpPr>
                <p:cNvPr id="79" name="直接箭头连接符 78"/>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1" name="直接箭头连接符 80"/>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2" name="直接箭头连接符 81"/>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grpSp>
      <p:sp>
        <p:nvSpPr>
          <p:cNvPr id="102"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3"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4"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4"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7"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8"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0"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1"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2"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3"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5"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6"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27" name="上下箭头 126"/>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aphicFrame>
        <p:nvGraphicFramePr>
          <p:cNvPr id="128" name="表格 127"/>
          <p:cNvGraphicFramePr>
            <a:graphicFrameLocks noGrp="1"/>
          </p:cNvGraphicFramePr>
          <p:nvPr>
            <p:extLst>
              <p:ext uri="{D42A27DB-BD31-4B8C-83A1-F6EECF244321}">
                <p14:modId xmlns:p14="http://schemas.microsoft.com/office/powerpoint/2010/main" val="3829037310"/>
              </p:ext>
            </p:extLst>
          </p:nvPr>
        </p:nvGraphicFramePr>
        <p:xfrm>
          <a:off x="289992"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T1</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(PC)</a:t>
                      </a:r>
                      <a:r>
                        <a:rPr lang="en-US" altLang="zh-CN" sz="17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1" baseline="0"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1" dirty="0" err="1">
                          <a:solidFill>
                            <a:schemeClr val="accent5"/>
                          </a:solidFill>
                          <a:latin typeface="微软雅黑" panose="020B0503020204020204" pitchFamily="34" charset="-122"/>
                          <a:ea typeface="微软雅黑" panose="020B0503020204020204" pitchFamily="34" charset="-122"/>
                        </a:rPr>
                        <a:t>PC</a:t>
                      </a:r>
                      <a:r>
                        <a:rPr lang="en-US" altLang="zh-CN" sz="1700" b="1" baseline="-25000" dirty="0" err="1">
                          <a:solidFill>
                            <a:schemeClr val="accent5"/>
                          </a:solidFill>
                          <a:latin typeface="微软雅黑" panose="020B0503020204020204" pitchFamily="34" charset="-122"/>
                          <a:ea typeface="微软雅黑" panose="020B0503020204020204" pitchFamily="34" charset="-122"/>
                        </a:rPr>
                        <a:t>out</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dirty="0" err="1">
                          <a:solidFill>
                            <a:schemeClr val="accent5"/>
                          </a:solidFill>
                          <a:latin typeface="微软雅黑" panose="020B0503020204020204" pitchFamily="34" charset="-122"/>
                          <a:ea typeface="微软雅黑" panose="020B0503020204020204" pitchFamily="34" charset="-122"/>
                        </a:rPr>
                        <a:t>AR</a:t>
                      </a:r>
                      <a:r>
                        <a:rPr lang="en-US" altLang="zh-CN" sz="1700" b="1" baseline="-25000" dirty="0" err="1">
                          <a:solidFill>
                            <a:schemeClr val="accent5"/>
                          </a:solidFill>
                          <a:latin typeface="微软雅黑" panose="020B0503020204020204" pitchFamily="34" charset="-122"/>
                          <a:ea typeface="微软雅黑" panose="020B0503020204020204" pitchFamily="34" charset="-122"/>
                        </a:rPr>
                        <a:t>in</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baseline="0" dirty="0">
                          <a:solidFill>
                            <a:schemeClr val="accent5"/>
                          </a:solidFill>
                          <a:latin typeface="微软雅黑" panose="020B0503020204020204" pitchFamily="34" charset="-122"/>
                          <a:ea typeface="微软雅黑" panose="020B0503020204020204" pitchFamily="34" charset="-122"/>
                        </a:rPr>
                        <a:t>X</a:t>
                      </a:r>
                      <a:r>
                        <a:rPr lang="en-US" altLang="zh-CN" sz="1700" b="1" baseline="-25000" dirty="0">
                          <a:solidFill>
                            <a:schemeClr val="accent5"/>
                          </a:solidFill>
                          <a:latin typeface="微软雅黑" panose="020B0503020204020204" pitchFamily="34" charset="-122"/>
                          <a:ea typeface="微软雅黑" panose="020B0503020204020204" pitchFamily="34" charset="-122"/>
                        </a:rPr>
                        <a:t>in</a:t>
                      </a:r>
                      <a:endParaRPr lang="zh-CN" altLang="en-US" sz="1700" b="1" baseline="0"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(X)+1</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+1</a:t>
                      </a:r>
                      <a:r>
                        <a:rPr lang="en-US" altLang="zh-CN" sz="1700" baseline="-250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Read</a:t>
                      </a:r>
                      <a:r>
                        <a:rPr lang="en-US" altLang="zh-CN" sz="1700" baseline="-25000" dirty="0">
                          <a:latin typeface="微软雅黑" panose="020B0503020204020204" pitchFamily="34" charset="-122"/>
                          <a:ea typeface="微软雅黑" panose="020B0503020204020204" pitchFamily="34" charset="-122"/>
                        </a:rPr>
                        <a:t> </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(Z)</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Z</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PC</a:t>
                      </a:r>
                      <a:r>
                        <a:rPr lang="en-US" altLang="zh-CN" sz="1700" baseline="-25000" dirty="0" err="1">
                          <a:latin typeface="微软雅黑" panose="020B0503020204020204" pitchFamily="34" charset="-122"/>
                          <a:ea typeface="微软雅黑" panose="020B0503020204020204" pitchFamily="34" charset="-122"/>
                        </a:rPr>
                        <a:t>in</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250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Read</a:t>
                      </a:r>
                      <a:r>
                        <a:rPr lang="en-US" altLang="zh-CN" sz="1700" baseline="-25000" dirty="0">
                          <a:latin typeface="微软雅黑" panose="020B0503020204020204" pitchFamily="34" charset="-122"/>
                          <a:ea typeface="微软雅黑" panose="020B0503020204020204" pitchFamily="34" charset="-122"/>
                        </a:rPr>
                        <a:t> </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IR</a:t>
                      </a:r>
                      <a:r>
                        <a:rPr lang="en-US" altLang="zh-CN" sz="1700" baseline="-25000" dirty="0" err="1">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29"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32"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3"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34"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35"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36"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37"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8"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9" name="矩形 138">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grpSp>
        <p:nvGrpSpPr>
          <p:cNvPr id="140" name="组合 139"/>
          <p:cNvGrpSpPr/>
          <p:nvPr/>
        </p:nvGrpSpPr>
        <p:grpSpPr>
          <a:xfrm>
            <a:off x="9074688" y="3501776"/>
            <a:ext cx="728683" cy="240131"/>
            <a:chOff x="5939241" y="3396461"/>
            <a:chExt cx="768533" cy="253263"/>
          </a:xfrm>
        </p:grpSpPr>
        <p:sp>
          <p:nvSpPr>
            <p:cNvPr id="141"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42" name="组合 141"/>
            <p:cNvGrpSpPr/>
            <p:nvPr/>
          </p:nvGrpSpPr>
          <p:grpSpPr>
            <a:xfrm rot="16200000">
              <a:off x="6243942" y="3185892"/>
              <a:ext cx="159131" cy="768533"/>
              <a:chOff x="6712622" y="6427719"/>
              <a:chExt cx="159131" cy="768533"/>
            </a:xfrm>
          </p:grpSpPr>
          <p:cxnSp>
            <p:nvCxnSpPr>
              <p:cNvPr id="143" name="直接连接符 14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4" name="等腰三角形 143"/>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145"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6" name="直接连接符 145"/>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7" name="等腰三角形 146"/>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48" name="组合 147"/>
          <p:cNvGrpSpPr/>
          <p:nvPr/>
        </p:nvGrpSpPr>
        <p:grpSpPr>
          <a:xfrm>
            <a:off x="6247589" y="3027360"/>
            <a:ext cx="1064807" cy="232317"/>
            <a:chOff x="660658" y="4143960"/>
            <a:chExt cx="1123039" cy="245022"/>
          </a:xfrm>
        </p:grpSpPr>
        <p:cxnSp>
          <p:nvCxnSpPr>
            <p:cNvPr id="149" name="直接连接符 148"/>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50" name="等腰三角形 149"/>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51"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074076" y="4942272"/>
            <a:ext cx="728683" cy="231100"/>
            <a:chOff x="5939241" y="3396461"/>
            <a:chExt cx="768533" cy="243738"/>
          </a:xfrm>
        </p:grpSpPr>
        <p:sp>
          <p:nvSpPr>
            <p:cNvPr id="153"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54" name="组合 153"/>
            <p:cNvGrpSpPr/>
            <p:nvPr/>
          </p:nvGrpSpPr>
          <p:grpSpPr>
            <a:xfrm rot="16200000">
              <a:off x="6243942" y="3176367"/>
              <a:ext cx="159131" cy="768533"/>
              <a:chOff x="6722147" y="6427719"/>
              <a:chExt cx="159131" cy="768533"/>
            </a:xfrm>
          </p:grpSpPr>
          <p:cxnSp>
            <p:nvCxnSpPr>
              <p:cNvPr id="155" name="直接连接符 15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56" name="等腰三角形 155"/>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157" name="组合 156"/>
          <p:cNvGrpSpPr/>
          <p:nvPr/>
        </p:nvGrpSpPr>
        <p:grpSpPr>
          <a:xfrm>
            <a:off x="9074076" y="5665402"/>
            <a:ext cx="728683" cy="240131"/>
            <a:chOff x="5939241" y="3396461"/>
            <a:chExt cx="768533" cy="253263"/>
          </a:xfrm>
        </p:grpSpPr>
        <p:sp>
          <p:nvSpPr>
            <p:cNvPr id="158"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59" name="组合 158"/>
            <p:cNvGrpSpPr/>
            <p:nvPr/>
          </p:nvGrpSpPr>
          <p:grpSpPr>
            <a:xfrm rot="16200000">
              <a:off x="6243942" y="3185892"/>
              <a:ext cx="159131" cy="768533"/>
              <a:chOff x="6712622" y="6427719"/>
              <a:chExt cx="159131" cy="768533"/>
            </a:xfrm>
          </p:grpSpPr>
          <p:cxnSp>
            <p:nvCxnSpPr>
              <p:cNvPr id="160" name="直接连接符 159"/>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1" name="等腰三角形 160"/>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162"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63"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64"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65"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67" name="组合 166"/>
          <p:cNvGrpSpPr/>
          <p:nvPr/>
        </p:nvGrpSpPr>
        <p:grpSpPr>
          <a:xfrm>
            <a:off x="8184506" y="1910595"/>
            <a:ext cx="804233" cy="150880"/>
            <a:chOff x="8632095" y="2014882"/>
            <a:chExt cx="848215" cy="159131"/>
          </a:xfrm>
        </p:grpSpPr>
        <p:cxnSp>
          <p:nvCxnSpPr>
            <p:cNvPr id="168" name="直接连接符 167"/>
            <p:cNvCxnSpPr/>
            <p:nvPr/>
          </p:nvCxnSpPr>
          <p:spPr>
            <a:xfrm>
              <a:off x="8632095" y="2094448"/>
              <a:ext cx="848215" cy="0"/>
            </a:xfrm>
            <a:prstGeom prst="line">
              <a:avLst/>
            </a:prstGeom>
            <a:noFill/>
            <a:ln w="57150">
              <a:solidFill>
                <a:srgbClr val="FF6600"/>
              </a:solidFill>
              <a:round/>
              <a:headEnd/>
              <a:tailEnd type="none" w="lg" len="lg"/>
            </a:ln>
            <a:extLst>
              <a:ext uri="{909E8E84-426E-40DD-AFC4-6F175D3DCCD1}">
                <a14:hiddenFill xmlns:a14="http://schemas.microsoft.com/office/drawing/2010/main">
                  <a:noFill/>
                </a14:hiddenFill>
              </a:ext>
            </a:extLst>
          </p:spPr>
        </p:cxnSp>
        <p:sp>
          <p:nvSpPr>
            <p:cNvPr id="169" name="等腰三角形 168"/>
            <p:cNvSpPr/>
            <p:nvPr/>
          </p:nvSpPr>
          <p:spPr>
            <a:xfrm rot="5400000" flipH="1">
              <a:off x="8963127" y="2020085"/>
              <a:ext cx="159131" cy="148725"/>
            </a:xfrm>
            <a:prstGeom prst="triangle">
              <a:avLst/>
            </a:prstGeom>
            <a:solidFill>
              <a:schemeClr val="bg1"/>
            </a:solidFill>
            <a:ln w="28575">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70" name="直接连接符 169"/>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1" name="等腰三角形 170"/>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2" name="直接连接符 171"/>
          <p:cNvCxnSpPr>
            <a:stCxn id="182"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3" name="等腰三角形 172"/>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74" name="Line 7"/>
          <p:cNvSpPr>
            <a:spLocks noChangeShapeType="1"/>
          </p:cNvSpPr>
          <p:nvPr/>
        </p:nvSpPr>
        <p:spPr bwMode="auto">
          <a:xfrm flipH="1">
            <a:off x="8164815" y="2311979"/>
            <a:ext cx="812675"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75" name="Rectangle 104"/>
          <p:cNvSpPr>
            <a:spLocks noChangeArrowheads="1"/>
          </p:cNvSpPr>
          <p:nvPr/>
        </p:nvSpPr>
        <p:spPr bwMode="auto">
          <a:xfrm>
            <a:off x="7328231" y="1672486"/>
            <a:ext cx="847833"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PC</a:t>
            </a:r>
          </a:p>
        </p:txBody>
      </p:sp>
      <p:sp>
        <p:nvSpPr>
          <p:cNvPr id="176" name="Rectangle 104"/>
          <p:cNvSpPr>
            <a:spLocks noChangeArrowheads="1"/>
          </p:cNvSpPr>
          <p:nvPr/>
        </p:nvSpPr>
        <p:spPr bwMode="auto">
          <a:xfrm>
            <a:off x="7319444" y="2222870"/>
            <a:ext cx="847833"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AR</a:t>
            </a:r>
          </a:p>
        </p:txBody>
      </p:sp>
      <p:sp>
        <p:nvSpPr>
          <p:cNvPr id="177"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8" name="直接连接符 177"/>
          <p:cNvCxnSpPr>
            <a:stCxn id="181"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79" name="Line 7"/>
          <p:cNvSpPr>
            <a:spLocks noChangeShapeType="1"/>
          </p:cNvSpPr>
          <p:nvPr/>
        </p:nvSpPr>
        <p:spPr bwMode="auto">
          <a:xfrm flipH="1">
            <a:off x="7316940" y="3911120"/>
            <a:ext cx="1671796"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80" name="Rectangle 104"/>
          <p:cNvSpPr>
            <a:spLocks noChangeArrowheads="1"/>
          </p:cNvSpPr>
          <p:nvPr/>
        </p:nvSpPr>
        <p:spPr bwMode="auto">
          <a:xfrm>
            <a:off x="6928740" y="3741278"/>
            <a:ext cx="399191"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X</a:t>
            </a:r>
          </a:p>
        </p:txBody>
      </p:sp>
      <p:sp>
        <p:nvSpPr>
          <p:cNvPr id="181"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2"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83" name="直接连接符 182"/>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84"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7"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9"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90" name="组合 189"/>
          <p:cNvGrpSpPr/>
          <p:nvPr/>
        </p:nvGrpSpPr>
        <p:grpSpPr>
          <a:xfrm>
            <a:off x="10893954" y="3481771"/>
            <a:ext cx="516039" cy="162807"/>
            <a:chOff x="10136647" y="3405134"/>
            <a:chExt cx="544260" cy="171711"/>
          </a:xfrm>
        </p:grpSpPr>
        <p:cxnSp>
          <p:nvCxnSpPr>
            <p:cNvPr id="191" name="直接箭头连接符 190"/>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92" name="直接箭头连接符 191"/>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193" name="直接箭头连接符 192"/>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94" name="直接箭头连接符 193"/>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195" name="组合 194"/>
          <p:cNvGrpSpPr/>
          <p:nvPr/>
        </p:nvGrpSpPr>
        <p:grpSpPr>
          <a:xfrm>
            <a:off x="10893954" y="4926813"/>
            <a:ext cx="516039" cy="162807"/>
            <a:chOff x="10136647" y="3405134"/>
            <a:chExt cx="544260" cy="171711"/>
          </a:xfrm>
        </p:grpSpPr>
        <p:cxnSp>
          <p:nvCxnSpPr>
            <p:cNvPr id="196" name="直接箭头连接符 195"/>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97" name="直接箭头连接符 196"/>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198" name="组合 197"/>
          <p:cNvGrpSpPr/>
          <p:nvPr/>
        </p:nvGrpSpPr>
        <p:grpSpPr>
          <a:xfrm>
            <a:off x="10893954" y="5649334"/>
            <a:ext cx="516039" cy="162807"/>
            <a:chOff x="10136647" y="3405134"/>
            <a:chExt cx="544260" cy="171711"/>
          </a:xfrm>
        </p:grpSpPr>
        <p:cxnSp>
          <p:nvCxnSpPr>
            <p:cNvPr id="199" name="直接箭头连接符 198"/>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00" name="直接箭头连接符 199"/>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sp>
        <p:nvSpPr>
          <p:cNvPr id="201" name="Line 127"/>
          <p:cNvSpPr>
            <a:spLocks noChangeShapeType="1"/>
          </p:cNvSpPr>
          <p:nvPr/>
        </p:nvSpPr>
        <p:spPr bwMode="auto">
          <a:xfrm>
            <a:off x="6020896" y="1807015"/>
            <a:ext cx="0" cy="34277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04" name="直接箭头连接符 203"/>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205"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06" name="直接箭头连接符 205"/>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207" name="组合 206"/>
          <p:cNvGrpSpPr/>
          <p:nvPr/>
        </p:nvGrpSpPr>
        <p:grpSpPr>
          <a:xfrm>
            <a:off x="7492082" y="3421531"/>
            <a:ext cx="506131" cy="278379"/>
            <a:chOff x="1081011" y="4795829"/>
            <a:chExt cx="533810" cy="293603"/>
          </a:xfrm>
        </p:grpSpPr>
        <p:cxnSp>
          <p:nvCxnSpPr>
            <p:cNvPr id="208" name="直接箭头连接符 207"/>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09" name="直接箭头连接符 208"/>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211" name="直接箭头连接符 210"/>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13" name="直接箭头连接符 212"/>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214"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5"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6"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7"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8"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9"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21" name="组合 220"/>
          <p:cNvGrpSpPr/>
          <p:nvPr/>
        </p:nvGrpSpPr>
        <p:grpSpPr>
          <a:xfrm>
            <a:off x="6757920" y="1964951"/>
            <a:ext cx="674703" cy="376446"/>
            <a:chOff x="7127373" y="2071614"/>
            <a:chExt cx="711601" cy="397033"/>
          </a:xfrm>
        </p:grpSpPr>
        <p:cxnSp>
          <p:nvCxnSpPr>
            <p:cNvPr id="222" name="直接箭头连接符 221"/>
            <p:cNvCxnSpPr/>
            <p:nvPr/>
          </p:nvCxnSpPr>
          <p:spPr>
            <a:xfrm>
              <a:off x="7177868" y="2084733"/>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3" name="Text Box 52"/>
            <p:cNvSpPr txBox="1">
              <a:spLocks noChangeArrowheads="1"/>
            </p:cNvSpPr>
            <p:nvPr/>
          </p:nvSpPr>
          <p:spPr bwMode="auto">
            <a:xfrm>
              <a:off x="7127373" y="2071614"/>
              <a:ext cx="711601" cy="3970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4" name="组合 223"/>
          <p:cNvGrpSpPr/>
          <p:nvPr/>
        </p:nvGrpSpPr>
        <p:grpSpPr>
          <a:xfrm>
            <a:off x="8182877" y="2354874"/>
            <a:ext cx="937079" cy="383918"/>
            <a:chOff x="8630378" y="2483457"/>
            <a:chExt cx="988325" cy="404913"/>
          </a:xfrm>
        </p:grpSpPr>
        <p:cxnSp>
          <p:nvCxnSpPr>
            <p:cNvPr id="225" name="直接箭头连接符 224"/>
            <p:cNvCxnSpPr/>
            <p:nvPr/>
          </p:nvCxnSpPr>
          <p:spPr>
            <a:xfrm flipH="1">
              <a:off x="8630378" y="2662365"/>
              <a:ext cx="350678"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6"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27"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8"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 name="组合 2"/>
          <p:cNvGrpSpPr/>
          <p:nvPr/>
        </p:nvGrpSpPr>
        <p:grpSpPr>
          <a:xfrm>
            <a:off x="6624701" y="5431279"/>
            <a:ext cx="679449" cy="383918"/>
            <a:chOff x="6377029" y="6247181"/>
            <a:chExt cx="679449" cy="383918"/>
          </a:xfrm>
        </p:grpSpPr>
        <p:cxnSp>
          <p:nvCxnSpPr>
            <p:cNvPr id="210" name="直接箭头连接符 209"/>
            <p:cNvCxnSpPr/>
            <p:nvPr/>
          </p:nvCxnSpPr>
          <p:spPr>
            <a:xfrm>
              <a:off x="6429599" y="6261067"/>
              <a:ext cx="527539"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9" name="Text Box 38"/>
            <p:cNvSpPr txBox="1">
              <a:spLocks noChangeArrowheads="1"/>
            </p:cNvSpPr>
            <p:nvPr/>
          </p:nvSpPr>
          <p:spPr bwMode="auto">
            <a:xfrm>
              <a:off x="6377029" y="6247181"/>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3"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4"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5"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7"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8"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9"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0"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2"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43" name="上下箭头 242"/>
          <p:cNvSpPr/>
          <p:nvPr/>
        </p:nvSpPr>
        <p:spPr>
          <a:xfrm>
            <a:off x="8938794" y="1288568"/>
            <a:ext cx="177326" cy="4934647"/>
          </a:xfrm>
          <a:prstGeom prst="upDownArrow">
            <a:avLst/>
          </a:prstGeom>
          <a:solidFill>
            <a:srgbClr val="FF660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44" name="直接连接符 243"/>
          <p:cNvCxnSpPr/>
          <p:nvPr/>
        </p:nvCxnSpPr>
        <p:spPr>
          <a:xfrm>
            <a:off x="7072204" y="4145185"/>
            <a:ext cx="0" cy="31571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cxnSp>
      <p:grpSp>
        <p:nvGrpSpPr>
          <p:cNvPr id="246" name="组合 245"/>
          <p:cNvGrpSpPr/>
          <p:nvPr/>
        </p:nvGrpSpPr>
        <p:grpSpPr>
          <a:xfrm>
            <a:off x="6771314" y="4425673"/>
            <a:ext cx="1265333" cy="491056"/>
            <a:chOff x="7145410" y="4667503"/>
            <a:chExt cx="1334531" cy="517911"/>
          </a:xfrm>
        </p:grpSpPr>
        <p:sp>
          <p:nvSpPr>
            <p:cNvPr id="247"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accent1">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b="1" dirty="0">
                <a:solidFill>
                  <a:schemeClr val="tx1"/>
                </a:solidFill>
                <a:latin typeface="Segoe UI" panose="020B0502040204020203" pitchFamily="34" charset="0"/>
                <a:cs typeface="Segoe UI" panose="020B0502040204020203" pitchFamily="34" charset="0"/>
              </a:endParaRPr>
            </a:p>
          </p:txBody>
        </p:sp>
        <p:sp>
          <p:nvSpPr>
            <p:cNvPr id="248" name="矩形 247">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249"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0"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1" name="组合 250"/>
          <p:cNvGrpSpPr/>
          <p:nvPr/>
        </p:nvGrpSpPr>
        <p:grpSpPr>
          <a:xfrm>
            <a:off x="5822715" y="1468970"/>
            <a:ext cx="723760" cy="689904"/>
            <a:chOff x="5943868" y="1521536"/>
            <a:chExt cx="763341" cy="727633"/>
          </a:xfrm>
        </p:grpSpPr>
        <p:sp>
          <p:nvSpPr>
            <p:cNvPr id="252" name="Line 127"/>
            <p:cNvSpPr>
              <a:spLocks noChangeShapeType="1"/>
            </p:cNvSpPr>
            <p:nvPr/>
          </p:nvSpPr>
          <p:spPr bwMode="auto">
            <a:xfrm>
              <a:off x="6151213" y="1878068"/>
              <a:ext cx="0" cy="371101"/>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53" name="Text Box 126"/>
            <p:cNvSpPr txBox="1">
              <a:spLocks noChangeArrowheads="1"/>
            </p:cNvSpPr>
            <p:nvPr/>
          </p:nvSpPr>
          <p:spPr bwMode="auto">
            <a:xfrm>
              <a:off x="5943868" y="1521536"/>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4" name="组合 253"/>
          <p:cNvGrpSpPr/>
          <p:nvPr/>
        </p:nvGrpSpPr>
        <p:grpSpPr>
          <a:xfrm>
            <a:off x="7950154" y="4382016"/>
            <a:ext cx="1145153" cy="442981"/>
            <a:chOff x="8388722" y="4621458"/>
            <a:chExt cx="1207779" cy="467207"/>
          </a:xfrm>
        </p:grpSpPr>
        <p:cxnSp>
          <p:nvCxnSpPr>
            <p:cNvPr id="255" name="直接箭头连接符 254"/>
            <p:cNvCxnSpPr/>
            <p:nvPr/>
          </p:nvCxnSpPr>
          <p:spPr>
            <a:xfrm flipH="1">
              <a:off x="8388722" y="4835138"/>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56"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7" name="Line 7"/>
          <p:cNvSpPr>
            <a:spLocks noChangeShapeType="1"/>
          </p:cNvSpPr>
          <p:nvPr/>
        </p:nvSpPr>
        <p:spPr bwMode="auto">
          <a:xfrm flipH="1">
            <a:off x="6262057" y="2414686"/>
            <a:ext cx="1057385"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58" name="Rectangle 129"/>
          <p:cNvSpPr>
            <a:spLocks noChangeArrowheads="1"/>
          </p:cNvSpPr>
          <p:nvPr/>
        </p:nvSpPr>
        <p:spPr bwMode="auto">
          <a:xfrm>
            <a:off x="5437174" y="2159943"/>
            <a:ext cx="810414" cy="1491370"/>
          </a:xfrm>
          <a:prstGeom prst="rect">
            <a:avLst/>
          </a:prstGeom>
          <a:solidFill>
            <a:srgbClr val="FFC00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9" name="Line 7"/>
          <p:cNvSpPr>
            <a:spLocks noChangeShapeType="1"/>
          </p:cNvSpPr>
          <p:nvPr/>
        </p:nvSpPr>
        <p:spPr bwMode="auto">
          <a:xfrm>
            <a:off x="6262057" y="3259677"/>
            <a:ext cx="1066998" cy="0"/>
          </a:xfrm>
          <a:prstGeom prst="line">
            <a:avLst/>
          </a:prstGeom>
          <a:noFill/>
          <a:ln w="57150">
            <a:solidFill>
              <a:srgbClr val="FFC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dirty="0">
              <a:solidFill>
                <a:schemeClr val="bg2">
                  <a:lumMod val="75000"/>
                </a:schemeClr>
              </a:solidFill>
            </a:endParaRPr>
          </a:p>
        </p:txBody>
      </p:sp>
      <p:sp>
        <p:nvSpPr>
          <p:cNvPr id="260" name="Rectangle 104"/>
          <p:cNvSpPr>
            <a:spLocks noChangeArrowheads="1"/>
          </p:cNvSpPr>
          <p:nvPr/>
        </p:nvSpPr>
        <p:spPr bwMode="auto">
          <a:xfrm>
            <a:off x="7316982" y="3001377"/>
            <a:ext cx="847833" cy="404590"/>
          </a:xfrm>
          <a:prstGeom prst="rect">
            <a:avLst/>
          </a:prstGeom>
          <a:solidFill>
            <a:srgbClr val="FFC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DR</a:t>
            </a:r>
          </a:p>
        </p:txBody>
      </p:sp>
      <p:grpSp>
        <p:nvGrpSpPr>
          <p:cNvPr id="261" name="组合 260"/>
          <p:cNvGrpSpPr/>
          <p:nvPr/>
        </p:nvGrpSpPr>
        <p:grpSpPr>
          <a:xfrm>
            <a:off x="5824002" y="1476800"/>
            <a:ext cx="763341" cy="682713"/>
            <a:chOff x="6335800" y="1579290"/>
            <a:chExt cx="763341" cy="720049"/>
          </a:xfrm>
        </p:grpSpPr>
        <p:sp>
          <p:nvSpPr>
            <p:cNvPr id="262" name="Line 127"/>
            <p:cNvSpPr>
              <a:spLocks noChangeShapeType="1"/>
            </p:cNvSpPr>
            <p:nvPr/>
          </p:nvSpPr>
          <p:spPr bwMode="auto">
            <a:xfrm>
              <a:off x="6532383" y="1945444"/>
              <a:ext cx="0" cy="353895"/>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63" name="Text Box 126"/>
            <p:cNvSpPr txBox="1">
              <a:spLocks noChangeArrowheads="1"/>
            </p:cNvSpPr>
            <p:nvPr/>
          </p:nvSpPr>
          <p:spPr bwMode="auto">
            <a:xfrm>
              <a:off x="6335800" y="157929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6827433" y="3400577"/>
            <a:ext cx="776362" cy="384319"/>
            <a:chOff x="7200881" y="3584808"/>
            <a:chExt cx="818819" cy="405336"/>
          </a:xfrm>
        </p:grpSpPr>
        <p:sp>
          <p:nvSpPr>
            <p:cNvPr id="265"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6" name="直接箭头连接符 265"/>
            <p:cNvCxnSpPr/>
            <p:nvPr/>
          </p:nvCxnSpPr>
          <p:spPr>
            <a:xfrm flipV="1">
              <a:off x="7901805" y="3603560"/>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67" name="Text Box 8"/>
            <p:cNvSpPr txBox="1">
              <a:spLocks noChangeArrowheads="1"/>
            </p:cNvSpPr>
            <p:nvPr/>
          </p:nvSpPr>
          <p:spPr bwMode="auto">
            <a:xfrm>
              <a:off x="7201072" y="3585231"/>
              <a:ext cx="759153"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68" name="Rectangle 104"/>
          <p:cNvSpPr>
            <a:spLocks noChangeArrowheads="1"/>
          </p:cNvSpPr>
          <p:nvPr/>
        </p:nvSpPr>
        <p:spPr bwMode="auto">
          <a:xfrm>
            <a:off x="9811285" y="3360320"/>
            <a:ext cx="1077271" cy="404590"/>
          </a:xfrm>
          <a:prstGeom prst="rect">
            <a:avLst/>
          </a:prstGeom>
          <a:solidFill>
            <a:srgbClr val="FFC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9" name="Line 7"/>
          <p:cNvSpPr>
            <a:spLocks noChangeShapeType="1"/>
          </p:cNvSpPr>
          <p:nvPr/>
        </p:nvSpPr>
        <p:spPr bwMode="auto">
          <a:xfrm>
            <a:off x="9075711" y="3501775"/>
            <a:ext cx="728681" cy="0"/>
          </a:xfrm>
          <a:prstGeom prst="line">
            <a:avLst/>
          </a:prstGeom>
          <a:noFill/>
          <a:ln w="57150">
            <a:solidFill>
              <a:srgbClr val="FFC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270" name="组合 269"/>
          <p:cNvGrpSpPr/>
          <p:nvPr/>
        </p:nvGrpSpPr>
        <p:grpSpPr>
          <a:xfrm>
            <a:off x="8185529" y="3209846"/>
            <a:ext cx="783831" cy="150880"/>
            <a:chOff x="8632095" y="3385186"/>
            <a:chExt cx="826697" cy="159131"/>
          </a:xfrm>
        </p:grpSpPr>
        <p:cxnSp>
          <p:nvCxnSpPr>
            <p:cNvPr id="271" name="直接连接符 270"/>
            <p:cNvCxnSpPr/>
            <p:nvPr/>
          </p:nvCxnSpPr>
          <p:spPr>
            <a:xfrm>
              <a:off x="8632095" y="3453940"/>
              <a:ext cx="826697" cy="0"/>
            </a:xfrm>
            <a:prstGeom prst="line">
              <a:avLst/>
            </a:prstGeom>
            <a:noFill/>
            <a:ln w="57150">
              <a:solidFill>
                <a:srgbClr val="FFC000"/>
              </a:solidFill>
              <a:round/>
              <a:headEnd/>
              <a:tailEnd type="none" w="lg" len="lg"/>
            </a:ln>
            <a:extLst>
              <a:ext uri="{909E8E84-426E-40DD-AFC4-6F175D3DCCD1}">
                <a14:hiddenFill xmlns:a14="http://schemas.microsoft.com/office/drawing/2010/main">
                  <a:noFill/>
                </a14:hiddenFill>
              </a:ext>
            </a:extLst>
          </p:spPr>
        </p:cxnSp>
        <p:sp>
          <p:nvSpPr>
            <p:cNvPr id="272" name="等腰三角形 271"/>
            <p:cNvSpPr/>
            <p:nvPr/>
          </p:nvSpPr>
          <p:spPr>
            <a:xfrm rot="5400000" flipH="1">
              <a:off x="8963127" y="3390389"/>
              <a:ext cx="159131" cy="148725"/>
            </a:xfrm>
            <a:prstGeom prst="triangle">
              <a:avLst/>
            </a:prstGeom>
            <a:solidFill>
              <a:schemeClr val="bg1"/>
            </a:solidFill>
            <a:ln w="28575">
              <a:solidFill>
                <a:srgbClr val="FFC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73" name="组合 272"/>
          <p:cNvGrpSpPr/>
          <p:nvPr/>
        </p:nvGrpSpPr>
        <p:grpSpPr>
          <a:xfrm>
            <a:off x="7991393" y="3421531"/>
            <a:ext cx="833063" cy="276662"/>
            <a:chOff x="8427343" y="3608447"/>
            <a:chExt cx="878621" cy="291792"/>
          </a:xfrm>
        </p:grpSpPr>
        <p:cxnSp>
          <p:nvCxnSpPr>
            <p:cNvPr id="274" name="直接箭头连接符 273"/>
            <p:cNvCxnSpPr/>
            <p:nvPr/>
          </p:nvCxnSpPr>
          <p:spPr>
            <a:xfrm flipV="1">
              <a:off x="8435615" y="3608447"/>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75" name="Text Box 48"/>
            <p:cNvSpPr txBox="1">
              <a:spLocks noChangeArrowheads="1"/>
            </p:cNvSpPr>
            <p:nvPr/>
          </p:nvSpPr>
          <p:spPr bwMode="auto">
            <a:xfrm>
              <a:off x="8427343" y="3632637"/>
              <a:ext cx="878621"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76" name="组合 275"/>
          <p:cNvGrpSpPr/>
          <p:nvPr/>
        </p:nvGrpSpPr>
        <p:grpSpPr>
          <a:xfrm>
            <a:off x="10896920" y="3162655"/>
            <a:ext cx="815301" cy="322692"/>
            <a:chOff x="11489715" y="3331641"/>
            <a:chExt cx="859895" cy="340340"/>
          </a:xfrm>
        </p:grpSpPr>
        <p:cxnSp>
          <p:nvCxnSpPr>
            <p:cNvPr id="277" name="直接箭头连接符 276"/>
            <p:cNvCxnSpPr/>
            <p:nvPr/>
          </p:nvCxnSpPr>
          <p:spPr>
            <a:xfrm flipH="1">
              <a:off x="11489715" y="3671981"/>
              <a:ext cx="544264"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78" name="Text Box 36"/>
            <p:cNvSpPr txBox="1">
              <a:spLocks noChangeArrowheads="1"/>
            </p:cNvSpPr>
            <p:nvPr/>
          </p:nvSpPr>
          <p:spPr bwMode="auto">
            <a:xfrm>
              <a:off x="11547841" y="3331641"/>
              <a:ext cx="801769" cy="18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nvGrpSpPr>
          <p:cNvPr id="281" name="组合 280"/>
          <p:cNvGrpSpPr/>
          <p:nvPr/>
        </p:nvGrpSpPr>
        <p:grpSpPr>
          <a:xfrm>
            <a:off x="6502650" y="3906005"/>
            <a:ext cx="476018" cy="290616"/>
            <a:chOff x="4983991" y="3500075"/>
            <a:chExt cx="502049" cy="306509"/>
          </a:xfrm>
        </p:grpSpPr>
        <p:sp>
          <p:nvSpPr>
            <p:cNvPr id="282" name="Text Box 46"/>
            <p:cNvSpPr txBox="1">
              <a:spLocks noChangeArrowheads="1"/>
            </p:cNvSpPr>
            <p:nvPr/>
          </p:nvSpPr>
          <p:spPr bwMode="auto">
            <a:xfrm>
              <a:off x="4983991" y="3504408"/>
              <a:ext cx="50138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cxnSp>
          <p:nvCxnSpPr>
            <p:cNvPr id="283" name="直接箭头连接符 282"/>
            <p:cNvCxnSpPr/>
            <p:nvPr/>
          </p:nvCxnSpPr>
          <p:spPr>
            <a:xfrm>
              <a:off x="5035109" y="3535208"/>
              <a:ext cx="393642"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84" name="Text Box 46"/>
            <p:cNvSpPr txBox="1">
              <a:spLocks noChangeArrowheads="1"/>
            </p:cNvSpPr>
            <p:nvPr/>
          </p:nvSpPr>
          <p:spPr bwMode="auto">
            <a:xfrm>
              <a:off x="4984653" y="3500075"/>
              <a:ext cx="50138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285" name="圆角矩形 284"/>
          <p:cNvSpPr/>
          <p:nvPr/>
        </p:nvSpPr>
        <p:spPr bwMode="auto">
          <a:xfrm>
            <a:off x="314177" y="4307150"/>
            <a:ext cx="5866915" cy="452306"/>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286" name="表格 285"/>
          <p:cNvGraphicFramePr>
            <a:graphicFrameLocks noGrp="1"/>
          </p:cNvGraphicFramePr>
          <p:nvPr>
            <p:extLst>
              <p:ext uri="{D42A27DB-BD31-4B8C-83A1-F6EECF244321}">
                <p14:modId xmlns:p14="http://schemas.microsoft.com/office/powerpoint/2010/main" val="1522750554"/>
              </p:ext>
            </p:extLst>
          </p:nvPr>
        </p:nvGraphicFramePr>
        <p:xfrm>
          <a:off x="289992"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(PC)</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T2</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(X)+1</a:t>
                      </a:r>
                      <a:r>
                        <a:rPr lang="en-US" altLang="zh-CN" sz="17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C00000"/>
                          </a:solidFill>
                          <a:latin typeface="微软雅黑" panose="020B0503020204020204" pitchFamily="34" charset="-122"/>
                          <a:ea typeface="微软雅黑" panose="020B0503020204020204" pitchFamily="34" charset="-122"/>
                        </a:rPr>
                        <a:t>+1</a:t>
                      </a:r>
                      <a:r>
                        <a:rPr lang="en-US" altLang="zh-CN" sz="1700" b="1" baseline="-25000" dirty="0">
                          <a:solidFill>
                            <a:srgbClr val="C00000"/>
                          </a:solidFill>
                          <a:latin typeface="微软雅黑" panose="020B0503020204020204" pitchFamily="34" charset="-122"/>
                          <a:ea typeface="微软雅黑" panose="020B0503020204020204" pitchFamily="34" charset="-122"/>
                        </a:rPr>
                        <a:t>,</a:t>
                      </a:r>
                      <a:r>
                        <a:rPr lang="en-US" altLang="zh-CN" sz="1700" b="1" dirty="0">
                          <a:solidFill>
                            <a:srgbClr val="C00000"/>
                          </a:solidFill>
                          <a:latin typeface="微软雅黑" panose="020B0503020204020204" pitchFamily="34" charset="-122"/>
                          <a:ea typeface="微软雅黑" panose="020B0503020204020204" pitchFamily="34" charset="-122"/>
                        </a:rPr>
                        <a:t> Read</a:t>
                      </a:r>
                      <a:r>
                        <a:rPr lang="en-US" altLang="zh-CN" sz="1700" b="1" baseline="-25000" dirty="0">
                          <a:solidFill>
                            <a:srgbClr val="C00000"/>
                          </a:solidFill>
                          <a:latin typeface="微软雅黑" panose="020B0503020204020204" pitchFamily="34" charset="-122"/>
                          <a:ea typeface="微软雅黑" panose="020B0503020204020204" pitchFamily="34" charset="-122"/>
                        </a:rPr>
                        <a:t> </a:t>
                      </a:r>
                      <a:endParaRPr lang="zh-CN" altLang="en-US" sz="1700" b="1" baseline="-25000"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(Z)</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Z</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PC</a:t>
                      </a:r>
                      <a:r>
                        <a:rPr lang="en-US" altLang="zh-CN" sz="1700" baseline="-25000" dirty="0" err="1">
                          <a:latin typeface="微软雅黑" panose="020B0503020204020204" pitchFamily="34" charset="-122"/>
                          <a:ea typeface="微软雅黑" panose="020B0503020204020204" pitchFamily="34" charset="-122"/>
                        </a:rPr>
                        <a:t>in</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250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Read</a:t>
                      </a:r>
                      <a:r>
                        <a:rPr lang="en-US" altLang="zh-CN" sz="1700" baseline="-25000" dirty="0">
                          <a:latin typeface="微软雅黑" panose="020B0503020204020204" pitchFamily="34" charset="-122"/>
                          <a:ea typeface="微软雅黑" panose="020B0503020204020204" pitchFamily="34" charset="-122"/>
                        </a:rPr>
                        <a:t> </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IR</a:t>
                      </a:r>
                      <a:r>
                        <a:rPr lang="en-US" altLang="zh-CN" sz="1700" baseline="-25000" dirty="0" err="1">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287" name="圆角矩形 286"/>
          <p:cNvSpPr/>
          <p:nvPr/>
        </p:nvSpPr>
        <p:spPr bwMode="auto">
          <a:xfrm>
            <a:off x="310857" y="4822783"/>
            <a:ext cx="5862938" cy="388282"/>
          </a:xfrm>
          <a:prstGeom prst="roundRect">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288" name="表格 287"/>
          <p:cNvGraphicFramePr>
            <a:graphicFrameLocks noGrp="1"/>
          </p:cNvGraphicFramePr>
          <p:nvPr>
            <p:extLst>
              <p:ext uri="{D42A27DB-BD31-4B8C-83A1-F6EECF244321}">
                <p14:modId xmlns:p14="http://schemas.microsoft.com/office/powerpoint/2010/main" val="2194057009"/>
              </p:ext>
            </p:extLst>
          </p:nvPr>
        </p:nvGraphicFramePr>
        <p:xfrm>
          <a:off x="289991" y="3831883"/>
          <a:ext cx="5926255" cy="238800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7601">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7601">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(PC)</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7601">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T2</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(X)+1</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chemeClr val="tx1"/>
                          </a:solidFill>
                          <a:latin typeface="微软雅黑" panose="020B0503020204020204" pitchFamily="34" charset="-122"/>
                          <a:ea typeface="微软雅黑" panose="020B0503020204020204" pitchFamily="34" charset="-122"/>
                        </a:rPr>
                        <a:t>+1</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7601">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T3</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(Z)</a:t>
                      </a:r>
                      <a:r>
                        <a:rPr lang="en-US" altLang="zh-CN" sz="17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chemeClr val="accent5"/>
                          </a:solidFill>
                          <a:latin typeface="微软雅黑" panose="020B0503020204020204" pitchFamily="34" charset="-122"/>
                          <a:ea typeface="微软雅黑" panose="020B0503020204020204" pitchFamily="34" charset="-122"/>
                        </a:rPr>
                        <a:t>Z</a:t>
                      </a:r>
                      <a:r>
                        <a:rPr lang="en-US" altLang="zh-CN" sz="1700" b="1" baseline="-25000" dirty="0" err="1">
                          <a:solidFill>
                            <a:schemeClr val="accent5"/>
                          </a:solidFill>
                          <a:latin typeface="微软雅黑" panose="020B0503020204020204" pitchFamily="34" charset="-122"/>
                          <a:ea typeface="微软雅黑" panose="020B0503020204020204" pitchFamily="34" charset="-122"/>
                        </a:rPr>
                        <a:t>out</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dirty="0" err="1">
                          <a:solidFill>
                            <a:schemeClr val="accent5"/>
                          </a:solidFill>
                          <a:latin typeface="微软雅黑" panose="020B0503020204020204" pitchFamily="34" charset="-122"/>
                          <a:ea typeface="微软雅黑" panose="020B0503020204020204" pitchFamily="34" charset="-122"/>
                        </a:rPr>
                        <a:t>PC</a:t>
                      </a:r>
                      <a:r>
                        <a:rPr lang="en-US" altLang="zh-CN" sz="1700" b="1" baseline="-25000" dirty="0" err="1">
                          <a:solidFill>
                            <a:schemeClr val="accent5"/>
                          </a:solidFill>
                          <a:latin typeface="微软雅黑" panose="020B0503020204020204" pitchFamily="34" charset="-122"/>
                          <a:ea typeface="微软雅黑" panose="020B0503020204020204" pitchFamily="34" charset="-122"/>
                        </a:rPr>
                        <a:t>in</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dirty="0" err="1">
                          <a:solidFill>
                            <a:schemeClr val="accent5"/>
                          </a:solidFill>
                          <a:latin typeface="微软雅黑" panose="020B0503020204020204" pitchFamily="34" charset="-122"/>
                          <a:ea typeface="微软雅黑" panose="020B0503020204020204" pitchFamily="34" charset="-122"/>
                        </a:rPr>
                        <a:t>DRE</a:t>
                      </a:r>
                      <a:r>
                        <a:rPr lang="en-US" altLang="zh-CN" sz="1700" b="1" baseline="-25000" dirty="0" err="1">
                          <a:solidFill>
                            <a:schemeClr val="accent5"/>
                          </a:solidFill>
                          <a:latin typeface="微软雅黑" panose="020B0503020204020204" pitchFamily="34" charset="-122"/>
                          <a:ea typeface="微软雅黑" panose="020B0503020204020204" pitchFamily="34" charset="-122"/>
                        </a:rPr>
                        <a:t>in</a:t>
                      </a:r>
                      <a:r>
                        <a:rPr lang="en-US" altLang="zh-CN" sz="1700" b="1" baseline="-25000" dirty="0">
                          <a:solidFill>
                            <a:schemeClr val="accent5"/>
                          </a:solidFill>
                          <a:latin typeface="微软雅黑" panose="020B0503020204020204" pitchFamily="34" charset="-122"/>
                          <a:ea typeface="微软雅黑" panose="020B0503020204020204" pitchFamily="34" charset="-122"/>
                        </a:rPr>
                        <a:t>,</a:t>
                      </a:r>
                      <a:r>
                        <a:rPr lang="en-US" altLang="zh-CN" sz="1700" b="1" dirty="0">
                          <a:solidFill>
                            <a:schemeClr val="accent5"/>
                          </a:solidFill>
                          <a:latin typeface="微软雅黑" panose="020B0503020204020204" pitchFamily="34" charset="-122"/>
                          <a:ea typeface="微软雅黑" panose="020B0503020204020204" pitchFamily="34" charset="-122"/>
                        </a:rPr>
                        <a:t> Read</a:t>
                      </a:r>
                      <a:r>
                        <a:rPr lang="en-US" altLang="zh-CN" sz="1700" b="1" baseline="-25000" dirty="0">
                          <a:solidFill>
                            <a:schemeClr val="accent5"/>
                          </a:solidFill>
                          <a:latin typeface="微软雅黑" panose="020B0503020204020204" pitchFamily="34" charset="-122"/>
                          <a:ea typeface="微软雅黑" panose="020B0503020204020204" pitchFamily="34" charset="-122"/>
                        </a:rPr>
                        <a:t> </a:t>
                      </a:r>
                      <a:endParaRPr lang="zh-CN" altLang="en-US" sz="1700" b="1" baseline="-25000"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76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IR</a:t>
                      </a:r>
                      <a:r>
                        <a:rPr lang="en-US" altLang="zh-CN" sz="1700" baseline="-25000" dirty="0" err="1">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289" name="圆角矩形 288"/>
          <p:cNvSpPr/>
          <p:nvPr/>
        </p:nvSpPr>
        <p:spPr bwMode="auto">
          <a:xfrm>
            <a:off x="318154" y="5299078"/>
            <a:ext cx="5862938" cy="388282"/>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290" name="表格 289"/>
          <p:cNvGraphicFramePr>
            <a:graphicFrameLocks noGrp="1"/>
          </p:cNvGraphicFramePr>
          <p:nvPr>
            <p:extLst>
              <p:ext uri="{D42A27DB-BD31-4B8C-83A1-F6EECF244321}">
                <p14:modId xmlns:p14="http://schemas.microsoft.com/office/powerpoint/2010/main" val="2561643973"/>
              </p:ext>
            </p:extLst>
          </p:nvPr>
        </p:nvGraphicFramePr>
        <p:xfrm>
          <a:off x="294994" y="3840703"/>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(PC)</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T2</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(X)+1</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chemeClr val="tx1"/>
                          </a:solidFill>
                          <a:latin typeface="微软雅黑" panose="020B0503020204020204" pitchFamily="34" charset="-122"/>
                          <a:ea typeface="微软雅黑" panose="020B0503020204020204" pitchFamily="34" charset="-122"/>
                        </a:rPr>
                        <a:t>+1</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(Z)</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C00000"/>
                          </a:solidFill>
                          <a:latin typeface="微软雅黑" panose="020B0503020204020204" pitchFamily="34" charset="-122"/>
                          <a:ea typeface="微软雅黑" panose="020B0503020204020204" pitchFamily="34" charset="-122"/>
                        </a:rPr>
                        <a:t>T4</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(DR)</a:t>
                      </a:r>
                      <a:r>
                        <a:rPr lang="en-US" altLang="zh-CN" sz="17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C00000"/>
                          </a:solidFill>
                          <a:latin typeface="微软雅黑" panose="020B0503020204020204" pitchFamily="34" charset="-122"/>
                          <a:ea typeface="微软雅黑" panose="020B0503020204020204" pitchFamily="34" charset="-122"/>
                        </a:rPr>
                        <a:t>DR</a:t>
                      </a:r>
                      <a:r>
                        <a:rPr lang="en-US" altLang="zh-CN" sz="1700" b="1" baseline="-25000" dirty="0" err="1">
                          <a:solidFill>
                            <a:srgbClr val="C00000"/>
                          </a:solidFill>
                          <a:latin typeface="微软雅黑" panose="020B0503020204020204" pitchFamily="34" charset="-122"/>
                          <a:ea typeface="微软雅黑" panose="020B0503020204020204" pitchFamily="34" charset="-122"/>
                        </a:rPr>
                        <a:t>out</a:t>
                      </a:r>
                      <a:r>
                        <a:rPr lang="en-US" altLang="zh-CN" sz="1700" b="1" dirty="0">
                          <a:solidFill>
                            <a:srgbClr val="C00000"/>
                          </a:solidFill>
                          <a:latin typeface="微软雅黑" panose="020B0503020204020204" pitchFamily="34" charset="-122"/>
                          <a:ea typeface="微软雅黑" panose="020B0503020204020204" pitchFamily="34" charset="-122"/>
                        </a:rPr>
                        <a:t>, </a:t>
                      </a:r>
                      <a:r>
                        <a:rPr lang="en-US" altLang="zh-CN" sz="1700" b="1" dirty="0" err="1">
                          <a:solidFill>
                            <a:srgbClr val="C00000"/>
                          </a:solidFill>
                          <a:latin typeface="微软雅黑" panose="020B0503020204020204" pitchFamily="34" charset="-122"/>
                          <a:ea typeface="微软雅黑" panose="020B0503020204020204" pitchFamily="34" charset="-122"/>
                        </a:rPr>
                        <a:t>IR</a:t>
                      </a:r>
                      <a:r>
                        <a:rPr lang="en-US" altLang="zh-CN" sz="1700" b="1" baseline="-25000" dirty="0" err="1">
                          <a:solidFill>
                            <a:srgbClr val="C00000"/>
                          </a:solidFill>
                          <a:latin typeface="微软雅黑" panose="020B0503020204020204" pitchFamily="34" charset="-122"/>
                          <a:ea typeface="微软雅黑" panose="020B0503020204020204" pitchFamily="34" charset="-122"/>
                        </a:rPr>
                        <a:t>in</a:t>
                      </a:r>
                      <a:endParaRPr lang="zh-CN" altLang="en-US" sz="1700" b="1" baseline="-25000"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291" name="圆角矩形 290"/>
          <p:cNvSpPr/>
          <p:nvPr/>
        </p:nvSpPr>
        <p:spPr bwMode="auto">
          <a:xfrm>
            <a:off x="324924" y="5770152"/>
            <a:ext cx="5862938" cy="388282"/>
          </a:xfrm>
          <a:prstGeom prst="roundRect">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292" name="矩形 291"/>
          <p:cNvSpPr/>
          <p:nvPr/>
        </p:nvSpPr>
        <p:spPr>
          <a:xfrm>
            <a:off x="6399334" y="3353988"/>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293" name="矩形 292"/>
          <p:cNvSpPr/>
          <p:nvPr/>
        </p:nvSpPr>
        <p:spPr>
          <a:xfrm>
            <a:off x="7127419" y="5774437"/>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294" name="矩形 293"/>
          <p:cNvSpPr/>
          <p:nvPr/>
        </p:nvSpPr>
        <p:spPr>
          <a:xfrm>
            <a:off x="7288925" y="4031508"/>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95" name="矩形 294"/>
          <p:cNvSpPr/>
          <p:nvPr/>
        </p:nvSpPr>
        <p:spPr>
          <a:xfrm>
            <a:off x="9184298" y="3132263"/>
            <a:ext cx="537327" cy="365741"/>
          </a:xfrm>
          <a:prstGeom prst="rect">
            <a:avLst/>
          </a:prstGeom>
        </p:spPr>
        <p:txBody>
          <a:bodyPr wrap="none">
            <a:spAutoFit/>
          </a:bodyPr>
          <a:lstStyle/>
          <a:p>
            <a:pPr marL="12698">
              <a:lnSpc>
                <a:spcPts val="1975"/>
              </a:lnSpc>
            </a:pPr>
            <a:r>
              <a:rPr lang="en-US" altLang="zh-CN"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④</a:t>
            </a:r>
            <a:endPar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8" name="上下箭头 297"/>
          <p:cNvSpPr/>
          <p:nvPr/>
        </p:nvSpPr>
        <p:spPr>
          <a:xfrm>
            <a:off x="8939659" y="1288621"/>
            <a:ext cx="177326" cy="4934647"/>
          </a:xfrm>
          <a:prstGeom prst="upDownArrow">
            <a:avLst/>
          </a:prstGeom>
          <a:solidFill>
            <a:srgbClr val="3FA6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06" name="组合 305"/>
          <p:cNvGrpSpPr/>
          <p:nvPr/>
        </p:nvGrpSpPr>
        <p:grpSpPr>
          <a:xfrm>
            <a:off x="7613650" y="5379049"/>
            <a:ext cx="1367928" cy="150880"/>
            <a:chOff x="7613650" y="5379049"/>
            <a:chExt cx="1367928" cy="150880"/>
          </a:xfrm>
        </p:grpSpPr>
        <p:cxnSp>
          <p:nvCxnSpPr>
            <p:cNvPr id="296" name="直接连接符 295"/>
            <p:cNvCxnSpPr>
              <a:cxnSpLocks/>
            </p:cNvCxnSpPr>
            <p:nvPr/>
          </p:nvCxnSpPr>
          <p:spPr>
            <a:xfrm>
              <a:off x="7613650" y="5451846"/>
              <a:ext cx="1367928" cy="2297"/>
            </a:xfrm>
            <a:prstGeom prst="line">
              <a:avLst/>
            </a:prstGeom>
            <a:noFill/>
            <a:ln w="57150">
              <a:solidFill>
                <a:srgbClr val="3FA6FF"/>
              </a:solidFill>
              <a:round/>
              <a:headEnd/>
              <a:tailEnd type="none" w="lg" len="lg"/>
            </a:ln>
            <a:extLst>
              <a:ext uri="{909E8E84-426E-40DD-AFC4-6F175D3DCCD1}">
                <a14:hiddenFill xmlns:a14="http://schemas.microsoft.com/office/drawing/2010/main">
                  <a:noFill/>
                </a14:hiddenFill>
              </a:ext>
            </a:extLst>
          </p:spPr>
        </p:cxnSp>
        <p:sp>
          <p:nvSpPr>
            <p:cNvPr id="297" name="等腰三角形 296"/>
            <p:cNvSpPr/>
            <p:nvPr/>
          </p:nvSpPr>
          <p:spPr>
            <a:xfrm rot="5400000" flipH="1">
              <a:off x="8200384" y="5383982"/>
              <a:ext cx="150880" cy="141013"/>
            </a:xfrm>
            <a:prstGeom prst="triangle">
              <a:avLst/>
            </a:prstGeom>
            <a:solidFill>
              <a:schemeClr val="bg1"/>
            </a:solidFill>
            <a:ln w="28575">
              <a:solidFill>
                <a:srgbClr val="3FA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99" name="Line 7"/>
          <p:cNvSpPr>
            <a:spLocks noChangeShapeType="1"/>
          </p:cNvSpPr>
          <p:nvPr/>
        </p:nvSpPr>
        <p:spPr bwMode="auto">
          <a:xfrm flipH="1">
            <a:off x="8155777" y="1809551"/>
            <a:ext cx="820434" cy="0"/>
          </a:xfrm>
          <a:prstGeom prst="line">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79" name="上下箭头 278"/>
          <p:cNvSpPr/>
          <p:nvPr/>
        </p:nvSpPr>
        <p:spPr>
          <a:xfrm>
            <a:off x="8938133" y="1291887"/>
            <a:ext cx="177326" cy="4934647"/>
          </a:xfrm>
          <a:prstGeom prst="upDownArrow">
            <a:avLst/>
          </a:prstGeom>
          <a:solidFill>
            <a:srgbClr val="FFC00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0" name="Rectangle 104"/>
          <p:cNvSpPr>
            <a:spLocks noChangeArrowheads="1"/>
          </p:cNvSpPr>
          <p:nvPr/>
        </p:nvSpPr>
        <p:spPr bwMode="auto">
          <a:xfrm>
            <a:off x="7328091" y="1672905"/>
            <a:ext cx="847833" cy="404590"/>
          </a:xfrm>
          <a:prstGeom prst="rect">
            <a:avLst/>
          </a:prstGeom>
          <a:solidFill>
            <a:srgbClr val="3FA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PC</a:t>
            </a:r>
          </a:p>
        </p:txBody>
      </p:sp>
      <p:sp>
        <p:nvSpPr>
          <p:cNvPr id="245" name="Rectangle 104"/>
          <p:cNvSpPr>
            <a:spLocks noChangeArrowheads="1"/>
          </p:cNvSpPr>
          <p:nvPr/>
        </p:nvSpPr>
        <p:spPr bwMode="auto">
          <a:xfrm>
            <a:off x="7195409" y="5249551"/>
            <a:ext cx="399191" cy="404590"/>
          </a:xfrm>
          <a:prstGeom prst="rect">
            <a:avLst/>
          </a:prstGeom>
          <a:solidFill>
            <a:srgbClr val="3FA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Z</a:t>
            </a:r>
          </a:p>
        </p:txBody>
      </p:sp>
      <p:grpSp>
        <p:nvGrpSpPr>
          <p:cNvPr id="305" name="组合 304"/>
          <p:cNvGrpSpPr/>
          <p:nvPr/>
        </p:nvGrpSpPr>
        <p:grpSpPr>
          <a:xfrm>
            <a:off x="6728777" y="1483455"/>
            <a:ext cx="681257" cy="385522"/>
            <a:chOff x="7133943" y="370725"/>
            <a:chExt cx="681257" cy="385522"/>
          </a:xfrm>
        </p:grpSpPr>
        <p:sp>
          <p:nvSpPr>
            <p:cNvPr id="302" name="Text Box 54"/>
            <p:cNvSpPr txBox="1">
              <a:spLocks noChangeArrowheads="1"/>
            </p:cNvSpPr>
            <p:nvPr/>
          </p:nvSpPr>
          <p:spPr bwMode="auto">
            <a:xfrm>
              <a:off x="7135751" y="37072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03" name="直接箭头连接符 302"/>
            <p:cNvCxnSpPr/>
            <p:nvPr/>
          </p:nvCxnSpPr>
          <p:spPr>
            <a:xfrm>
              <a:off x="7214937" y="705863"/>
              <a:ext cx="516039"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04" name="Text Box 54"/>
            <p:cNvSpPr txBox="1">
              <a:spLocks noChangeArrowheads="1"/>
            </p:cNvSpPr>
            <p:nvPr/>
          </p:nvSpPr>
          <p:spPr bwMode="auto">
            <a:xfrm>
              <a:off x="7133943" y="37232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01" name="直接连接符 300"/>
          <p:cNvCxnSpPr/>
          <p:nvPr/>
        </p:nvCxnSpPr>
        <p:spPr>
          <a:xfrm>
            <a:off x="7401799" y="4928094"/>
            <a:ext cx="0" cy="315710"/>
          </a:xfrm>
          <a:prstGeom prst="line">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5098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wipe(left)">
                                      <p:cBhvr>
                                        <p:cTn id="7" dur="5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wipe(left)">
                                      <p:cBhvr>
                                        <p:cTn id="12" dur="1000"/>
                                        <p:tgtEl>
                                          <p:spTgt spid="221"/>
                                        </p:tgtEl>
                                      </p:cBhvr>
                                    </p:animEffect>
                                  </p:childTnLst>
                                </p:cTn>
                              </p:par>
                            </p:childTnLst>
                          </p:cTn>
                        </p:par>
                        <p:par>
                          <p:cTn id="13" fill="hold">
                            <p:stCondLst>
                              <p:cond delay="1000"/>
                            </p:stCondLst>
                            <p:childTnLst>
                              <p:par>
                                <p:cTn id="14" presetID="22" presetClass="entr" presetSubtype="8" repeatCount="2000" fill="hold" grpId="0" nodeType="after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wipe(left)">
                                      <p:cBhvr>
                                        <p:cTn id="16" dur="1000"/>
                                        <p:tgtEl>
                                          <p:spTgt spid="175"/>
                                        </p:tgtEl>
                                      </p:cBhvr>
                                    </p:animEffect>
                                  </p:childTnLst>
                                </p:cTn>
                              </p:par>
                            </p:childTnLst>
                          </p:cTn>
                        </p:par>
                        <p:par>
                          <p:cTn id="17" fill="hold">
                            <p:stCondLst>
                              <p:cond delay="3000"/>
                            </p:stCondLst>
                            <p:childTnLst>
                              <p:par>
                                <p:cTn id="18" presetID="22" presetClass="entr" presetSubtype="8"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wipe(left)">
                                      <p:cBhvr>
                                        <p:cTn id="20" dur="1000"/>
                                        <p:tgtEl>
                                          <p:spTgt spid="167"/>
                                        </p:tgtEl>
                                      </p:cBhvr>
                                    </p:animEffect>
                                  </p:childTnLst>
                                </p:cTn>
                              </p:par>
                            </p:childTnLst>
                          </p:cTn>
                        </p:par>
                        <p:par>
                          <p:cTn id="21" fill="hold">
                            <p:stCondLst>
                              <p:cond delay="4000"/>
                            </p:stCondLst>
                            <p:childTnLst>
                              <p:par>
                                <p:cTn id="22" presetID="22"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ipe(up)">
                                      <p:cBhvr>
                                        <p:cTn id="24" dur="1000"/>
                                        <p:tgtEl>
                                          <p:spTgt spid="243"/>
                                        </p:tgtEl>
                                      </p:cBhvr>
                                    </p:animEffect>
                                  </p:childTnLst>
                                </p:cTn>
                              </p:par>
                            </p:childTnLst>
                          </p:cTn>
                        </p:par>
                        <p:par>
                          <p:cTn id="25" fill="hold">
                            <p:stCondLst>
                              <p:cond delay="5000"/>
                            </p:stCondLst>
                            <p:childTnLst>
                              <p:par>
                                <p:cTn id="26" presetID="22" presetClass="entr" presetSubtype="2" fill="hold" grpId="0" nodeType="after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wipe(right)">
                                      <p:cBhvr>
                                        <p:cTn id="28" dur="1000"/>
                                        <p:tgtEl>
                                          <p:spTgt spid="17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79"/>
                                        </p:tgtEl>
                                        <p:attrNameLst>
                                          <p:attrName>style.visibility</p:attrName>
                                        </p:attrNameLst>
                                      </p:cBhvr>
                                      <p:to>
                                        <p:strVal val="visible"/>
                                      </p:to>
                                    </p:set>
                                    <p:animEffect transition="in" filter="wipe(right)">
                                      <p:cBhvr>
                                        <p:cTn id="31" dur="1000"/>
                                        <p:tgtEl>
                                          <p:spTgt spid="179"/>
                                        </p:tgtEl>
                                      </p:cBhvr>
                                    </p:animEffect>
                                  </p:childTnLst>
                                </p:cTn>
                              </p:par>
                            </p:childTnLst>
                          </p:cTn>
                        </p:par>
                        <p:par>
                          <p:cTn id="32" fill="hold">
                            <p:stCondLst>
                              <p:cond delay="6000"/>
                            </p:stCondLst>
                            <p:childTnLst>
                              <p:par>
                                <p:cTn id="33" presetID="22" presetClass="entr" presetSubtype="2" repeatCount="2000" fill="hold" nodeType="afterEffect">
                                  <p:stCondLst>
                                    <p:cond delay="0"/>
                                  </p:stCondLst>
                                  <p:childTnLst>
                                    <p:set>
                                      <p:cBhvr>
                                        <p:cTn id="34" dur="1" fill="hold">
                                          <p:stCondLst>
                                            <p:cond delay="0"/>
                                          </p:stCondLst>
                                        </p:cTn>
                                        <p:tgtEl>
                                          <p:spTgt spid="224"/>
                                        </p:tgtEl>
                                        <p:attrNameLst>
                                          <p:attrName>style.visibility</p:attrName>
                                        </p:attrNameLst>
                                      </p:cBhvr>
                                      <p:to>
                                        <p:strVal val="visible"/>
                                      </p:to>
                                    </p:set>
                                    <p:animEffect transition="in" filter="wipe(right)">
                                      <p:cBhvr>
                                        <p:cTn id="35" dur="1000"/>
                                        <p:tgtEl>
                                          <p:spTgt spid="224"/>
                                        </p:tgtEl>
                                      </p:cBhvr>
                                    </p:animEffect>
                                  </p:childTnLst>
                                </p:cTn>
                              </p:par>
                            </p:childTnLst>
                          </p:cTn>
                        </p:par>
                        <p:par>
                          <p:cTn id="36" fill="hold">
                            <p:stCondLst>
                              <p:cond delay="8000"/>
                            </p:stCondLst>
                            <p:childTnLst>
                              <p:par>
                                <p:cTn id="37" presetID="22" presetClass="entr" presetSubtype="8" repeatCount="2000" fill="hold" nodeType="after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wipe(left)">
                                      <p:cBhvr>
                                        <p:cTn id="39" dur="500"/>
                                        <p:tgtEl>
                                          <p:spTgt spid="281"/>
                                        </p:tgtEl>
                                      </p:cBhvr>
                                    </p:animEffect>
                                  </p:childTnLst>
                                </p:cTn>
                              </p:par>
                            </p:childTnLst>
                          </p:cTn>
                        </p:par>
                        <p:par>
                          <p:cTn id="40" fill="hold">
                            <p:stCondLst>
                              <p:cond delay="9000"/>
                            </p:stCondLst>
                            <p:childTnLst>
                              <p:par>
                                <p:cTn id="41" presetID="1" presetClass="entr" presetSubtype="0" fill="hold" grpId="0" nodeType="afterEffect">
                                  <p:stCondLst>
                                    <p:cond delay="0"/>
                                  </p:stCondLst>
                                  <p:childTnLst>
                                    <p:set>
                                      <p:cBhvr>
                                        <p:cTn id="42" dur="1" fill="hold">
                                          <p:stCondLst>
                                            <p:cond delay="0"/>
                                          </p:stCondLst>
                                        </p:cTn>
                                        <p:tgtEl>
                                          <p:spTgt spid="294"/>
                                        </p:tgtEl>
                                        <p:attrNameLst>
                                          <p:attrName>style.visibility</p:attrName>
                                        </p:attrNameLst>
                                      </p:cBhvr>
                                      <p:to>
                                        <p:strVal val="visible"/>
                                      </p:to>
                                    </p:set>
                                  </p:childTnLst>
                                </p:cTn>
                              </p:par>
                            </p:childTnLst>
                          </p:cTn>
                        </p:par>
                        <p:par>
                          <p:cTn id="43" fill="hold">
                            <p:stCondLst>
                              <p:cond delay="9000"/>
                            </p:stCondLst>
                            <p:childTnLst>
                              <p:par>
                                <p:cTn id="44" presetID="35" presetClass="emph" presetSubtype="0" repeatCount="3000" fill="hold" grpId="1" nodeType="afterEffect">
                                  <p:stCondLst>
                                    <p:cond delay="0"/>
                                  </p:stCondLst>
                                  <p:childTnLst>
                                    <p:anim calcmode="discrete" valueType="str">
                                      <p:cBhvr>
                                        <p:cTn id="45" dur="1000" fill="hold"/>
                                        <p:tgtEl>
                                          <p:spTgt spid="294"/>
                                        </p:tgtEl>
                                        <p:attrNameLst>
                                          <p:attrName>style.visibility</p:attrName>
                                        </p:attrNameLst>
                                      </p:cBhvr>
                                      <p:tavLst>
                                        <p:tav tm="0">
                                          <p:val>
                                            <p:strVal val="hidden"/>
                                          </p:val>
                                        </p:tav>
                                        <p:tav tm="50000">
                                          <p:val>
                                            <p:strVal val="visible"/>
                                          </p:val>
                                        </p:tav>
                                      </p:tavLst>
                                    </p:anim>
                                  </p:childTnLst>
                                </p:cTn>
                              </p:par>
                            </p:childTnLst>
                          </p:cTn>
                        </p:par>
                        <p:par>
                          <p:cTn id="46" fill="hold">
                            <p:stCondLst>
                              <p:cond delay="12000"/>
                            </p:stCondLst>
                            <p:childTnLst>
                              <p:par>
                                <p:cTn id="47" presetID="22" presetClass="entr" presetSubtype="2" repeatCount="2000" fill="hold" grpId="0" nodeType="afterEffect">
                                  <p:stCondLst>
                                    <p:cond delay="0"/>
                                  </p:stCondLst>
                                  <p:childTnLst>
                                    <p:set>
                                      <p:cBhvr>
                                        <p:cTn id="48" dur="1" fill="hold">
                                          <p:stCondLst>
                                            <p:cond delay="0"/>
                                          </p:stCondLst>
                                        </p:cTn>
                                        <p:tgtEl>
                                          <p:spTgt spid="176"/>
                                        </p:tgtEl>
                                        <p:attrNameLst>
                                          <p:attrName>style.visibility</p:attrName>
                                        </p:attrNameLst>
                                      </p:cBhvr>
                                      <p:to>
                                        <p:strVal val="visible"/>
                                      </p:to>
                                    </p:set>
                                    <p:animEffect transition="in" filter="wipe(right)">
                                      <p:cBhvr>
                                        <p:cTn id="49" dur="1000"/>
                                        <p:tgtEl>
                                          <p:spTgt spid="176"/>
                                        </p:tgtEl>
                                      </p:cBhvr>
                                    </p:animEffect>
                                  </p:childTnLst>
                                </p:cTn>
                              </p:par>
                              <p:par>
                                <p:cTn id="50" presetID="22" presetClass="entr" presetSubtype="2" repeatCount="2000" fill="hold" grpId="0" nodeType="withEffect">
                                  <p:stCondLst>
                                    <p:cond delay="0"/>
                                  </p:stCondLst>
                                  <p:childTnLst>
                                    <p:set>
                                      <p:cBhvr>
                                        <p:cTn id="51" dur="1" fill="hold">
                                          <p:stCondLst>
                                            <p:cond delay="0"/>
                                          </p:stCondLst>
                                        </p:cTn>
                                        <p:tgtEl>
                                          <p:spTgt spid="180"/>
                                        </p:tgtEl>
                                        <p:attrNameLst>
                                          <p:attrName>style.visibility</p:attrName>
                                        </p:attrNameLst>
                                      </p:cBhvr>
                                      <p:to>
                                        <p:strVal val="visible"/>
                                      </p:to>
                                    </p:set>
                                    <p:animEffect transition="in" filter="wipe(right)">
                                      <p:cBhvr>
                                        <p:cTn id="52" dur="1000"/>
                                        <p:tgtEl>
                                          <p:spTgt spid="18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86"/>
                                        </p:tgtEl>
                                        <p:attrNameLst>
                                          <p:attrName>style.visibility</p:attrName>
                                        </p:attrNameLst>
                                      </p:cBhvr>
                                      <p:to>
                                        <p:strVal val="visible"/>
                                      </p:to>
                                    </p:set>
                                    <p:animEffect transition="in" filter="wipe(left)">
                                      <p:cBhvr>
                                        <p:cTn id="57" dur="500"/>
                                        <p:tgtEl>
                                          <p:spTgt spid="28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87"/>
                                        </p:tgtEl>
                                        <p:attrNameLst>
                                          <p:attrName>style.visibility</p:attrName>
                                        </p:attrNameLst>
                                      </p:cBhvr>
                                      <p:to>
                                        <p:strVal val="visible"/>
                                      </p:to>
                                    </p:set>
                                    <p:animEffect transition="in" filter="wipe(left)">
                                      <p:cBhvr>
                                        <p:cTn id="60" dur="500"/>
                                        <p:tgtEl>
                                          <p:spTgt spid="28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repeatCount="2000" fill="hold" grpId="0" nodeType="clickEffect">
                                  <p:stCondLst>
                                    <p:cond delay="0"/>
                                  </p:stCondLst>
                                  <p:childTnLst>
                                    <p:set>
                                      <p:cBhvr>
                                        <p:cTn id="64" dur="1" fill="hold">
                                          <p:stCondLst>
                                            <p:cond delay="0"/>
                                          </p:stCondLst>
                                        </p:cTn>
                                        <p:tgtEl>
                                          <p:spTgt spid="257"/>
                                        </p:tgtEl>
                                        <p:attrNameLst>
                                          <p:attrName>style.visibility</p:attrName>
                                        </p:attrNameLst>
                                      </p:cBhvr>
                                      <p:to>
                                        <p:strVal val="visible"/>
                                      </p:to>
                                    </p:set>
                                    <p:animEffect transition="in" filter="wipe(right)">
                                      <p:cBhvr>
                                        <p:cTn id="65" dur="1000"/>
                                        <p:tgtEl>
                                          <p:spTgt spid="257"/>
                                        </p:tgtEl>
                                      </p:cBhvr>
                                    </p:animEffect>
                                  </p:childTnLst>
                                </p:cTn>
                              </p:par>
                            </p:childTnLst>
                          </p:cTn>
                        </p:par>
                        <p:par>
                          <p:cTn id="66" fill="hold">
                            <p:stCondLst>
                              <p:cond delay="2000"/>
                            </p:stCondLst>
                            <p:childTnLst>
                              <p:par>
                                <p:cTn id="67" presetID="22" presetClass="entr" presetSubtype="1" repeatCount="2000" fill="hold" nodeType="afterEffect">
                                  <p:stCondLst>
                                    <p:cond delay="0"/>
                                  </p:stCondLst>
                                  <p:childTnLst>
                                    <p:set>
                                      <p:cBhvr>
                                        <p:cTn id="68" dur="1" fill="hold">
                                          <p:stCondLst>
                                            <p:cond delay="0"/>
                                          </p:stCondLst>
                                        </p:cTn>
                                        <p:tgtEl>
                                          <p:spTgt spid="251"/>
                                        </p:tgtEl>
                                        <p:attrNameLst>
                                          <p:attrName>style.visibility</p:attrName>
                                        </p:attrNameLst>
                                      </p:cBhvr>
                                      <p:to>
                                        <p:strVal val="visible"/>
                                      </p:to>
                                    </p:set>
                                    <p:animEffect transition="in" filter="wipe(up)">
                                      <p:cBhvr>
                                        <p:cTn id="69" dur="1000"/>
                                        <p:tgtEl>
                                          <p:spTgt spid="25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repeatCount="2000" fill="hold" nodeType="clickEffect">
                                  <p:stCondLst>
                                    <p:cond delay="0"/>
                                  </p:stCondLst>
                                  <p:childTnLst>
                                    <p:set>
                                      <p:cBhvr>
                                        <p:cTn id="73" dur="1" fill="hold">
                                          <p:stCondLst>
                                            <p:cond delay="0"/>
                                          </p:stCondLst>
                                        </p:cTn>
                                        <p:tgtEl>
                                          <p:spTgt spid="244"/>
                                        </p:tgtEl>
                                        <p:attrNameLst>
                                          <p:attrName>style.visibility</p:attrName>
                                        </p:attrNameLst>
                                      </p:cBhvr>
                                      <p:to>
                                        <p:strVal val="visible"/>
                                      </p:to>
                                    </p:set>
                                    <p:animEffect transition="in" filter="wipe(up)">
                                      <p:cBhvr>
                                        <p:cTn id="74" dur="1000"/>
                                        <p:tgtEl>
                                          <p:spTgt spid="244"/>
                                        </p:tgtEl>
                                      </p:cBhvr>
                                    </p:animEffect>
                                  </p:childTnLst>
                                </p:cTn>
                              </p:par>
                            </p:childTnLst>
                          </p:cTn>
                        </p:par>
                        <p:par>
                          <p:cTn id="75" fill="hold">
                            <p:stCondLst>
                              <p:cond delay="2000"/>
                            </p:stCondLst>
                            <p:childTnLst>
                              <p:par>
                                <p:cTn id="76" presetID="22" presetClass="entr" presetSubtype="2" repeatCount="2000" fill="hold" nodeType="afterEffect">
                                  <p:stCondLst>
                                    <p:cond delay="0"/>
                                  </p:stCondLst>
                                  <p:childTnLst>
                                    <p:set>
                                      <p:cBhvr>
                                        <p:cTn id="77" dur="1" fill="hold">
                                          <p:stCondLst>
                                            <p:cond delay="0"/>
                                          </p:stCondLst>
                                        </p:cTn>
                                        <p:tgtEl>
                                          <p:spTgt spid="254"/>
                                        </p:tgtEl>
                                        <p:attrNameLst>
                                          <p:attrName>style.visibility</p:attrName>
                                        </p:attrNameLst>
                                      </p:cBhvr>
                                      <p:to>
                                        <p:strVal val="visible"/>
                                      </p:to>
                                    </p:set>
                                    <p:animEffect transition="in" filter="wipe(right)">
                                      <p:cBhvr>
                                        <p:cTn id="78" dur="1000"/>
                                        <p:tgtEl>
                                          <p:spTgt spid="254"/>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246"/>
                                        </p:tgtEl>
                                        <p:attrNameLst>
                                          <p:attrName>style.visibility</p:attrName>
                                        </p:attrNameLst>
                                      </p:cBhvr>
                                      <p:to>
                                        <p:strVal val="visible"/>
                                      </p:to>
                                    </p:set>
                                    <p:animEffect transition="in" filter="wipe(up)">
                                      <p:cBhvr>
                                        <p:cTn id="82" dur="1000"/>
                                        <p:tgtEl>
                                          <p:spTgt spid="246"/>
                                        </p:tgtEl>
                                      </p:cBhvr>
                                    </p:animEffect>
                                  </p:childTnLst>
                                </p:cTn>
                              </p:par>
                            </p:childTnLst>
                          </p:cTn>
                        </p:par>
                        <p:par>
                          <p:cTn id="83" fill="hold">
                            <p:stCondLst>
                              <p:cond delay="5000"/>
                            </p:stCondLst>
                            <p:childTnLst>
                              <p:par>
                                <p:cTn id="84" presetID="22" presetClass="entr" presetSubtype="1" fill="hold" nodeType="afterEffect">
                                  <p:stCondLst>
                                    <p:cond delay="0"/>
                                  </p:stCondLst>
                                  <p:childTnLst>
                                    <p:set>
                                      <p:cBhvr>
                                        <p:cTn id="85" dur="1" fill="hold">
                                          <p:stCondLst>
                                            <p:cond delay="0"/>
                                          </p:stCondLst>
                                        </p:cTn>
                                        <p:tgtEl>
                                          <p:spTgt spid="301"/>
                                        </p:tgtEl>
                                        <p:attrNameLst>
                                          <p:attrName>style.visibility</p:attrName>
                                        </p:attrNameLst>
                                      </p:cBhvr>
                                      <p:to>
                                        <p:strVal val="visible"/>
                                      </p:to>
                                    </p:set>
                                    <p:animEffect transition="in" filter="wipe(up)">
                                      <p:cBhvr>
                                        <p:cTn id="86" dur="1000"/>
                                        <p:tgtEl>
                                          <p:spTgt spid="301"/>
                                        </p:tgtEl>
                                      </p:cBhvr>
                                    </p:animEffect>
                                  </p:childTnLst>
                                </p:cTn>
                              </p:par>
                            </p:childTnLst>
                          </p:cTn>
                        </p:par>
                        <p:par>
                          <p:cTn id="87" fill="hold">
                            <p:stCondLst>
                              <p:cond delay="6000"/>
                            </p:stCondLst>
                            <p:childTnLst>
                              <p:par>
                                <p:cTn id="88" presetID="1" presetClass="entr" presetSubtype="0" fill="hold" grpId="0" nodeType="afterEffect">
                                  <p:stCondLst>
                                    <p:cond delay="0"/>
                                  </p:stCondLst>
                                  <p:childTnLst>
                                    <p:set>
                                      <p:cBhvr>
                                        <p:cTn id="89" dur="1" fill="hold">
                                          <p:stCondLst>
                                            <p:cond delay="0"/>
                                          </p:stCondLst>
                                        </p:cTn>
                                        <p:tgtEl>
                                          <p:spTgt spid="293"/>
                                        </p:tgtEl>
                                        <p:attrNameLst>
                                          <p:attrName>style.visibility</p:attrName>
                                        </p:attrNameLst>
                                      </p:cBhvr>
                                      <p:to>
                                        <p:strVal val="visible"/>
                                      </p:to>
                                    </p:set>
                                  </p:childTnLst>
                                </p:cTn>
                              </p:par>
                            </p:childTnLst>
                          </p:cTn>
                        </p:par>
                        <p:par>
                          <p:cTn id="90" fill="hold">
                            <p:stCondLst>
                              <p:cond delay="6000"/>
                            </p:stCondLst>
                            <p:childTnLst>
                              <p:par>
                                <p:cTn id="91" presetID="35" presetClass="emph" presetSubtype="0" repeatCount="3000" fill="hold" grpId="1" nodeType="afterEffect">
                                  <p:stCondLst>
                                    <p:cond delay="0"/>
                                  </p:stCondLst>
                                  <p:childTnLst>
                                    <p:anim calcmode="discrete" valueType="str">
                                      <p:cBhvr>
                                        <p:cTn id="92" dur="1000" fill="hold"/>
                                        <p:tgtEl>
                                          <p:spTgt spid="293"/>
                                        </p:tgtEl>
                                        <p:attrNameLst>
                                          <p:attrName>style.visibility</p:attrName>
                                        </p:attrNameLst>
                                      </p:cBhvr>
                                      <p:tavLst>
                                        <p:tav tm="0">
                                          <p:val>
                                            <p:strVal val="hidden"/>
                                          </p:val>
                                        </p:tav>
                                        <p:tav tm="50000">
                                          <p:val>
                                            <p:strVal val="visible"/>
                                          </p:val>
                                        </p:tav>
                                      </p:tavLst>
                                    </p:anim>
                                  </p:childTnLst>
                                </p:cTn>
                              </p:par>
                            </p:childTnLst>
                          </p:cTn>
                        </p:par>
                        <p:par>
                          <p:cTn id="93" fill="hold">
                            <p:stCondLst>
                              <p:cond delay="9000"/>
                            </p:stCondLst>
                            <p:childTnLst>
                              <p:par>
                                <p:cTn id="94" presetID="22" presetClass="entr" presetSubtype="1" repeatCount="2000" fill="hold" grpId="0"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up)">
                                      <p:cBhvr>
                                        <p:cTn id="96" dur="1000"/>
                                        <p:tgtEl>
                                          <p:spTgt spid="24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88"/>
                                        </p:tgtEl>
                                        <p:attrNameLst>
                                          <p:attrName>style.visibility</p:attrName>
                                        </p:attrNameLst>
                                      </p:cBhvr>
                                      <p:to>
                                        <p:strVal val="visible"/>
                                      </p:to>
                                    </p:set>
                                    <p:animEffect transition="in" filter="wipe(left)">
                                      <p:cBhvr>
                                        <p:cTn id="101" dur="500"/>
                                        <p:tgtEl>
                                          <p:spTgt spid="288"/>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89"/>
                                        </p:tgtEl>
                                        <p:attrNameLst>
                                          <p:attrName>style.visibility</p:attrName>
                                        </p:attrNameLst>
                                      </p:cBhvr>
                                      <p:to>
                                        <p:strVal val="visible"/>
                                      </p:to>
                                    </p:set>
                                    <p:animEffect transition="in" filter="wipe(left)">
                                      <p:cBhvr>
                                        <p:cTn id="104" dur="500"/>
                                        <p:tgtEl>
                                          <p:spTgt spid="28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3"/>
                                        </p:tgtEl>
                                        <p:attrNameLst>
                                          <p:attrName>style.visibility</p:attrName>
                                        </p:attrNameLst>
                                      </p:cBhvr>
                                      <p:to>
                                        <p:strVal val="visible"/>
                                      </p:to>
                                    </p:set>
                                    <p:animEffect transition="in" filter="wipe(left)">
                                      <p:cBhvr>
                                        <p:cTn id="109" dur="500"/>
                                        <p:tgtEl>
                                          <p:spTgt spid="3"/>
                                        </p:tgtEl>
                                      </p:cBhvr>
                                    </p:animEffect>
                                  </p:childTnLst>
                                </p:cTn>
                              </p:par>
                            </p:childTnLst>
                          </p:cTn>
                        </p:par>
                        <p:par>
                          <p:cTn id="110" fill="hold">
                            <p:stCondLst>
                              <p:cond delay="500"/>
                            </p:stCondLst>
                            <p:childTnLst>
                              <p:par>
                                <p:cTn id="111" presetID="22" presetClass="entr" presetSubtype="8" fill="hold" nodeType="afterEffect">
                                  <p:stCondLst>
                                    <p:cond delay="0"/>
                                  </p:stCondLst>
                                  <p:childTnLst>
                                    <p:set>
                                      <p:cBhvr>
                                        <p:cTn id="112" dur="1" fill="hold">
                                          <p:stCondLst>
                                            <p:cond delay="0"/>
                                          </p:stCondLst>
                                        </p:cTn>
                                        <p:tgtEl>
                                          <p:spTgt spid="306"/>
                                        </p:tgtEl>
                                        <p:attrNameLst>
                                          <p:attrName>style.visibility</p:attrName>
                                        </p:attrNameLst>
                                      </p:cBhvr>
                                      <p:to>
                                        <p:strVal val="visible"/>
                                      </p:to>
                                    </p:set>
                                    <p:animEffect transition="in" filter="wipe(left)">
                                      <p:cBhvr>
                                        <p:cTn id="113" dur="500"/>
                                        <p:tgtEl>
                                          <p:spTgt spid="306"/>
                                        </p:tgtEl>
                                      </p:cBhvr>
                                    </p:animEffect>
                                  </p:childTnLst>
                                </p:cTn>
                              </p:par>
                            </p:childTnLst>
                          </p:cTn>
                        </p:par>
                        <p:par>
                          <p:cTn id="114" fill="hold">
                            <p:stCondLst>
                              <p:cond delay="1000"/>
                            </p:stCondLst>
                            <p:childTnLst>
                              <p:par>
                                <p:cTn id="115" presetID="22" presetClass="entr" presetSubtype="4" fill="hold" grpId="0" nodeType="afterEffect">
                                  <p:stCondLst>
                                    <p:cond delay="0"/>
                                  </p:stCondLst>
                                  <p:childTnLst>
                                    <p:set>
                                      <p:cBhvr>
                                        <p:cTn id="116" dur="1" fill="hold">
                                          <p:stCondLst>
                                            <p:cond delay="0"/>
                                          </p:stCondLst>
                                        </p:cTn>
                                        <p:tgtEl>
                                          <p:spTgt spid="298"/>
                                        </p:tgtEl>
                                        <p:attrNameLst>
                                          <p:attrName>style.visibility</p:attrName>
                                        </p:attrNameLst>
                                      </p:cBhvr>
                                      <p:to>
                                        <p:strVal val="visible"/>
                                      </p:to>
                                    </p:set>
                                    <p:animEffect transition="in" filter="wipe(down)">
                                      <p:cBhvr>
                                        <p:cTn id="117" dur="1000"/>
                                        <p:tgtEl>
                                          <p:spTgt spid="298"/>
                                        </p:tgtEl>
                                      </p:cBhvr>
                                    </p:animEffect>
                                  </p:childTnLst>
                                </p:cTn>
                              </p:par>
                            </p:childTnLst>
                          </p:cTn>
                        </p:par>
                        <p:par>
                          <p:cTn id="118" fill="hold">
                            <p:stCondLst>
                              <p:cond delay="2000"/>
                            </p:stCondLst>
                            <p:childTnLst>
                              <p:par>
                                <p:cTn id="119" presetID="22" presetClass="entr" presetSubtype="2" fill="hold" grpId="0" nodeType="afterEffect">
                                  <p:stCondLst>
                                    <p:cond delay="0"/>
                                  </p:stCondLst>
                                  <p:childTnLst>
                                    <p:set>
                                      <p:cBhvr>
                                        <p:cTn id="120" dur="1" fill="hold">
                                          <p:stCondLst>
                                            <p:cond delay="0"/>
                                          </p:stCondLst>
                                        </p:cTn>
                                        <p:tgtEl>
                                          <p:spTgt spid="299"/>
                                        </p:tgtEl>
                                        <p:attrNameLst>
                                          <p:attrName>style.visibility</p:attrName>
                                        </p:attrNameLst>
                                      </p:cBhvr>
                                      <p:to>
                                        <p:strVal val="visible"/>
                                      </p:to>
                                    </p:set>
                                    <p:animEffect transition="in" filter="wipe(right)">
                                      <p:cBhvr>
                                        <p:cTn id="121" dur="500"/>
                                        <p:tgtEl>
                                          <p:spTgt spid="299"/>
                                        </p:tgtEl>
                                      </p:cBhvr>
                                    </p:animEffect>
                                  </p:childTnLst>
                                </p:cTn>
                              </p:par>
                            </p:childTnLst>
                          </p:cTn>
                        </p:par>
                        <p:par>
                          <p:cTn id="122" fill="hold">
                            <p:stCondLst>
                              <p:cond delay="2500"/>
                            </p:stCondLst>
                            <p:childTnLst>
                              <p:par>
                                <p:cTn id="123" presetID="22" presetClass="entr" presetSubtype="8" repeatCount="2000" fill="hold" nodeType="afterEffect">
                                  <p:stCondLst>
                                    <p:cond delay="0"/>
                                  </p:stCondLst>
                                  <p:childTnLst>
                                    <p:set>
                                      <p:cBhvr>
                                        <p:cTn id="124" dur="1" fill="hold">
                                          <p:stCondLst>
                                            <p:cond delay="0"/>
                                          </p:stCondLst>
                                        </p:cTn>
                                        <p:tgtEl>
                                          <p:spTgt spid="305"/>
                                        </p:tgtEl>
                                        <p:attrNameLst>
                                          <p:attrName>style.visibility</p:attrName>
                                        </p:attrNameLst>
                                      </p:cBhvr>
                                      <p:to>
                                        <p:strVal val="visible"/>
                                      </p:to>
                                    </p:set>
                                    <p:animEffect transition="in" filter="wipe(left)">
                                      <p:cBhvr>
                                        <p:cTn id="125" dur="500"/>
                                        <p:tgtEl>
                                          <p:spTgt spid="305"/>
                                        </p:tgtEl>
                                      </p:cBhvr>
                                    </p:animEffect>
                                  </p:childTnLst>
                                </p:cTn>
                              </p:par>
                            </p:childTnLst>
                          </p:cTn>
                        </p:par>
                        <p:par>
                          <p:cTn id="126" fill="hold">
                            <p:stCondLst>
                              <p:cond delay="3500"/>
                            </p:stCondLst>
                            <p:childTnLst>
                              <p:par>
                                <p:cTn id="127" presetID="22" presetClass="entr" presetSubtype="1" repeatCount="2000" fill="hold" nodeType="afterEffect">
                                  <p:stCondLst>
                                    <p:cond delay="0"/>
                                  </p:stCondLst>
                                  <p:childTnLst>
                                    <p:set>
                                      <p:cBhvr>
                                        <p:cTn id="128" dur="1" fill="hold">
                                          <p:stCondLst>
                                            <p:cond delay="0"/>
                                          </p:stCondLst>
                                        </p:cTn>
                                        <p:tgtEl>
                                          <p:spTgt spid="261"/>
                                        </p:tgtEl>
                                        <p:attrNameLst>
                                          <p:attrName>style.visibility</p:attrName>
                                        </p:attrNameLst>
                                      </p:cBhvr>
                                      <p:to>
                                        <p:strVal val="visible"/>
                                      </p:to>
                                    </p:set>
                                    <p:animEffect transition="in" filter="wipe(up)">
                                      <p:cBhvr>
                                        <p:cTn id="129" dur="1000"/>
                                        <p:tgtEl>
                                          <p:spTgt spid="261"/>
                                        </p:tgtEl>
                                      </p:cBhvr>
                                    </p:animEffect>
                                  </p:childTnLst>
                                </p:cTn>
                              </p:par>
                            </p:childTnLst>
                          </p:cTn>
                        </p:par>
                        <p:par>
                          <p:cTn id="130" fill="hold">
                            <p:stCondLst>
                              <p:cond delay="5500"/>
                            </p:stCondLst>
                            <p:childTnLst>
                              <p:par>
                                <p:cTn id="131" presetID="22" presetClass="entr" presetSubtype="1" fill="hold" grpId="0" nodeType="afterEffect">
                                  <p:stCondLst>
                                    <p:cond delay="0"/>
                                  </p:stCondLst>
                                  <p:childTnLst>
                                    <p:set>
                                      <p:cBhvr>
                                        <p:cTn id="132" dur="1" fill="hold">
                                          <p:stCondLst>
                                            <p:cond delay="0"/>
                                          </p:stCondLst>
                                        </p:cTn>
                                        <p:tgtEl>
                                          <p:spTgt spid="258"/>
                                        </p:tgtEl>
                                        <p:attrNameLst>
                                          <p:attrName>style.visibility</p:attrName>
                                        </p:attrNameLst>
                                      </p:cBhvr>
                                      <p:to>
                                        <p:strVal val="visible"/>
                                      </p:to>
                                    </p:set>
                                    <p:animEffect transition="in" filter="wipe(up)">
                                      <p:cBhvr>
                                        <p:cTn id="133" dur="1000"/>
                                        <p:tgtEl>
                                          <p:spTgt spid="258"/>
                                        </p:tgtEl>
                                      </p:cBhvr>
                                    </p:animEffect>
                                  </p:childTnLst>
                                </p:cTn>
                              </p:par>
                            </p:childTnLst>
                          </p:cTn>
                        </p:par>
                        <p:par>
                          <p:cTn id="134" fill="hold">
                            <p:stCondLst>
                              <p:cond delay="6500"/>
                            </p:stCondLst>
                            <p:childTnLst>
                              <p:par>
                                <p:cTn id="135" presetID="22" presetClass="entr" presetSubtype="8" fill="hold" grpId="0" nodeType="afterEffect">
                                  <p:stCondLst>
                                    <p:cond delay="0"/>
                                  </p:stCondLst>
                                  <p:childTnLst>
                                    <p:set>
                                      <p:cBhvr>
                                        <p:cTn id="136" dur="1" fill="hold">
                                          <p:stCondLst>
                                            <p:cond delay="0"/>
                                          </p:stCondLst>
                                        </p:cTn>
                                        <p:tgtEl>
                                          <p:spTgt spid="259"/>
                                        </p:tgtEl>
                                        <p:attrNameLst>
                                          <p:attrName>style.visibility</p:attrName>
                                        </p:attrNameLst>
                                      </p:cBhvr>
                                      <p:to>
                                        <p:strVal val="visible"/>
                                      </p:to>
                                    </p:set>
                                    <p:animEffect transition="in" filter="wipe(left)">
                                      <p:cBhvr>
                                        <p:cTn id="137" dur="1000"/>
                                        <p:tgtEl>
                                          <p:spTgt spid="259"/>
                                        </p:tgtEl>
                                      </p:cBhvr>
                                    </p:animEffect>
                                  </p:childTnLst>
                                </p:cTn>
                              </p:par>
                            </p:childTnLst>
                          </p:cTn>
                        </p:par>
                        <p:par>
                          <p:cTn id="138" fill="hold">
                            <p:stCondLst>
                              <p:cond delay="7500"/>
                            </p:stCondLst>
                            <p:childTnLst>
                              <p:par>
                                <p:cTn id="139" presetID="22" presetClass="entr" presetSubtype="4" repeatCount="2000" fill="hold" nodeType="afterEffect">
                                  <p:stCondLst>
                                    <p:cond delay="0"/>
                                  </p:stCondLst>
                                  <p:childTnLst>
                                    <p:set>
                                      <p:cBhvr>
                                        <p:cTn id="140" dur="1" fill="hold">
                                          <p:stCondLst>
                                            <p:cond delay="0"/>
                                          </p:stCondLst>
                                        </p:cTn>
                                        <p:tgtEl>
                                          <p:spTgt spid="264"/>
                                        </p:tgtEl>
                                        <p:attrNameLst>
                                          <p:attrName>style.visibility</p:attrName>
                                        </p:attrNameLst>
                                      </p:cBhvr>
                                      <p:to>
                                        <p:strVal val="visible"/>
                                      </p:to>
                                    </p:set>
                                    <p:animEffect transition="in" filter="wipe(down)">
                                      <p:cBhvr>
                                        <p:cTn id="141" dur="1000"/>
                                        <p:tgtEl>
                                          <p:spTgt spid="264"/>
                                        </p:tgtEl>
                                      </p:cBhvr>
                                    </p:animEffect>
                                  </p:childTnLst>
                                </p:cTn>
                              </p:par>
                            </p:childTnLst>
                          </p:cTn>
                        </p:par>
                        <p:par>
                          <p:cTn id="142" fill="hold">
                            <p:stCondLst>
                              <p:cond delay="9500"/>
                            </p:stCondLst>
                            <p:childTnLst>
                              <p:par>
                                <p:cTn id="143" presetID="1" presetClass="entr" presetSubtype="0" fill="hold" grpId="0" nodeType="afterEffect">
                                  <p:stCondLst>
                                    <p:cond delay="0"/>
                                  </p:stCondLst>
                                  <p:childTnLst>
                                    <p:set>
                                      <p:cBhvr>
                                        <p:cTn id="144" dur="1" fill="hold">
                                          <p:stCondLst>
                                            <p:cond delay="0"/>
                                          </p:stCondLst>
                                        </p:cTn>
                                        <p:tgtEl>
                                          <p:spTgt spid="292"/>
                                        </p:tgtEl>
                                        <p:attrNameLst>
                                          <p:attrName>style.visibility</p:attrName>
                                        </p:attrNameLst>
                                      </p:cBhvr>
                                      <p:to>
                                        <p:strVal val="visible"/>
                                      </p:to>
                                    </p:set>
                                  </p:childTnLst>
                                </p:cTn>
                              </p:par>
                            </p:childTnLst>
                          </p:cTn>
                        </p:par>
                        <p:par>
                          <p:cTn id="145" fill="hold">
                            <p:stCondLst>
                              <p:cond delay="9500"/>
                            </p:stCondLst>
                            <p:childTnLst>
                              <p:par>
                                <p:cTn id="146" presetID="35" presetClass="emph" presetSubtype="0" repeatCount="3000" fill="hold" grpId="1" nodeType="afterEffect">
                                  <p:stCondLst>
                                    <p:cond delay="0"/>
                                  </p:stCondLst>
                                  <p:childTnLst>
                                    <p:anim calcmode="discrete" valueType="str">
                                      <p:cBhvr>
                                        <p:cTn id="147" dur="1000" fill="hold"/>
                                        <p:tgtEl>
                                          <p:spTgt spid="292"/>
                                        </p:tgtEl>
                                        <p:attrNameLst>
                                          <p:attrName>style.visibility</p:attrName>
                                        </p:attrNameLst>
                                      </p:cBhvr>
                                      <p:tavLst>
                                        <p:tav tm="0">
                                          <p:val>
                                            <p:strVal val="hidden"/>
                                          </p:val>
                                        </p:tav>
                                        <p:tav tm="50000">
                                          <p:val>
                                            <p:strVal val="visible"/>
                                          </p:val>
                                        </p:tav>
                                      </p:tavLst>
                                    </p:anim>
                                  </p:childTnLst>
                                </p:cTn>
                              </p:par>
                            </p:childTnLst>
                          </p:cTn>
                        </p:par>
                        <p:par>
                          <p:cTn id="148" fill="hold">
                            <p:stCondLst>
                              <p:cond delay="12500"/>
                            </p:stCondLst>
                            <p:childTnLst>
                              <p:par>
                                <p:cTn id="149" presetID="22" presetClass="entr" presetSubtype="8" repeatCount="2000" fill="hold" grpId="0" nodeType="afterEffect">
                                  <p:stCondLst>
                                    <p:cond delay="0"/>
                                  </p:stCondLst>
                                  <p:childTnLst>
                                    <p:set>
                                      <p:cBhvr>
                                        <p:cTn id="150" dur="1" fill="hold">
                                          <p:stCondLst>
                                            <p:cond delay="0"/>
                                          </p:stCondLst>
                                        </p:cTn>
                                        <p:tgtEl>
                                          <p:spTgt spid="260"/>
                                        </p:tgtEl>
                                        <p:attrNameLst>
                                          <p:attrName>style.visibility</p:attrName>
                                        </p:attrNameLst>
                                      </p:cBhvr>
                                      <p:to>
                                        <p:strVal val="visible"/>
                                      </p:to>
                                    </p:set>
                                    <p:animEffect transition="in" filter="wipe(left)">
                                      <p:cBhvr>
                                        <p:cTn id="151" dur="1000"/>
                                        <p:tgtEl>
                                          <p:spTgt spid="260"/>
                                        </p:tgtEl>
                                      </p:cBhvr>
                                    </p:animEffect>
                                  </p:childTnLst>
                                </p:cTn>
                              </p:par>
                              <p:par>
                                <p:cTn id="152" presetID="22" presetClass="entr" presetSubtype="2" repeatCount="2000" fill="hold" grpId="0" nodeType="withEffect">
                                  <p:stCondLst>
                                    <p:cond delay="0"/>
                                  </p:stCondLst>
                                  <p:childTnLst>
                                    <p:set>
                                      <p:cBhvr>
                                        <p:cTn id="153" dur="1" fill="hold">
                                          <p:stCondLst>
                                            <p:cond delay="0"/>
                                          </p:stCondLst>
                                        </p:cTn>
                                        <p:tgtEl>
                                          <p:spTgt spid="300"/>
                                        </p:tgtEl>
                                        <p:attrNameLst>
                                          <p:attrName>style.visibility</p:attrName>
                                        </p:attrNameLst>
                                      </p:cBhvr>
                                      <p:to>
                                        <p:strVal val="visible"/>
                                      </p:to>
                                    </p:set>
                                    <p:animEffect transition="in" filter="wipe(right)">
                                      <p:cBhvr>
                                        <p:cTn id="154" dur="1000"/>
                                        <p:tgtEl>
                                          <p:spTgt spid="30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90"/>
                                        </p:tgtEl>
                                        <p:attrNameLst>
                                          <p:attrName>style.visibility</p:attrName>
                                        </p:attrNameLst>
                                      </p:cBhvr>
                                      <p:to>
                                        <p:strVal val="visible"/>
                                      </p:to>
                                    </p:set>
                                    <p:animEffect transition="in" filter="wipe(left)">
                                      <p:cBhvr>
                                        <p:cTn id="159" dur="500"/>
                                        <p:tgtEl>
                                          <p:spTgt spid="290"/>
                                        </p:tgtEl>
                                      </p:cBhvr>
                                    </p:animEffect>
                                  </p:childTnLst>
                                </p:cTn>
                              </p:par>
                              <p:par>
                                <p:cTn id="160" presetID="22" presetClass="entr" presetSubtype="8" fill="hold" grpId="0" nodeType="withEffect">
                                  <p:stCondLst>
                                    <p:cond delay="0"/>
                                  </p:stCondLst>
                                  <p:childTnLst>
                                    <p:set>
                                      <p:cBhvr>
                                        <p:cTn id="161" dur="1" fill="hold">
                                          <p:stCondLst>
                                            <p:cond delay="0"/>
                                          </p:stCondLst>
                                        </p:cTn>
                                        <p:tgtEl>
                                          <p:spTgt spid="291"/>
                                        </p:tgtEl>
                                        <p:attrNameLst>
                                          <p:attrName>style.visibility</p:attrName>
                                        </p:attrNameLst>
                                      </p:cBhvr>
                                      <p:to>
                                        <p:strVal val="visible"/>
                                      </p:to>
                                    </p:set>
                                    <p:animEffect transition="in" filter="wipe(left)">
                                      <p:cBhvr>
                                        <p:cTn id="162" dur="500"/>
                                        <p:tgtEl>
                                          <p:spTgt spid="291"/>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repeatCount="2000" fill="hold" nodeType="clickEffect">
                                  <p:stCondLst>
                                    <p:cond delay="0"/>
                                  </p:stCondLst>
                                  <p:childTnLst>
                                    <p:set>
                                      <p:cBhvr>
                                        <p:cTn id="166" dur="1" fill="hold">
                                          <p:stCondLst>
                                            <p:cond delay="0"/>
                                          </p:stCondLst>
                                        </p:cTn>
                                        <p:tgtEl>
                                          <p:spTgt spid="273"/>
                                        </p:tgtEl>
                                        <p:attrNameLst>
                                          <p:attrName>style.visibility</p:attrName>
                                        </p:attrNameLst>
                                      </p:cBhvr>
                                      <p:to>
                                        <p:strVal val="visible"/>
                                      </p:to>
                                    </p:set>
                                    <p:animEffect transition="in" filter="wipe(down)">
                                      <p:cBhvr>
                                        <p:cTn id="167" dur="1000"/>
                                        <p:tgtEl>
                                          <p:spTgt spid="273"/>
                                        </p:tgtEl>
                                      </p:cBhvr>
                                    </p:animEffect>
                                  </p:childTnLst>
                                </p:cTn>
                              </p:par>
                            </p:childTnLst>
                          </p:cTn>
                        </p:par>
                        <p:par>
                          <p:cTn id="168" fill="hold">
                            <p:stCondLst>
                              <p:cond delay="2000"/>
                            </p:stCondLst>
                            <p:childTnLst>
                              <p:par>
                                <p:cTn id="169" presetID="22" presetClass="entr" presetSubtype="8" fill="hold" nodeType="afterEffect">
                                  <p:stCondLst>
                                    <p:cond delay="0"/>
                                  </p:stCondLst>
                                  <p:childTnLst>
                                    <p:set>
                                      <p:cBhvr>
                                        <p:cTn id="170" dur="1" fill="hold">
                                          <p:stCondLst>
                                            <p:cond delay="0"/>
                                          </p:stCondLst>
                                        </p:cTn>
                                        <p:tgtEl>
                                          <p:spTgt spid="270"/>
                                        </p:tgtEl>
                                        <p:attrNameLst>
                                          <p:attrName>style.visibility</p:attrName>
                                        </p:attrNameLst>
                                      </p:cBhvr>
                                      <p:to>
                                        <p:strVal val="visible"/>
                                      </p:to>
                                    </p:set>
                                    <p:animEffect transition="in" filter="wipe(left)">
                                      <p:cBhvr>
                                        <p:cTn id="171" dur="1000"/>
                                        <p:tgtEl>
                                          <p:spTgt spid="270"/>
                                        </p:tgtEl>
                                      </p:cBhvr>
                                    </p:animEffect>
                                  </p:childTnLst>
                                </p:cTn>
                              </p:par>
                            </p:childTnLst>
                          </p:cTn>
                        </p:par>
                        <p:par>
                          <p:cTn id="172" fill="hold">
                            <p:stCondLst>
                              <p:cond delay="3000"/>
                            </p:stCondLst>
                            <p:childTnLst>
                              <p:par>
                                <p:cTn id="173" presetID="22" presetClass="entr" presetSubtype="1" fill="hold" grpId="0" nodeType="afterEffect">
                                  <p:stCondLst>
                                    <p:cond delay="0"/>
                                  </p:stCondLst>
                                  <p:childTnLst>
                                    <p:set>
                                      <p:cBhvr>
                                        <p:cTn id="174" dur="1" fill="hold">
                                          <p:stCondLst>
                                            <p:cond delay="0"/>
                                          </p:stCondLst>
                                        </p:cTn>
                                        <p:tgtEl>
                                          <p:spTgt spid="279"/>
                                        </p:tgtEl>
                                        <p:attrNameLst>
                                          <p:attrName>style.visibility</p:attrName>
                                        </p:attrNameLst>
                                      </p:cBhvr>
                                      <p:to>
                                        <p:strVal val="visible"/>
                                      </p:to>
                                    </p:set>
                                    <p:animEffect transition="in" filter="wipe(up)">
                                      <p:cBhvr>
                                        <p:cTn id="175" dur="1000"/>
                                        <p:tgtEl>
                                          <p:spTgt spid="279"/>
                                        </p:tgtEl>
                                      </p:cBhvr>
                                    </p:animEffect>
                                  </p:childTnLst>
                                </p:cTn>
                              </p:par>
                            </p:childTnLst>
                          </p:cTn>
                        </p:par>
                        <p:par>
                          <p:cTn id="176" fill="hold">
                            <p:stCondLst>
                              <p:cond delay="4000"/>
                            </p:stCondLst>
                            <p:childTnLst>
                              <p:par>
                                <p:cTn id="177" presetID="22" presetClass="entr" presetSubtype="8" fill="hold" grpId="0" nodeType="afterEffect">
                                  <p:stCondLst>
                                    <p:cond delay="0"/>
                                  </p:stCondLst>
                                  <p:childTnLst>
                                    <p:set>
                                      <p:cBhvr>
                                        <p:cTn id="178" dur="1" fill="hold">
                                          <p:stCondLst>
                                            <p:cond delay="0"/>
                                          </p:stCondLst>
                                        </p:cTn>
                                        <p:tgtEl>
                                          <p:spTgt spid="269"/>
                                        </p:tgtEl>
                                        <p:attrNameLst>
                                          <p:attrName>style.visibility</p:attrName>
                                        </p:attrNameLst>
                                      </p:cBhvr>
                                      <p:to>
                                        <p:strVal val="visible"/>
                                      </p:to>
                                    </p:set>
                                    <p:animEffect transition="in" filter="wipe(left)">
                                      <p:cBhvr>
                                        <p:cTn id="179" dur="1000"/>
                                        <p:tgtEl>
                                          <p:spTgt spid="269"/>
                                        </p:tgtEl>
                                      </p:cBhvr>
                                    </p:animEffect>
                                  </p:childTnLst>
                                </p:cTn>
                              </p:par>
                            </p:childTnLst>
                          </p:cTn>
                        </p:par>
                        <p:par>
                          <p:cTn id="180" fill="hold">
                            <p:stCondLst>
                              <p:cond delay="5000"/>
                            </p:stCondLst>
                            <p:childTnLst>
                              <p:par>
                                <p:cTn id="181" presetID="22" presetClass="entr" presetSubtype="2" repeatCount="2000" fill="hold" nodeType="afterEffect">
                                  <p:stCondLst>
                                    <p:cond delay="0"/>
                                  </p:stCondLst>
                                  <p:childTnLst>
                                    <p:set>
                                      <p:cBhvr>
                                        <p:cTn id="182" dur="1" fill="hold">
                                          <p:stCondLst>
                                            <p:cond delay="0"/>
                                          </p:stCondLst>
                                        </p:cTn>
                                        <p:tgtEl>
                                          <p:spTgt spid="276"/>
                                        </p:tgtEl>
                                        <p:attrNameLst>
                                          <p:attrName>style.visibility</p:attrName>
                                        </p:attrNameLst>
                                      </p:cBhvr>
                                      <p:to>
                                        <p:strVal val="visible"/>
                                      </p:to>
                                    </p:set>
                                    <p:animEffect transition="in" filter="wipe(right)">
                                      <p:cBhvr>
                                        <p:cTn id="183" dur="1000"/>
                                        <p:tgtEl>
                                          <p:spTgt spid="276"/>
                                        </p:tgtEl>
                                      </p:cBhvr>
                                    </p:animEffect>
                                  </p:childTnLst>
                                </p:cTn>
                              </p:par>
                            </p:childTnLst>
                          </p:cTn>
                        </p:par>
                        <p:par>
                          <p:cTn id="184" fill="hold">
                            <p:stCondLst>
                              <p:cond delay="7000"/>
                            </p:stCondLst>
                            <p:childTnLst>
                              <p:par>
                                <p:cTn id="185" presetID="1" presetClass="entr" presetSubtype="0" fill="hold" grpId="0" nodeType="afterEffect">
                                  <p:stCondLst>
                                    <p:cond delay="0"/>
                                  </p:stCondLst>
                                  <p:childTnLst>
                                    <p:set>
                                      <p:cBhvr>
                                        <p:cTn id="186" dur="1" fill="hold">
                                          <p:stCondLst>
                                            <p:cond delay="0"/>
                                          </p:stCondLst>
                                        </p:cTn>
                                        <p:tgtEl>
                                          <p:spTgt spid="295"/>
                                        </p:tgtEl>
                                        <p:attrNameLst>
                                          <p:attrName>style.visibility</p:attrName>
                                        </p:attrNameLst>
                                      </p:cBhvr>
                                      <p:to>
                                        <p:strVal val="visible"/>
                                      </p:to>
                                    </p:set>
                                  </p:childTnLst>
                                </p:cTn>
                              </p:par>
                            </p:childTnLst>
                          </p:cTn>
                        </p:par>
                        <p:par>
                          <p:cTn id="187" fill="hold">
                            <p:stCondLst>
                              <p:cond delay="7000"/>
                            </p:stCondLst>
                            <p:childTnLst>
                              <p:par>
                                <p:cTn id="188" presetID="35" presetClass="emph" presetSubtype="0" repeatCount="3000" fill="hold" grpId="1" nodeType="afterEffect">
                                  <p:stCondLst>
                                    <p:cond delay="0"/>
                                  </p:stCondLst>
                                  <p:childTnLst>
                                    <p:anim calcmode="discrete" valueType="str">
                                      <p:cBhvr>
                                        <p:cTn id="189" dur="1000" fill="hold"/>
                                        <p:tgtEl>
                                          <p:spTgt spid="295"/>
                                        </p:tgtEl>
                                        <p:attrNameLst>
                                          <p:attrName>style.visibility</p:attrName>
                                        </p:attrNameLst>
                                      </p:cBhvr>
                                      <p:tavLst>
                                        <p:tav tm="0">
                                          <p:val>
                                            <p:strVal val="hidden"/>
                                          </p:val>
                                        </p:tav>
                                        <p:tav tm="50000">
                                          <p:val>
                                            <p:strVal val="visible"/>
                                          </p:val>
                                        </p:tav>
                                      </p:tavLst>
                                    </p:anim>
                                  </p:childTnLst>
                                </p:cTn>
                              </p:par>
                            </p:childTnLst>
                          </p:cTn>
                        </p:par>
                        <p:par>
                          <p:cTn id="190" fill="hold">
                            <p:stCondLst>
                              <p:cond delay="10000"/>
                            </p:stCondLst>
                            <p:childTnLst>
                              <p:par>
                                <p:cTn id="191" presetID="22" presetClass="entr" presetSubtype="8" repeatCount="2000" fill="hold" grpId="0" nodeType="afterEffect">
                                  <p:stCondLst>
                                    <p:cond delay="0"/>
                                  </p:stCondLst>
                                  <p:childTnLst>
                                    <p:set>
                                      <p:cBhvr>
                                        <p:cTn id="192" dur="1" fill="hold">
                                          <p:stCondLst>
                                            <p:cond delay="0"/>
                                          </p:stCondLst>
                                        </p:cTn>
                                        <p:tgtEl>
                                          <p:spTgt spid="268"/>
                                        </p:tgtEl>
                                        <p:attrNameLst>
                                          <p:attrName>style.visibility</p:attrName>
                                        </p:attrNameLst>
                                      </p:cBhvr>
                                      <p:to>
                                        <p:strVal val="visible"/>
                                      </p:to>
                                    </p:set>
                                    <p:animEffect transition="in" filter="wipe(left)">
                                      <p:cBhvr>
                                        <p:cTn id="193"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176" grpId="0" animBg="1"/>
      <p:bldP spid="179" grpId="0" animBg="1"/>
      <p:bldP spid="180" grpId="0" animBg="1"/>
      <p:bldP spid="243" grpId="0" animBg="1"/>
      <p:bldP spid="257" grpId="0" animBg="1"/>
      <p:bldP spid="258" grpId="0" animBg="1"/>
      <p:bldP spid="259" grpId="0" animBg="1"/>
      <p:bldP spid="260" grpId="0" animBg="1"/>
      <p:bldP spid="268" grpId="0" animBg="1"/>
      <p:bldP spid="269" grpId="0" animBg="1"/>
      <p:bldP spid="285" grpId="0" animBg="1"/>
      <p:bldP spid="287" grpId="0" animBg="1"/>
      <p:bldP spid="289" grpId="0" animBg="1"/>
      <p:bldP spid="291" grpId="0" animBg="1"/>
      <p:bldP spid="292" grpId="0"/>
      <p:bldP spid="292" grpId="1"/>
      <p:bldP spid="293" grpId="0"/>
      <p:bldP spid="293" grpId="1"/>
      <p:bldP spid="294" grpId="0"/>
      <p:bldP spid="294" grpId="1"/>
      <p:bldP spid="295" grpId="0"/>
      <p:bldP spid="295" grpId="1"/>
      <p:bldP spid="298" grpId="0" animBg="1"/>
      <p:bldP spid="299" grpId="0" animBg="1"/>
      <p:bldP spid="279" grpId="0" animBg="1"/>
      <p:bldP spid="300" grpId="0" animBg="1"/>
      <p:bldP spid="245"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b="1" dirty="0">
                <a:solidFill>
                  <a:srgbClr val="C00000"/>
                </a:solidFill>
              </a:rPr>
              <a:t>CPU</a:t>
            </a:r>
            <a:r>
              <a:rPr lang="zh-CN" altLang="en-US" b="1" dirty="0">
                <a:solidFill>
                  <a:srgbClr val="C00000"/>
                </a:solidFill>
              </a:rPr>
              <a:t>的组成和功能</a:t>
            </a:r>
          </a:p>
          <a:p>
            <a:pPr>
              <a:lnSpc>
                <a:spcPct val="150000"/>
              </a:lnSpc>
            </a:pPr>
            <a:r>
              <a:rPr lang="zh-CN" altLang="en-US" dirty="0"/>
              <a:t>数据通路</a:t>
            </a:r>
          </a:p>
          <a:p>
            <a:pPr>
              <a:lnSpc>
                <a:spcPct val="150000"/>
              </a:lnSpc>
            </a:pPr>
            <a:r>
              <a:rPr lang="zh-CN" altLang="en-US" dirty="0"/>
              <a:t>指令周期与时序（★★★）</a:t>
            </a:r>
          </a:p>
          <a:p>
            <a:pPr>
              <a:lnSpc>
                <a:spcPct val="150000"/>
              </a:lnSpc>
            </a:pPr>
            <a:r>
              <a:rPr lang="zh-CN" altLang="en-US" dirty="0"/>
              <a:t>硬布线控制器设计</a:t>
            </a:r>
          </a:p>
          <a:p>
            <a:pPr>
              <a:lnSpc>
                <a:spcPct val="15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50000"/>
              </a:lnSpc>
            </a:pPr>
            <a:r>
              <a:rPr lang="en-US" altLang="zh-CN" dirty="0"/>
              <a:t>MIPS</a:t>
            </a:r>
            <a:r>
              <a:rPr lang="zh-CN" altLang="en-US" dirty="0"/>
              <a:t>多周期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71928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p>
        </p:txBody>
      </p:sp>
      <p:sp>
        <p:nvSpPr>
          <p:cNvPr id="279" name="Text Box 35">
            <a:extLst>
              <a:ext uri="{FF2B5EF4-FFF2-40B4-BE49-F238E27FC236}">
                <a16:creationId xmlns:a16="http://schemas.microsoft.com/office/drawing/2014/main" id="{D247FA76-7EB6-4AF7-9503-13607C61F2AD}"/>
              </a:ext>
            </a:extLst>
          </p:cNvPr>
          <p:cNvSpPr txBox="1">
            <a:spLocks noChangeArrowheads="1"/>
          </p:cNvSpPr>
          <p:nvPr/>
        </p:nvSpPr>
        <p:spPr bwMode="auto">
          <a:xfrm>
            <a:off x="10943954" y="3584558"/>
            <a:ext cx="6181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76717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Load</a:t>
            </a:r>
            <a:r>
              <a:rPr lang="zh-CN" altLang="en-US" dirty="0"/>
              <a:t>指令执行数据通路</a:t>
            </a:r>
          </a:p>
        </p:txBody>
      </p:sp>
      <p:sp>
        <p:nvSpPr>
          <p:cNvPr id="296" name="矩形 295"/>
          <p:cNvSpPr/>
          <p:nvPr/>
        </p:nvSpPr>
        <p:spPr>
          <a:xfrm>
            <a:off x="961238" y="1981570"/>
            <a:ext cx="2937022" cy="559256"/>
          </a:xfrm>
          <a:prstGeom prst="rect">
            <a:avLst/>
          </a:prstGeom>
        </p:spPr>
        <p:txBody>
          <a:bodyPr wrap="none">
            <a:spAutoFit/>
          </a:bodyPr>
          <a:lstStyle/>
          <a:p>
            <a:pPr lvl="1">
              <a:spcBef>
                <a:spcPts val="569"/>
              </a:spcBef>
              <a:spcAft>
                <a:spcPts val="569"/>
              </a:spcAft>
            </a:pPr>
            <a:r>
              <a:rPr lang="en-US" altLang="zh-CN" sz="3034"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LOAD R0,6#</a:t>
            </a:r>
          </a:p>
        </p:txBody>
      </p:sp>
      <p:sp>
        <p:nvSpPr>
          <p:cNvPr id="297"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9"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2" b="1" dirty="0">
              <a:latin typeface="微软雅黑" panose="020B0503020204020204" pitchFamily="34" charset="-122"/>
              <a:ea typeface="微软雅黑" panose="020B0503020204020204" pitchFamily="34" charset="-122"/>
            </a:endParaRPr>
          </a:p>
        </p:txBody>
      </p:sp>
      <p:sp>
        <p:nvSpPr>
          <p:cNvPr id="30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301"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2"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30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30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305"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30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30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grpSp>
        <p:nvGrpSpPr>
          <p:cNvPr id="309" name="组合 308"/>
          <p:cNvGrpSpPr/>
          <p:nvPr/>
        </p:nvGrpSpPr>
        <p:grpSpPr>
          <a:xfrm>
            <a:off x="9074688" y="3501776"/>
            <a:ext cx="728683" cy="240131"/>
            <a:chOff x="5939241" y="3396461"/>
            <a:chExt cx="768533" cy="253263"/>
          </a:xfrm>
        </p:grpSpPr>
        <p:sp>
          <p:nvSpPr>
            <p:cNvPr id="310"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11" name="组合 310"/>
            <p:cNvGrpSpPr/>
            <p:nvPr/>
          </p:nvGrpSpPr>
          <p:grpSpPr>
            <a:xfrm rot="16200000">
              <a:off x="6243942" y="3185892"/>
              <a:ext cx="159131" cy="768533"/>
              <a:chOff x="6712622" y="6427719"/>
              <a:chExt cx="159131" cy="768533"/>
            </a:xfrm>
          </p:grpSpPr>
          <p:cxnSp>
            <p:nvCxnSpPr>
              <p:cNvPr id="312" name="直接连接符 311"/>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3" name="等腰三角形 312"/>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314"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15" name="直接连接符 314"/>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6" name="等腰三角形 315"/>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17" name="组合 316"/>
          <p:cNvGrpSpPr/>
          <p:nvPr/>
        </p:nvGrpSpPr>
        <p:grpSpPr>
          <a:xfrm>
            <a:off x="6247589" y="3027360"/>
            <a:ext cx="1064807" cy="232317"/>
            <a:chOff x="660658" y="4143960"/>
            <a:chExt cx="1123039" cy="245022"/>
          </a:xfrm>
        </p:grpSpPr>
        <p:cxnSp>
          <p:nvCxnSpPr>
            <p:cNvPr id="318" name="直接连接符 317"/>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9" name="等腰三角形 318"/>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20"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321" name="组合 320"/>
          <p:cNvGrpSpPr/>
          <p:nvPr/>
        </p:nvGrpSpPr>
        <p:grpSpPr>
          <a:xfrm>
            <a:off x="9074076" y="4942272"/>
            <a:ext cx="728683" cy="231100"/>
            <a:chOff x="5939241" y="3396461"/>
            <a:chExt cx="768533" cy="243738"/>
          </a:xfrm>
        </p:grpSpPr>
        <p:sp>
          <p:nvSpPr>
            <p:cNvPr id="322"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23" name="组合 322"/>
            <p:cNvGrpSpPr/>
            <p:nvPr/>
          </p:nvGrpSpPr>
          <p:grpSpPr>
            <a:xfrm rot="16200000">
              <a:off x="6243942" y="3176367"/>
              <a:ext cx="159131" cy="768533"/>
              <a:chOff x="6722147" y="6427719"/>
              <a:chExt cx="159131" cy="768533"/>
            </a:xfrm>
          </p:grpSpPr>
          <p:cxnSp>
            <p:nvCxnSpPr>
              <p:cNvPr id="324" name="直接连接符 323"/>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25" name="等腰三角形 324"/>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326" name="组合 325"/>
          <p:cNvGrpSpPr/>
          <p:nvPr/>
        </p:nvGrpSpPr>
        <p:grpSpPr>
          <a:xfrm>
            <a:off x="9074076" y="5665402"/>
            <a:ext cx="728683" cy="240131"/>
            <a:chOff x="5939241" y="3396461"/>
            <a:chExt cx="768533" cy="253263"/>
          </a:xfrm>
        </p:grpSpPr>
        <p:sp>
          <p:nvSpPr>
            <p:cNvPr id="327"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28" name="组合 327"/>
            <p:cNvGrpSpPr/>
            <p:nvPr/>
          </p:nvGrpSpPr>
          <p:grpSpPr>
            <a:xfrm rot="16200000">
              <a:off x="6243942" y="3185892"/>
              <a:ext cx="159131" cy="768533"/>
              <a:chOff x="6712622" y="6427719"/>
              <a:chExt cx="159131" cy="768533"/>
            </a:xfrm>
          </p:grpSpPr>
          <p:cxnSp>
            <p:nvCxnSpPr>
              <p:cNvPr id="329" name="直接连接符 328"/>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30" name="等腰三角形 329"/>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331"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32"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33"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34"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5"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36" name="直接连接符 335"/>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37" name="等腰三角形 336"/>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38" name="直接连接符 337"/>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39" name="等腰三角形 338"/>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40" name="直接连接符 339"/>
          <p:cNvCxnSpPr>
            <a:stCxn id="351"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1" name="等腰三角形 340"/>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cxnSp>
        <p:nvCxnSpPr>
          <p:cNvPr id="342" name="直接连接符 341"/>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43"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44"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45"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346"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347" name="直接连接符 346"/>
          <p:cNvCxnSpPr>
            <a:stCxn id="350"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48"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49"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50"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1"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352" name="直接连接符 351"/>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53"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4"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6"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7"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8"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664148" y="1807015"/>
            <a:ext cx="5745845" cy="4005127"/>
            <a:chOff x="4361520" y="1522026"/>
            <a:chExt cx="6060071" cy="4224157"/>
          </a:xfrm>
        </p:grpSpPr>
        <p:grpSp>
          <p:nvGrpSpPr>
            <p:cNvPr id="360" name="组合 359"/>
            <p:cNvGrpSpPr/>
            <p:nvPr/>
          </p:nvGrpSpPr>
          <p:grpSpPr>
            <a:xfrm>
              <a:off x="9877331" y="3288370"/>
              <a:ext cx="544260" cy="171711"/>
              <a:chOff x="10136647" y="3405134"/>
              <a:chExt cx="544260" cy="171711"/>
            </a:xfrm>
          </p:grpSpPr>
          <p:cxnSp>
            <p:nvCxnSpPr>
              <p:cNvPr id="390" name="直接箭头连接符 389"/>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91" name="直接箭头连接符 390"/>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361" name="直接箭头连接符 360"/>
            <p:cNvCxnSpPr/>
            <p:nvPr/>
          </p:nvCxnSpPr>
          <p:spPr>
            <a:xfrm flipH="1">
              <a:off x="9877331" y="405040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62" name="直接箭头连接符 361"/>
            <p:cNvCxnSpPr/>
            <p:nvPr/>
          </p:nvCxnSpPr>
          <p:spPr>
            <a:xfrm flipH="1">
              <a:off x="9877331" y="422211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63" name="组合 362"/>
            <p:cNvGrpSpPr/>
            <p:nvPr/>
          </p:nvGrpSpPr>
          <p:grpSpPr>
            <a:xfrm>
              <a:off x="9877331" y="4812438"/>
              <a:ext cx="544260" cy="171711"/>
              <a:chOff x="10136647" y="3405134"/>
              <a:chExt cx="544260" cy="171711"/>
            </a:xfrm>
          </p:grpSpPr>
          <p:cxnSp>
            <p:nvCxnSpPr>
              <p:cNvPr id="388" name="直接箭头连接符 387"/>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89" name="直接箭头连接符 388"/>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64" name="组合 363"/>
            <p:cNvGrpSpPr/>
            <p:nvPr/>
          </p:nvGrpSpPr>
          <p:grpSpPr>
            <a:xfrm>
              <a:off x="9877331" y="5574472"/>
              <a:ext cx="544260" cy="171711"/>
              <a:chOff x="10136647" y="3405134"/>
              <a:chExt cx="544260" cy="171711"/>
            </a:xfrm>
          </p:grpSpPr>
          <p:cxnSp>
            <p:nvCxnSpPr>
              <p:cNvPr id="386" name="直接箭头连接符 385"/>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87" name="直接箭头连接符 386"/>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65" name="组合 364"/>
            <p:cNvGrpSpPr/>
            <p:nvPr/>
          </p:nvGrpSpPr>
          <p:grpSpPr>
            <a:xfrm>
              <a:off x="4361520" y="1522026"/>
              <a:ext cx="3506404" cy="3844158"/>
              <a:chOff x="4361520" y="1522026"/>
              <a:chExt cx="3506404" cy="3844158"/>
            </a:xfrm>
          </p:grpSpPr>
          <p:grpSp>
            <p:nvGrpSpPr>
              <p:cNvPr id="366" name="组合 365"/>
              <p:cNvGrpSpPr/>
              <p:nvPr/>
            </p:nvGrpSpPr>
            <p:grpSpPr>
              <a:xfrm>
                <a:off x="4361520" y="1522026"/>
                <a:ext cx="3506404" cy="1996413"/>
                <a:chOff x="4361520" y="1522026"/>
                <a:chExt cx="3506404" cy="1996413"/>
              </a:xfrm>
            </p:grpSpPr>
            <p:cxnSp>
              <p:nvCxnSpPr>
                <p:cNvPr id="373" name="直接箭头连接符 372"/>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74" name="组合 373"/>
                <p:cNvGrpSpPr/>
                <p:nvPr/>
              </p:nvGrpSpPr>
              <p:grpSpPr>
                <a:xfrm>
                  <a:off x="4361520" y="1522026"/>
                  <a:ext cx="3506404" cy="1383693"/>
                  <a:chOff x="4361520" y="1522026"/>
                  <a:chExt cx="3506404" cy="1383693"/>
                </a:xfrm>
              </p:grpSpPr>
              <p:grpSp>
                <p:nvGrpSpPr>
                  <p:cNvPr id="378" name="组合 377"/>
                  <p:cNvGrpSpPr/>
                  <p:nvPr/>
                </p:nvGrpSpPr>
                <p:grpSpPr>
                  <a:xfrm>
                    <a:off x="4361520" y="1522026"/>
                    <a:ext cx="1748222" cy="358192"/>
                    <a:chOff x="4361520" y="1522026"/>
                    <a:chExt cx="1748222" cy="358192"/>
                  </a:xfrm>
                </p:grpSpPr>
                <p:sp>
                  <p:nvSpPr>
                    <p:cNvPr id="382" name="Line 127"/>
                    <p:cNvSpPr>
                      <a:spLocks noChangeShapeType="1"/>
                    </p:cNvSpPr>
                    <p:nvPr/>
                  </p:nvSpPr>
                  <p:spPr bwMode="auto">
                    <a:xfrm>
                      <a:off x="4752538"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83" name="Line 127"/>
                    <p:cNvSpPr>
                      <a:spLocks noChangeShapeType="1"/>
                    </p:cNvSpPr>
                    <p:nvPr/>
                  </p:nvSpPr>
                  <p:spPr bwMode="auto">
                    <a:xfrm>
                      <a:off x="4361520" y="1522027"/>
                      <a:ext cx="0" cy="345921"/>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4" name="直接箭头连接符 383"/>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85" name="直接箭头连接符 384"/>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379" name="直接箭头连接符 378"/>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80"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1" name="直接箭头连接符 380"/>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75" name="组合 374"/>
                <p:cNvGrpSpPr/>
                <p:nvPr/>
              </p:nvGrpSpPr>
              <p:grpSpPr>
                <a:xfrm>
                  <a:off x="6289419" y="3224836"/>
                  <a:ext cx="533810" cy="293603"/>
                  <a:chOff x="1081011" y="4795829"/>
                  <a:chExt cx="533810" cy="293603"/>
                </a:xfrm>
              </p:grpSpPr>
              <p:cxnSp>
                <p:nvCxnSpPr>
                  <p:cNvPr id="376" name="直接箭头连接符 375"/>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7" name="直接箭头连接符 376"/>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367" name="直接箭头连接符 366"/>
              <p:cNvCxnSpPr/>
              <p:nvPr/>
            </p:nvCxnSpPr>
            <p:spPr>
              <a:xfrm>
                <a:off x="5430048" y="536618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68" name="组合 367"/>
              <p:cNvGrpSpPr/>
              <p:nvPr/>
            </p:nvGrpSpPr>
            <p:grpSpPr>
              <a:xfrm>
                <a:off x="5296743" y="3767069"/>
                <a:ext cx="2018830" cy="942122"/>
                <a:chOff x="5296743" y="3767069"/>
                <a:chExt cx="2018830" cy="942122"/>
              </a:xfrm>
            </p:grpSpPr>
            <p:cxnSp>
              <p:nvCxnSpPr>
                <p:cNvPr id="369" name="直接箭头连接符 368"/>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0" name="直接箭头连接符 369"/>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1" name="直接箭头连接符 370"/>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2" name="直接箭头连接符 371"/>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grpSp>
      <p:sp>
        <p:nvSpPr>
          <p:cNvPr id="392"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3"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4"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6"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7"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8"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9"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1"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3"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04"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5"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6"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8"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9"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0"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3"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4"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5"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416"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17" name="上下箭头 416"/>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18"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421"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2"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42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42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425" name="Rectangle 104"/>
          <p:cNvSpPr>
            <a:spLocks noChangeArrowheads="1"/>
          </p:cNvSpPr>
          <p:nvPr/>
        </p:nvSpPr>
        <p:spPr bwMode="auto">
          <a:xfrm>
            <a:off x="9810262" y="3360320"/>
            <a:ext cx="1077271" cy="404590"/>
          </a:xfrm>
          <a:prstGeom prst="rect">
            <a:avLst/>
          </a:prstGeom>
          <a:solidFill>
            <a:srgbClr val="FFC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2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2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8" name="矩形 427">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429" name="Line 7"/>
          <p:cNvSpPr>
            <a:spLocks noChangeShapeType="1"/>
          </p:cNvSpPr>
          <p:nvPr/>
        </p:nvSpPr>
        <p:spPr bwMode="auto">
          <a:xfrm>
            <a:off x="9074688" y="3501775"/>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30" name="组合 429"/>
          <p:cNvGrpSpPr/>
          <p:nvPr/>
        </p:nvGrpSpPr>
        <p:grpSpPr>
          <a:xfrm rot="16200000">
            <a:off x="9363590" y="3302125"/>
            <a:ext cx="150880" cy="728683"/>
            <a:chOff x="6712622" y="6427720"/>
            <a:chExt cx="159131" cy="768533"/>
          </a:xfrm>
        </p:grpSpPr>
        <p:cxnSp>
          <p:nvCxnSpPr>
            <p:cNvPr id="431" name="直接连接符 430"/>
            <p:cNvCxnSpPr/>
            <p:nvPr/>
          </p:nvCxnSpPr>
          <p:spPr>
            <a:xfrm rot="5400000" flipH="1">
              <a:off x="6407921" y="6811987"/>
              <a:ext cx="768533" cy="0"/>
            </a:xfrm>
            <a:prstGeom prst="line">
              <a:avLst/>
            </a:prstGeom>
            <a:noFill/>
            <a:ln w="57150">
              <a:solidFill>
                <a:srgbClr val="FF6600"/>
              </a:solidFill>
              <a:round/>
              <a:headEnd/>
              <a:tailEnd type="none" w="lg" len="lg"/>
            </a:ln>
            <a:extLst>
              <a:ext uri="{909E8E84-426E-40DD-AFC4-6F175D3DCCD1}">
                <a14:hiddenFill xmlns:a14="http://schemas.microsoft.com/office/drawing/2010/main">
                  <a:noFill/>
                </a14:hiddenFill>
              </a:ext>
            </a:extLst>
          </p:spPr>
        </p:cxnSp>
        <p:sp>
          <p:nvSpPr>
            <p:cNvPr id="432" name="等腰三角形 431"/>
            <p:cNvSpPr/>
            <p:nvPr/>
          </p:nvSpPr>
          <p:spPr>
            <a:xfrm>
              <a:off x="6712622" y="6708917"/>
              <a:ext cx="159131" cy="148725"/>
            </a:xfrm>
            <a:prstGeom prst="triangle">
              <a:avLst/>
            </a:prstGeom>
            <a:solidFill>
              <a:schemeClr val="bg1"/>
            </a:solidFill>
            <a:ln w="28575">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433"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34" name="直接连接符 433"/>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35" name="等腰三角形 434"/>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36" name="组合 435"/>
          <p:cNvGrpSpPr/>
          <p:nvPr/>
        </p:nvGrpSpPr>
        <p:grpSpPr>
          <a:xfrm>
            <a:off x="6247589" y="3027360"/>
            <a:ext cx="1064807" cy="232317"/>
            <a:chOff x="660658" y="4143960"/>
            <a:chExt cx="1123039" cy="245022"/>
          </a:xfrm>
        </p:grpSpPr>
        <p:cxnSp>
          <p:nvCxnSpPr>
            <p:cNvPr id="437" name="直接连接符 436"/>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38" name="等腰三角形 437"/>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9"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440" name="组合 439"/>
          <p:cNvGrpSpPr/>
          <p:nvPr/>
        </p:nvGrpSpPr>
        <p:grpSpPr>
          <a:xfrm>
            <a:off x="9074076" y="4942272"/>
            <a:ext cx="728683" cy="231100"/>
            <a:chOff x="5939241" y="3396461"/>
            <a:chExt cx="768533" cy="243738"/>
          </a:xfrm>
        </p:grpSpPr>
        <p:sp>
          <p:nvSpPr>
            <p:cNvPr id="441"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42" name="组合 441"/>
            <p:cNvGrpSpPr/>
            <p:nvPr/>
          </p:nvGrpSpPr>
          <p:grpSpPr>
            <a:xfrm rot="16200000">
              <a:off x="6243942" y="3176367"/>
              <a:ext cx="159131" cy="768533"/>
              <a:chOff x="6722147" y="6427719"/>
              <a:chExt cx="159131" cy="768533"/>
            </a:xfrm>
          </p:grpSpPr>
          <p:cxnSp>
            <p:nvCxnSpPr>
              <p:cNvPr id="443" name="直接连接符 44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44" name="等腰三角形 443"/>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445" name="组合 444"/>
          <p:cNvGrpSpPr/>
          <p:nvPr/>
        </p:nvGrpSpPr>
        <p:grpSpPr>
          <a:xfrm>
            <a:off x="9074076" y="5665402"/>
            <a:ext cx="728683" cy="240131"/>
            <a:chOff x="5939241" y="3396461"/>
            <a:chExt cx="768533" cy="253263"/>
          </a:xfrm>
        </p:grpSpPr>
        <p:sp>
          <p:nvSpPr>
            <p:cNvPr id="446"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47" name="组合 446"/>
            <p:cNvGrpSpPr/>
            <p:nvPr/>
          </p:nvGrpSpPr>
          <p:grpSpPr>
            <a:xfrm rot="16200000">
              <a:off x="6243942" y="3185892"/>
              <a:ext cx="159131" cy="768533"/>
              <a:chOff x="6712622" y="6427719"/>
              <a:chExt cx="159131" cy="768533"/>
            </a:xfrm>
          </p:grpSpPr>
          <p:cxnSp>
            <p:nvCxnSpPr>
              <p:cNvPr id="448" name="直接连接符 447"/>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49" name="等腰三角形 44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450"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53"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5" name="直接连接符 454"/>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56" name="等腰三角形 455"/>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7" name="直接连接符 456"/>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58" name="等腰三角形 457"/>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9" name="直接连接符 458"/>
          <p:cNvCxnSpPr>
            <a:stCxn id="470"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60" name="等腰三角形 459"/>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cxnSp>
        <p:nvCxnSpPr>
          <p:cNvPr id="461" name="直接连接符 460"/>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62" name="Line 7"/>
          <p:cNvSpPr>
            <a:spLocks noChangeShapeType="1"/>
          </p:cNvSpPr>
          <p:nvPr/>
        </p:nvSpPr>
        <p:spPr bwMode="auto">
          <a:xfrm flipH="1">
            <a:off x="8164815" y="2311979"/>
            <a:ext cx="812675"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63"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64" name="Rectangle 104"/>
          <p:cNvSpPr>
            <a:spLocks noChangeArrowheads="1"/>
          </p:cNvSpPr>
          <p:nvPr/>
        </p:nvSpPr>
        <p:spPr bwMode="auto">
          <a:xfrm>
            <a:off x="7319444" y="2222870"/>
            <a:ext cx="847833"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5"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6" name="直接连接符 465"/>
          <p:cNvCxnSpPr>
            <a:stCxn id="469"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67"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469"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70"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1" name="直接连接符 470"/>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72"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3"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4"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75"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76"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77"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78" name="直接箭头连接符 477"/>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79" name="直接箭头连接符 478"/>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0" name="直接箭头连接符 479"/>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481" name="组合 480"/>
          <p:cNvGrpSpPr/>
          <p:nvPr/>
        </p:nvGrpSpPr>
        <p:grpSpPr>
          <a:xfrm>
            <a:off x="10893954" y="4926813"/>
            <a:ext cx="516039" cy="162807"/>
            <a:chOff x="10136647" y="3405134"/>
            <a:chExt cx="544260" cy="171711"/>
          </a:xfrm>
        </p:grpSpPr>
        <p:cxnSp>
          <p:nvCxnSpPr>
            <p:cNvPr id="482" name="直接箭头连接符 481"/>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3" name="直接箭头连接符 482"/>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484" name="组合 483"/>
          <p:cNvGrpSpPr/>
          <p:nvPr/>
        </p:nvGrpSpPr>
        <p:grpSpPr>
          <a:xfrm>
            <a:off x="10893954" y="5649334"/>
            <a:ext cx="516039" cy="162807"/>
            <a:chOff x="10136647" y="3405134"/>
            <a:chExt cx="544260" cy="171711"/>
          </a:xfrm>
        </p:grpSpPr>
        <p:cxnSp>
          <p:nvCxnSpPr>
            <p:cNvPr id="485" name="直接箭头连接符 484"/>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6" name="直接箭头连接符 485"/>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488" name="直接箭头连接符 487"/>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9" name="直接箭头连接符 488"/>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90"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91" name="直接箭头连接符 490"/>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2" name="直接箭头连接符 491"/>
          <p:cNvCxnSpPr/>
          <p:nvPr/>
        </p:nvCxnSpPr>
        <p:spPr>
          <a:xfrm flipV="1">
            <a:off x="7492082" y="3423248"/>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3" name="直接箭头连接符 492"/>
          <p:cNvCxnSpPr/>
          <p:nvPr/>
        </p:nvCxnSpPr>
        <p:spPr>
          <a:xfrm flipV="1">
            <a:off x="7998213" y="3421531"/>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4" name="直接箭头连接符 493"/>
          <p:cNvCxnSpPr/>
          <p:nvPr/>
        </p:nvCxnSpPr>
        <p:spPr>
          <a:xfrm>
            <a:off x="6677271" y="5451846"/>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5" name="直接箭头连接符 494"/>
          <p:cNvCxnSpPr/>
          <p:nvPr/>
        </p:nvCxnSpPr>
        <p:spPr>
          <a:xfrm>
            <a:off x="6550878" y="3935648"/>
            <a:ext cx="373231"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6" name="直接箭头连接符 495"/>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7" name="直接箭头连接符 496"/>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8" name="直接箭头连接符 497"/>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99"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00"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01"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02" name="组合 501"/>
          <p:cNvGrpSpPr/>
          <p:nvPr/>
        </p:nvGrpSpPr>
        <p:grpSpPr>
          <a:xfrm>
            <a:off x="5827118" y="1474284"/>
            <a:ext cx="723760" cy="672350"/>
            <a:chOff x="6145788" y="1554710"/>
            <a:chExt cx="763341" cy="709119"/>
          </a:xfrm>
        </p:grpSpPr>
        <p:sp>
          <p:nvSpPr>
            <p:cNvPr id="503" name="Line 127"/>
            <p:cNvSpPr>
              <a:spLocks noChangeShapeType="1"/>
            </p:cNvSpPr>
            <p:nvPr/>
          </p:nvSpPr>
          <p:spPr bwMode="auto">
            <a:xfrm>
              <a:off x="6364924" y="1905637"/>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0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05"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6"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7"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08" name="组合 507"/>
          <p:cNvGrpSpPr/>
          <p:nvPr/>
        </p:nvGrpSpPr>
        <p:grpSpPr>
          <a:xfrm>
            <a:off x="6757807" y="1964388"/>
            <a:ext cx="732556" cy="376446"/>
            <a:chOff x="7127374" y="2071617"/>
            <a:chExt cx="772618" cy="397033"/>
          </a:xfrm>
        </p:grpSpPr>
        <p:cxnSp>
          <p:nvCxnSpPr>
            <p:cNvPr id="509" name="直接箭头连接符 508"/>
            <p:cNvCxnSpPr/>
            <p:nvPr/>
          </p:nvCxnSpPr>
          <p:spPr>
            <a:xfrm>
              <a:off x="7177868" y="2084733"/>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510" name="Text Box 52"/>
            <p:cNvSpPr txBox="1">
              <a:spLocks noChangeArrowheads="1"/>
            </p:cNvSpPr>
            <p:nvPr/>
          </p:nvSpPr>
          <p:spPr bwMode="auto">
            <a:xfrm>
              <a:off x="7127374" y="2071617"/>
              <a:ext cx="772618" cy="39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1" name="组合 510"/>
          <p:cNvGrpSpPr/>
          <p:nvPr/>
        </p:nvGrpSpPr>
        <p:grpSpPr>
          <a:xfrm>
            <a:off x="8182877" y="2354874"/>
            <a:ext cx="937079" cy="383918"/>
            <a:chOff x="8630378" y="2483457"/>
            <a:chExt cx="988325" cy="404913"/>
          </a:xfrm>
        </p:grpSpPr>
        <p:cxnSp>
          <p:nvCxnSpPr>
            <p:cNvPr id="512" name="直接箭头连接符 511"/>
            <p:cNvCxnSpPr/>
            <p:nvPr/>
          </p:nvCxnSpPr>
          <p:spPr>
            <a:xfrm flipH="1">
              <a:off x="8630378" y="2662365"/>
              <a:ext cx="350678"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13"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14"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48"/>
          <p:cNvSpPr txBox="1">
            <a:spLocks noChangeArrowheads="1"/>
          </p:cNvSpPr>
          <p:nvPr/>
        </p:nvSpPr>
        <p:spPr bwMode="auto">
          <a:xfrm>
            <a:off x="7991093" y="3418225"/>
            <a:ext cx="833063" cy="7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517"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8"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19" name="组合 518"/>
          <p:cNvGrpSpPr/>
          <p:nvPr/>
        </p:nvGrpSpPr>
        <p:grpSpPr>
          <a:xfrm>
            <a:off x="10893942" y="3586219"/>
            <a:ext cx="666536" cy="383918"/>
            <a:chOff x="11058201" y="3645696"/>
            <a:chExt cx="702988" cy="404913"/>
          </a:xfrm>
        </p:grpSpPr>
        <p:cxnSp>
          <p:nvCxnSpPr>
            <p:cNvPr id="521" name="直接箭头连接符 520"/>
            <p:cNvCxnSpPr/>
            <p:nvPr/>
          </p:nvCxnSpPr>
          <p:spPr>
            <a:xfrm flipH="1">
              <a:off x="11058201" y="3706308"/>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22" name="Text Box 35"/>
            <p:cNvSpPr txBox="1">
              <a:spLocks noChangeArrowheads="1"/>
            </p:cNvSpPr>
            <p:nvPr/>
          </p:nvSpPr>
          <p:spPr bwMode="auto">
            <a:xfrm>
              <a:off x="11109264" y="3645696"/>
              <a:ext cx="651925"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23"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4"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8"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9"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0"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3"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4" name="上下箭头 533"/>
          <p:cNvSpPr/>
          <p:nvPr/>
        </p:nvSpPr>
        <p:spPr>
          <a:xfrm>
            <a:off x="8938794" y="1288568"/>
            <a:ext cx="177326" cy="4934647"/>
          </a:xfrm>
          <a:prstGeom prst="upDownArrow">
            <a:avLst/>
          </a:prstGeom>
          <a:solidFill>
            <a:srgbClr val="FF660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5" name="TextBox 24"/>
          <p:cNvSpPr txBox="1"/>
          <p:nvPr/>
        </p:nvSpPr>
        <p:spPr>
          <a:xfrm>
            <a:off x="1250029" y="2681924"/>
            <a:ext cx="3859617" cy="623504"/>
          </a:xfrm>
          <a:prstGeom prst="rect">
            <a:avLst/>
          </a:prstGeom>
          <a:noFill/>
        </p:spPr>
        <p:txBody>
          <a:bodyPr wrap="square" rtlCol="0">
            <a:spAutoFit/>
          </a:bodyPr>
          <a:lstStyle/>
          <a:p>
            <a:pPr>
              <a:lnSpc>
                <a:spcPct val="130000"/>
              </a:lnSpc>
              <a:spcBef>
                <a:spcPts val="569"/>
              </a:spcBef>
              <a:spcAft>
                <a:spcPts val="569"/>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Mem[IR</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55"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Reg</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536" name="表格 535"/>
          <p:cNvGraphicFramePr>
            <a:graphicFrameLocks noGrp="1"/>
          </p:cNvGraphicFramePr>
          <p:nvPr>
            <p:extLst>
              <p:ext uri="{D42A27DB-BD31-4B8C-83A1-F6EECF244321}">
                <p14:modId xmlns:p14="http://schemas.microsoft.com/office/powerpoint/2010/main" val="2249173398"/>
              </p:ext>
            </p:extLst>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rPr>
                        <a:t>T1</a:t>
                      </a:r>
                      <a:endParaRPr lang="zh-CN" altLang="en-US" sz="1700" b="1"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rPr>
                        <a:t>(IR</a:t>
                      </a:r>
                      <a:r>
                        <a:rPr lang="en-US" altLang="zh-CN" sz="1700" b="1" baseline="-25000" dirty="0">
                          <a:solidFill>
                            <a:srgbClr val="0066FF"/>
                          </a:solidFill>
                          <a:latin typeface="微软雅黑" panose="020B0503020204020204" pitchFamily="34" charset="-122"/>
                          <a:ea typeface="微软雅黑" panose="020B0503020204020204" pitchFamily="34" charset="-122"/>
                        </a:rPr>
                        <a:t>A</a:t>
                      </a:r>
                      <a:r>
                        <a:rPr lang="en-US" altLang="zh-CN" sz="1700" b="1" dirty="0">
                          <a:solidFill>
                            <a:srgbClr val="0066FF"/>
                          </a:solidFill>
                          <a:latin typeface="微软雅黑" panose="020B0503020204020204" pitchFamily="34" charset="-122"/>
                          <a:ea typeface="微软雅黑" panose="020B0503020204020204" pitchFamily="34" charset="-122"/>
                        </a:rPr>
                        <a:t>)</a:t>
                      </a:r>
                      <a:r>
                        <a:rPr lang="en-US" altLang="zh-CN" sz="17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b="1" dirty="0" err="1">
                          <a:solidFill>
                            <a:srgbClr val="0066FF"/>
                          </a:solidFill>
                          <a:latin typeface="微软雅黑" panose="020B0503020204020204" pitchFamily="34" charset="-122"/>
                          <a:ea typeface="微软雅黑" panose="020B0503020204020204" pitchFamily="34" charset="-122"/>
                        </a:rPr>
                        <a:t>IR</a:t>
                      </a:r>
                      <a:r>
                        <a:rPr lang="en-US" altLang="zh-CN" sz="1700" b="1" baseline="-25000" dirty="0" err="1">
                          <a:solidFill>
                            <a:srgbClr val="0066FF"/>
                          </a:solidFill>
                          <a:latin typeface="微软雅黑" panose="020B0503020204020204" pitchFamily="34" charset="-122"/>
                          <a:ea typeface="微软雅黑" panose="020B0503020204020204" pitchFamily="34" charset="-122"/>
                        </a:rPr>
                        <a:t>out</a:t>
                      </a:r>
                      <a:r>
                        <a:rPr lang="en-US" altLang="zh-CN" sz="1700" b="1" dirty="0">
                          <a:solidFill>
                            <a:srgbClr val="0066FF"/>
                          </a:solidFill>
                          <a:latin typeface="微软雅黑" panose="020B0503020204020204" pitchFamily="34" charset="-122"/>
                          <a:ea typeface="微软雅黑" panose="020B0503020204020204" pitchFamily="34" charset="-122"/>
                        </a:rPr>
                        <a:t>, </a:t>
                      </a:r>
                      <a:r>
                        <a:rPr lang="en-US" altLang="zh-CN" sz="1700" b="1" dirty="0" err="1">
                          <a:solidFill>
                            <a:srgbClr val="0066FF"/>
                          </a:solidFill>
                          <a:latin typeface="微软雅黑" panose="020B0503020204020204" pitchFamily="34" charset="-122"/>
                          <a:ea typeface="微软雅黑" panose="020B0503020204020204" pitchFamily="34" charset="-122"/>
                        </a:rPr>
                        <a:t>AR</a:t>
                      </a:r>
                      <a:r>
                        <a:rPr lang="en-US" altLang="zh-CN" sz="1700" b="1" baseline="-25000" dirty="0" err="1">
                          <a:solidFill>
                            <a:srgbClr val="0066FF"/>
                          </a:solidFill>
                          <a:latin typeface="微软雅黑" panose="020B0503020204020204" pitchFamily="34" charset="-122"/>
                          <a:ea typeface="微软雅黑" panose="020B0503020204020204" pitchFamily="34" charset="-122"/>
                        </a:rPr>
                        <a:t>in</a:t>
                      </a:r>
                      <a:endParaRPr lang="zh-CN" altLang="en-US" sz="1700" b="1" baseline="0"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dirty="0"/>
                    </a:p>
                  </a:txBody>
                  <a:tcPr marL="86699" marR="86699" marT="43349" marB="43349" anchor="ctr" anchorCtr="1"/>
                </a:tc>
                <a:tc>
                  <a:txBody>
                    <a:bodyPr/>
                    <a:lstStyle/>
                    <a:p>
                      <a:r>
                        <a:rPr lang="en-US" altLang="zh-CN" sz="17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0" dirty="0" err="1">
                          <a:latin typeface="微软雅黑" panose="020B0503020204020204" pitchFamily="34" charset="-122"/>
                          <a:ea typeface="微软雅黑" panose="020B0503020204020204" pitchFamily="34" charset="-122"/>
                        </a:rPr>
                        <a:t>,</a:t>
                      </a:r>
                      <a:r>
                        <a:rPr lang="en-US" altLang="zh-CN" sz="1700" kern="1200" dirty="0" err="1">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R0</a:t>
                      </a:r>
                      <a:r>
                        <a:rPr lang="en-US" altLang="zh-CN" sz="1700" baseline="-25000" dirty="0">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pSp>
        <p:nvGrpSpPr>
          <p:cNvPr id="537" name="组合 536"/>
          <p:cNvGrpSpPr/>
          <p:nvPr/>
        </p:nvGrpSpPr>
        <p:grpSpPr>
          <a:xfrm>
            <a:off x="5825303" y="1477763"/>
            <a:ext cx="723760" cy="672350"/>
            <a:chOff x="6145788" y="1554710"/>
            <a:chExt cx="763341" cy="709119"/>
          </a:xfrm>
        </p:grpSpPr>
        <p:sp>
          <p:nvSpPr>
            <p:cNvPr id="538" name="Line 127"/>
            <p:cNvSpPr>
              <a:spLocks noChangeShapeType="1"/>
            </p:cNvSpPr>
            <p:nvPr/>
          </p:nvSpPr>
          <p:spPr bwMode="auto">
            <a:xfrm>
              <a:off x="6365963" y="1901968"/>
              <a:ext cx="0" cy="361861"/>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9"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40" name="Line 7"/>
          <p:cNvSpPr>
            <a:spLocks noChangeShapeType="1"/>
          </p:cNvSpPr>
          <p:nvPr/>
        </p:nvSpPr>
        <p:spPr bwMode="auto">
          <a:xfrm flipH="1">
            <a:off x="6255914" y="2414686"/>
            <a:ext cx="105648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541" name="Rectangle 129"/>
          <p:cNvSpPr>
            <a:spLocks noChangeArrowheads="1"/>
          </p:cNvSpPr>
          <p:nvPr/>
        </p:nvSpPr>
        <p:spPr bwMode="auto">
          <a:xfrm>
            <a:off x="5437173" y="2162124"/>
            <a:ext cx="810414" cy="149137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542" name="Line 7"/>
          <p:cNvSpPr>
            <a:spLocks noChangeShapeType="1"/>
          </p:cNvSpPr>
          <p:nvPr/>
        </p:nvSpPr>
        <p:spPr bwMode="auto">
          <a:xfrm>
            <a:off x="6265651" y="3259677"/>
            <a:ext cx="1062578" cy="0"/>
          </a:xfrm>
          <a:prstGeom prst="line">
            <a:avLst/>
          </a:prstGeom>
          <a:noFill/>
          <a:ln w="57150">
            <a:solidFill>
              <a:srgbClr val="FF6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543" name="Rectangle 104"/>
          <p:cNvSpPr>
            <a:spLocks noChangeArrowheads="1"/>
          </p:cNvSpPr>
          <p:nvPr/>
        </p:nvSpPr>
        <p:spPr bwMode="auto">
          <a:xfrm>
            <a:off x="7319443" y="3001288"/>
            <a:ext cx="847833"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44" name="组合 543"/>
          <p:cNvGrpSpPr/>
          <p:nvPr/>
        </p:nvGrpSpPr>
        <p:grpSpPr>
          <a:xfrm>
            <a:off x="5823723" y="1474980"/>
            <a:ext cx="723760" cy="671651"/>
            <a:chOff x="5980101" y="1562394"/>
            <a:chExt cx="763341" cy="708382"/>
          </a:xfrm>
        </p:grpSpPr>
        <p:sp>
          <p:nvSpPr>
            <p:cNvPr id="545" name="Line 127"/>
            <p:cNvSpPr>
              <a:spLocks noChangeShapeType="1"/>
            </p:cNvSpPr>
            <p:nvPr/>
          </p:nvSpPr>
          <p:spPr bwMode="auto">
            <a:xfrm>
              <a:off x="6201778" y="1914057"/>
              <a:ext cx="0" cy="356719"/>
            </a:xfrm>
            <a:prstGeom prst="line">
              <a:avLst/>
            </a:prstGeom>
            <a:noFill/>
            <a:ln w="28575">
              <a:solidFill>
                <a:srgbClr val="FF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46" name="Text Box 126"/>
            <p:cNvSpPr txBox="1">
              <a:spLocks noChangeArrowheads="1"/>
            </p:cNvSpPr>
            <p:nvPr/>
          </p:nvSpPr>
          <p:spPr bwMode="auto">
            <a:xfrm>
              <a:off x="5980101" y="1562394"/>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47" name="组合 546"/>
          <p:cNvGrpSpPr/>
          <p:nvPr/>
        </p:nvGrpSpPr>
        <p:grpSpPr>
          <a:xfrm>
            <a:off x="6827499" y="3401300"/>
            <a:ext cx="776365" cy="384762"/>
            <a:chOff x="7200878" y="3584808"/>
            <a:chExt cx="818822" cy="405803"/>
          </a:xfrm>
        </p:grpSpPr>
        <p:sp>
          <p:nvSpPr>
            <p:cNvPr id="548"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9" name="直接箭头连接符 548"/>
            <p:cNvCxnSpPr/>
            <p:nvPr/>
          </p:nvCxnSpPr>
          <p:spPr>
            <a:xfrm flipV="1">
              <a:off x="7901805" y="3596864"/>
              <a:ext cx="0" cy="319168"/>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50" name="Text Box 8"/>
            <p:cNvSpPr txBox="1">
              <a:spLocks noChangeArrowheads="1"/>
            </p:cNvSpPr>
            <p:nvPr/>
          </p:nvSpPr>
          <p:spPr bwMode="auto">
            <a:xfrm>
              <a:off x="7200878" y="3585698"/>
              <a:ext cx="751644"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1" name="Rectangle 104"/>
          <p:cNvSpPr>
            <a:spLocks noChangeArrowheads="1"/>
          </p:cNvSpPr>
          <p:nvPr/>
        </p:nvSpPr>
        <p:spPr bwMode="auto">
          <a:xfrm>
            <a:off x="9810262" y="4082411"/>
            <a:ext cx="107727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552" name="Line 7"/>
          <p:cNvSpPr>
            <a:spLocks noChangeShapeType="1"/>
          </p:cNvSpPr>
          <p:nvPr/>
        </p:nvSpPr>
        <p:spPr bwMode="auto">
          <a:xfrm>
            <a:off x="9074076" y="4218155"/>
            <a:ext cx="728681" cy="0"/>
          </a:xfrm>
          <a:prstGeom prst="line">
            <a:avLst/>
          </a:prstGeom>
          <a:noFill/>
          <a:ln w="57150">
            <a:solidFill>
              <a:srgbClr val="FF6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553" name="组合 552"/>
          <p:cNvGrpSpPr/>
          <p:nvPr/>
        </p:nvGrpSpPr>
        <p:grpSpPr>
          <a:xfrm>
            <a:off x="8190485" y="3209441"/>
            <a:ext cx="787004" cy="150880"/>
            <a:chOff x="8638403" y="3385186"/>
            <a:chExt cx="830043" cy="159131"/>
          </a:xfrm>
        </p:grpSpPr>
        <p:cxnSp>
          <p:nvCxnSpPr>
            <p:cNvPr id="554" name="直接连接符 553"/>
            <p:cNvCxnSpPr/>
            <p:nvPr/>
          </p:nvCxnSpPr>
          <p:spPr>
            <a:xfrm>
              <a:off x="8638403" y="3474023"/>
              <a:ext cx="830043" cy="0"/>
            </a:xfrm>
            <a:prstGeom prst="line">
              <a:avLst/>
            </a:prstGeom>
            <a:noFill/>
            <a:ln w="57150">
              <a:solidFill>
                <a:srgbClr val="FF66FF"/>
              </a:solidFill>
              <a:round/>
              <a:headEnd/>
              <a:tailEnd type="none" w="lg" len="lg"/>
            </a:ln>
            <a:extLst>
              <a:ext uri="{909E8E84-426E-40DD-AFC4-6F175D3DCCD1}">
                <a14:hiddenFill xmlns:a14="http://schemas.microsoft.com/office/drawing/2010/main">
                  <a:noFill/>
                </a14:hiddenFill>
              </a:ext>
            </a:extLst>
          </p:spPr>
        </p:cxnSp>
        <p:sp>
          <p:nvSpPr>
            <p:cNvPr id="555" name="等腰三角形 554"/>
            <p:cNvSpPr/>
            <p:nvPr/>
          </p:nvSpPr>
          <p:spPr>
            <a:xfrm rot="5400000" flipH="1">
              <a:off x="8963127" y="3390389"/>
              <a:ext cx="159131" cy="148725"/>
            </a:xfrm>
            <a:prstGeom prst="triangle">
              <a:avLst/>
            </a:prstGeom>
            <a:solidFill>
              <a:schemeClr val="bg1"/>
            </a:solidFill>
            <a:ln w="28575">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556" name="组合 555"/>
          <p:cNvGrpSpPr/>
          <p:nvPr/>
        </p:nvGrpSpPr>
        <p:grpSpPr>
          <a:xfrm>
            <a:off x="10893954" y="3918231"/>
            <a:ext cx="818281" cy="383918"/>
            <a:chOff x="11489717" y="4133352"/>
            <a:chExt cx="863031" cy="404913"/>
          </a:xfrm>
        </p:grpSpPr>
        <p:cxnSp>
          <p:nvCxnSpPr>
            <p:cNvPr id="557" name="直接箭头连接符 556"/>
            <p:cNvCxnSpPr/>
            <p:nvPr/>
          </p:nvCxnSpPr>
          <p:spPr>
            <a:xfrm flipH="1">
              <a:off x="11489717" y="4434015"/>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58" name="Text Box 32"/>
            <p:cNvSpPr txBox="1">
              <a:spLocks noChangeArrowheads="1"/>
            </p:cNvSpPr>
            <p:nvPr/>
          </p:nvSpPr>
          <p:spPr bwMode="auto">
            <a:xfrm>
              <a:off x="11550980"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9" name="上下箭头 558"/>
          <p:cNvSpPr/>
          <p:nvPr/>
        </p:nvSpPr>
        <p:spPr>
          <a:xfrm>
            <a:off x="8931889" y="1282921"/>
            <a:ext cx="177326" cy="4934647"/>
          </a:xfrm>
          <a:prstGeom prst="upDownArrow">
            <a:avLst/>
          </a:prstGeom>
          <a:solidFill>
            <a:srgbClr val="FF66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dirty="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560" name="组合 559"/>
          <p:cNvGrpSpPr/>
          <p:nvPr/>
        </p:nvGrpSpPr>
        <p:grpSpPr>
          <a:xfrm>
            <a:off x="7991094" y="3414121"/>
            <a:ext cx="833063" cy="301231"/>
            <a:chOff x="8428105" y="3608449"/>
            <a:chExt cx="878621" cy="317705"/>
          </a:xfrm>
        </p:grpSpPr>
        <p:cxnSp>
          <p:nvCxnSpPr>
            <p:cNvPr id="561" name="直接箭头连接符 560"/>
            <p:cNvCxnSpPr/>
            <p:nvPr/>
          </p:nvCxnSpPr>
          <p:spPr>
            <a:xfrm flipV="1">
              <a:off x="8435612" y="3608449"/>
              <a:ext cx="0" cy="317705"/>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62" name="Text Box 48"/>
            <p:cNvSpPr txBox="1">
              <a:spLocks noChangeArrowheads="1"/>
            </p:cNvSpPr>
            <p:nvPr/>
          </p:nvSpPr>
          <p:spPr bwMode="auto">
            <a:xfrm>
              <a:off x="8428105" y="3611071"/>
              <a:ext cx="878621" cy="31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63" name="圆角矩形 562"/>
          <p:cNvSpPr/>
          <p:nvPr/>
        </p:nvSpPr>
        <p:spPr bwMode="auto">
          <a:xfrm>
            <a:off x="314014" y="4336369"/>
            <a:ext cx="5848269" cy="388282"/>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564" name="表格 563"/>
          <p:cNvGraphicFramePr>
            <a:graphicFrameLocks noGrp="1"/>
          </p:cNvGraphicFramePr>
          <p:nvPr>
            <p:extLst>
              <p:ext uri="{D42A27DB-BD31-4B8C-83A1-F6EECF244321}">
                <p14:modId xmlns:p14="http://schemas.microsoft.com/office/powerpoint/2010/main" val="2755162136"/>
              </p:ext>
            </p:extLst>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(IR</a:t>
                      </a:r>
                      <a:r>
                        <a:rPr lang="en-US" altLang="zh-CN" sz="1700" b="0" baseline="-25000" dirty="0">
                          <a:solidFill>
                            <a:schemeClr val="tx1"/>
                          </a:solidFill>
                          <a:latin typeface="微软雅黑" panose="020B0503020204020204" pitchFamily="34" charset="-122"/>
                          <a:ea typeface="微软雅黑" panose="020B0503020204020204" pitchFamily="34" charset="-122"/>
                        </a:rPr>
                        <a:t>A</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IR</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T2</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b="1" dirty="0">
                        <a:solidFill>
                          <a:srgbClr val="C00000"/>
                        </a:solidFill>
                      </a:endParaRPr>
                    </a:p>
                  </a:txBody>
                  <a:tcPr marL="86699" marR="86699" marT="43349" marB="43349" anchor="ctr" anchorCtr="1"/>
                </a:tc>
                <a:tc>
                  <a:txBody>
                    <a:bodyPr/>
                    <a:lstStyle/>
                    <a:p>
                      <a:r>
                        <a:rPr lang="en-US" altLang="zh-CN" sz="1700" b="1" kern="1200" dirty="0">
                          <a:solidFill>
                            <a:srgbClr val="C00000"/>
                          </a:solidFill>
                          <a:latin typeface="微软雅黑" panose="020B0503020204020204" pitchFamily="34" charset="-122"/>
                          <a:ea typeface="微软雅黑" panose="020B0503020204020204" pitchFamily="34" charset="-122"/>
                          <a:cs typeface="+mn-cs"/>
                        </a:rPr>
                        <a:t>Read</a:t>
                      </a:r>
                      <a:endParaRPr lang="zh-CN" altLang="en-US" sz="1700" b="1" kern="1200" dirty="0">
                        <a:solidFill>
                          <a:srgbClr val="C0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0" dirty="0" err="1">
                          <a:latin typeface="微软雅黑" panose="020B0503020204020204" pitchFamily="34" charset="-122"/>
                          <a:ea typeface="微软雅黑" panose="020B0503020204020204" pitchFamily="34" charset="-122"/>
                        </a:rPr>
                        <a:t>,</a:t>
                      </a:r>
                      <a:r>
                        <a:rPr lang="en-US" altLang="zh-CN" sz="1700" kern="1200" dirty="0" err="1">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R0</a:t>
                      </a:r>
                      <a:r>
                        <a:rPr lang="en-US" altLang="zh-CN" sz="1700" baseline="-25000" dirty="0">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565" name="圆角矩形 564"/>
          <p:cNvSpPr/>
          <p:nvPr/>
        </p:nvSpPr>
        <p:spPr bwMode="auto">
          <a:xfrm>
            <a:off x="304870" y="4841281"/>
            <a:ext cx="5866915" cy="388282"/>
          </a:xfrm>
          <a:prstGeom prst="roundRect">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566" name="表格 565"/>
          <p:cNvGraphicFramePr>
            <a:graphicFrameLocks noGrp="1"/>
          </p:cNvGraphicFramePr>
          <p:nvPr>
            <p:extLst>
              <p:ext uri="{D42A27DB-BD31-4B8C-83A1-F6EECF244321}">
                <p14:modId xmlns:p14="http://schemas.microsoft.com/office/powerpoint/2010/main" val="3851390982"/>
              </p:ext>
            </p:extLst>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(IR</a:t>
                      </a:r>
                      <a:r>
                        <a:rPr lang="en-US" altLang="zh-CN" sz="1700" baseline="-25000" dirty="0">
                          <a:solidFill>
                            <a:schemeClr val="tx1"/>
                          </a:solidFill>
                          <a:latin typeface="微软雅黑" panose="020B0503020204020204" pitchFamily="34" charset="-122"/>
                          <a:ea typeface="微软雅黑" panose="020B0503020204020204" pitchFamily="34" charset="-122"/>
                        </a:rPr>
                        <a:t>A</a:t>
                      </a:r>
                      <a:r>
                        <a:rPr lang="en-US" altLang="zh-CN" sz="1700" dirty="0">
                          <a:solidFill>
                            <a:schemeClr val="tx1"/>
                          </a:solidFill>
                          <a:latin typeface="微软雅黑" panose="020B0503020204020204" pitchFamily="34" charset="-122"/>
                          <a:ea typeface="微软雅黑" panose="020B0503020204020204" pitchFamily="34" charset="-122"/>
                        </a:rPr>
                        <a:t>)</a:t>
                      </a:r>
                      <a:r>
                        <a:rPr lang="en-US" altLang="zh-CN" sz="17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dirty="0" err="1">
                          <a:solidFill>
                            <a:schemeClr val="tx1"/>
                          </a:solidFill>
                          <a:latin typeface="微软雅黑" panose="020B0503020204020204" pitchFamily="34" charset="-122"/>
                          <a:ea typeface="微软雅黑" panose="020B0503020204020204" pitchFamily="34" charset="-122"/>
                        </a:rPr>
                        <a:t>IR</a:t>
                      </a:r>
                      <a:r>
                        <a:rPr lang="en-US" altLang="zh-CN" sz="1700" baseline="-25000" dirty="0" err="1">
                          <a:solidFill>
                            <a:schemeClr val="tx1"/>
                          </a:solidFill>
                          <a:latin typeface="微软雅黑" panose="020B0503020204020204" pitchFamily="34" charset="-122"/>
                          <a:ea typeface="微软雅黑" panose="020B0503020204020204" pitchFamily="34" charset="-122"/>
                        </a:rPr>
                        <a:t>out</a:t>
                      </a:r>
                      <a:r>
                        <a:rPr lang="en-US" altLang="zh-CN" sz="1700" dirty="0">
                          <a:solidFill>
                            <a:schemeClr val="tx1"/>
                          </a:solidFill>
                          <a:latin typeface="微软雅黑" panose="020B0503020204020204" pitchFamily="34" charset="-122"/>
                          <a:ea typeface="微软雅黑" panose="020B0503020204020204" pitchFamily="34" charset="-122"/>
                        </a:rPr>
                        <a:t>, </a:t>
                      </a:r>
                      <a:r>
                        <a:rPr lang="en-US" altLang="zh-CN" sz="1700" dirty="0" err="1">
                          <a:solidFill>
                            <a:schemeClr val="tx1"/>
                          </a:solidFill>
                          <a:latin typeface="微软雅黑" panose="020B0503020204020204" pitchFamily="34" charset="-122"/>
                          <a:ea typeface="微软雅黑" panose="020B0503020204020204" pitchFamily="34" charset="-122"/>
                        </a:rPr>
                        <a:t>AR</a:t>
                      </a:r>
                      <a:r>
                        <a:rPr lang="en-US" altLang="zh-CN" sz="170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dirty="0"/>
                    </a:p>
                  </a:txBody>
                  <a:tcPr marL="86699" marR="86699" marT="43349" marB="43349" anchor="ctr" anchorCtr="1"/>
                </a:tc>
                <a:tc>
                  <a:txBody>
                    <a:bodyPr/>
                    <a:lstStyle/>
                    <a:p>
                      <a:r>
                        <a:rPr lang="en-US" altLang="zh-CN" sz="17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rPr>
                        <a:t>T3</a:t>
                      </a:r>
                      <a:endParaRPr lang="zh-CN" altLang="en-US" sz="1700" b="1"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b="1"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66FF"/>
                          </a:solidFill>
                          <a:latin typeface="微软雅黑" panose="020B0503020204020204" pitchFamily="34" charset="-122"/>
                          <a:ea typeface="微软雅黑" panose="020B0503020204020204" pitchFamily="34" charset="-122"/>
                        </a:rPr>
                        <a:t>DRE</a:t>
                      </a:r>
                      <a:r>
                        <a:rPr lang="en-US" altLang="zh-CN" sz="1700" b="1" baseline="-25000" dirty="0" err="1">
                          <a:solidFill>
                            <a:srgbClr val="0066FF"/>
                          </a:solidFill>
                          <a:latin typeface="微软雅黑" panose="020B0503020204020204" pitchFamily="34" charset="-122"/>
                          <a:ea typeface="微软雅黑" panose="020B0503020204020204" pitchFamily="34" charset="-122"/>
                        </a:rPr>
                        <a:t>in</a:t>
                      </a:r>
                      <a:r>
                        <a:rPr lang="en-US" altLang="zh-CN" sz="1700" b="1" baseline="0" dirty="0" err="1">
                          <a:solidFill>
                            <a:srgbClr val="0066FF"/>
                          </a:solidFill>
                          <a:latin typeface="微软雅黑" panose="020B0503020204020204" pitchFamily="34" charset="-122"/>
                          <a:ea typeface="微软雅黑" panose="020B0503020204020204" pitchFamily="34" charset="-122"/>
                        </a:rPr>
                        <a:t>,</a:t>
                      </a:r>
                      <a:r>
                        <a:rPr lang="en-US" altLang="zh-CN" sz="1700" b="1" kern="1200" dirty="0" err="1">
                          <a:solidFill>
                            <a:srgbClr val="0066FF"/>
                          </a:solidFill>
                          <a:latin typeface="微软雅黑" panose="020B0503020204020204" pitchFamily="34" charset="-122"/>
                          <a:ea typeface="微软雅黑" panose="020B0503020204020204" pitchFamily="34" charset="-122"/>
                          <a:cs typeface="+mn-cs"/>
                        </a:rPr>
                        <a:t>Read</a:t>
                      </a:r>
                      <a:endParaRPr lang="zh-CN" altLang="en-US" sz="1700" b="1" kern="1200" dirty="0">
                        <a:solidFill>
                          <a:srgbClr val="0066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R0</a:t>
                      </a:r>
                      <a:r>
                        <a:rPr lang="en-US" altLang="zh-CN" sz="1700" baseline="-25000" dirty="0">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567" name="圆角矩形 566"/>
          <p:cNvSpPr/>
          <p:nvPr/>
        </p:nvSpPr>
        <p:spPr bwMode="auto">
          <a:xfrm>
            <a:off x="314014" y="5311272"/>
            <a:ext cx="5818499" cy="388282"/>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568" name="表格 567"/>
          <p:cNvGraphicFramePr>
            <a:graphicFrameLocks noGrp="1"/>
          </p:cNvGraphicFramePr>
          <p:nvPr>
            <p:extLst>
              <p:ext uri="{D42A27DB-BD31-4B8C-83A1-F6EECF244321}">
                <p14:modId xmlns:p14="http://schemas.microsoft.com/office/powerpoint/2010/main" val="4057972309"/>
              </p:ext>
            </p:extLst>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(IR</a:t>
                      </a:r>
                      <a:r>
                        <a:rPr lang="en-US" altLang="zh-CN" sz="1700" baseline="-25000" dirty="0">
                          <a:solidFill>
                            <a:schemeClr val="tx1"/>
                          </a:solidFill>
                          <a:latin typeface="微软雅黑" panose="020B0503020204020204" pitchFamily="34" charset="-122"/>
                          <a:ea typeface="微软雅黑" panose="020B0503020204020204" pitchFamily="34" charset="-122"/>
                        </a:rPr>
                        <a:t>A</a:t>
                      </a:r>
                      <a:r>
                        <a:rPr lang="en-US" altLang="zh-CN" sz="1700" dirty="0">
                          <a:solidFill>
                            <a:schemeClr val="tx1"/>
                          </a:solidFill>
                          <a:latin typeface="微软雅黑" panose="020B0503020204020204" pitchFamily="34" charset="-122"/>
                          <a:ea typeface="微软雅黑" panose="020B0503020204020204" pitchFamily="34" charset="-122"/>
                        </a:rPr>
                        <a:t>)</a:t>
                      </a:r>
                      <a:r>
                        <a:rPr lang="en-US" altLang="zh-CN" sz="17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dirty="0" err="1">
                          <a:solidFill>
                            <a:schemeClr val="tx1"/>
                          </a:solidFill>
                          <a:latin typeface="微软雅黑" panose="020B0503020204020204" pitchFamily="34" charset="-122"/>
                          <a:ea typeface="微软雅黑" panose="020B0503020204020204" pitchFamily="34" charset="-122"/>
                        </a:rPr>
                        <a:t>IR</a:t>
                      </a:r>
                      <a:r>
                        <a:rPr lang="en-US" altLang="zh-CN" sz="1700" baseline="-25000" dirty="0" err="1">
                          <a:solidFill>
                            <a:schemeClr val="tx1"/>
                          </a:solidFill>
                          <a:latin typeface="微软雅黑" panose="020B0503020204020204" pitchFamily="34" charset="-122"/>
                          <a:ea typeface="微软雅黑" panose="020B0503020204020204" pitchFamily="34" charset="-122"/>
                        </a:rPr>
                        <a:t>out</a:t>
                      </a:r>
                      <a:r>
                        <a:rPr lang="en-US" altLang="zh-CN" sz="1700" dirty="0">
                          <a:solidFill>
                            <a:schemeClr val="tx1"/>
                          </a:solidFill>
                          <a:latin typeface="微软雅黑" panose="020B0503020204020204" pitchFamily="34" charset="-122"/>
                          <a:ea typeface="微软雅黑" panose="020B0503020204020204" pitchFamily="34" charset="-122"/>
                        </a:rPr>
                        <a:t>, </a:t>
                      </a:r>
                      <a:r>
                        <a:rPr lang="en-US" altLang="zh-CN" sz="1700" dirty="0" err="1">
                          <a:solidFill>
                            <a:schemeClr val="tx1"/>
                          </a:solidFill>
                          <a:latin typeface="微软雅黑" panose="020B0503020204020204" pitchFamily="34" charset="-122"/>
                          <a:ea typeface="微软雅黑" panose="020B0503020204020204" pitchFamily="34" charset="-122"/>
                        </a:rPr>
                        <a:t>AR</a:t>
                      </a:r>
                      <a:r>
                        <a:rPr lang="en-US" altLang="zh-CN" sz="170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dirty="0"/>
                    </a:p>
                  </a:txBody>
                  <a:tcPr marL="86699" marR="86699" marT="43349" marB="43349" anchor="ctr" anchorCtr="1"/>
                </a:tc>
                <a:tc>
                  <a:txBody>
                    <a:bodyPr/>
                    <a:lstStyle/>
                    <a:p>
                      <a:r>
                        <a:rPr lang="en-US" altLang="zh-CN" sz="17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0" dirty="0" err="1">
                          <a:latin typeface="微软雅黑" panose="020B0503020204020204" pitchFamily="34" charset="-122"/>
                          <a:ea typeface="微软雅黑" panose="020B0503020204020204" pitchFamily="34" charset="-122"/>
                        </a:rPr>
                        <a:t>,</a:t>
                      </a:r>
                      <a:r>
                        <a:rPr lang="en-US" altLang="zh-CN" sz="1700" kern="1200" dirty="0" err="1">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C00000"/>
                          </a:solidFill>
                          <a:latin typeface="微软雅黑" panose="020B0503020204020204" pitchFamily="34" charset="-122"/>
                          <a:ea typeface="微软雅黑" panose="020B0503020204020204" pitchFamily="34" charset="-122"/>
                        </a:rPr>
                        <a:t>T4</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(DR)</a:t>
                      </a:r>
                      <a:r>
                        <a:rPr lang="en-US" altLang="zh-CN" sz="17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C00000"/>
                          </a:solidFill>
                          <a:latin typeface="微软雅黑" panose="020B0503020204020204" pitchFamily="34" charset="-122"/>
                          <a:ea typeface="微软雅黑" panose="020B0503020204020204" pitchFamily="34" charset="-122"/>
                        </a:rPr>
                        <a:t>DR</a:t>
                      </a:r>
                      <a:r>
                        <a:rPr lang="en-US" altLang="zh-CN" sz="1700" b="1" baseline="-25000" dirty="0" err="1">
                          <a:solidFill>
                            <a:srgbClr val="C00000"/>
                          </a:solidFill>
                          <a:latin typeface="微软雅黑" panose="020B0503020204020204" pitchFamily="34" charset="-122"/>
                          <a:ea typeface="微软雅黑" panose="020B0503020204020204" pitchFamily="34" charset="-122"/>
                        </a:rPr>
                        <a:t>out</a:t>
                      </a:r>
                      <a:r>
                        <a:rPr lang="en-US" altLang="zh-CN" sz="1700" b="1" dirty="0">
                          <a:solidFill>
                            <a:srgbClr val="C00000"/>
                          </a:solidFill>
                          <a:latin typeface="微软雅黑" panose="020B0503020204020204" pitchFamily="34" charset="-122"/>
                          <a:ea typeface="微软雅黑" panose="020B0503020204020204" pitchFamily="34" charset="-122"/>
                        </a:rPr>
                        <a:t>, R0</a:t>
                      </a:r>
                      <a:r>
                        <a:rPr lang="en-US" altLang="zh-CN" sz="1700" b="1" baseline="-25000" dirty="0">
                          <a:solidFill>
                            <a:srgbClr val="C00000"/>
                          </a:solidFill>
                          <a:latin typeface="微软雅黑" panose="020B0503020204020204" pitchFamily="34" charset="-122"/>
                          <a:ea typeface="微软雅黑" panose="020B0503020204020204" pitchFamily="34" charset="-122"/>
                        </a:rPr>
                        <a:t>in</a:t>
                      </a:r>
                      <a:endParaRPr lang="zh-CN" altLang="en-US" sz="1700" b="1" baseline="-25000"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569" name="圆角矩形 568"/>
          <p:cNvSpPr/>
          <p:nvPr/>
        </p:nvSpPr>
        <p:spPr bwMode="auto">
          <a:xfrm>
            <a:off x="295368" y="5796568"/>
            <a:ext cx="5866915" cy="388282"/>
          </a:xfrm>
          <a:prstGeom prst="roundRect">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70" name="矩形 569"/>
          <p:cNvSpPr/>
          <p:nvPr/>
        </p:nvSpPr>
        <p:spPr>
          <a:xfrm>
            <a:off x="8445767" y="2671071"/>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571" name="矩形 570"/>
          <p:cNvSpPr/>
          <p:nvPr/>
        </p:nvSpPr>
        <p:spPr>
          <a:xfrm>
            <a:off x="6346289" y="2064866"/>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572" name="矩形 571"/>
          <p:cNvSpPr/>
          <p:nvPr/>
        </p:nvSpPr>
        <p:spPr>
          <a:xfrm>
            <a:off x="6399334" y="3353988"/>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573" name="矩形 572"/>
          <p:cNvSpPr/>
          <p:nvPr/>
        </p:nvSpPr>
        <p:spPr>
          <a:xfrm>
            <a:off x="9100155" y="3829850"/>
            <a:ext cx="537327" cy="365741"/>
          </a:xfrm>
          <a:prstGeom prst="rect">
            <a:avLst/>
          </a:prstGeom>
        </p:spPr>
        <p:txBody>
          <a:bodyPr wrap="none">
            <a:spAutoFit/>
          </a:bodyPr>
          <a:lstStyle/>
          <a:p>
            <a:pPr marL="12698">
              <a:lnSpc>
                <a:spcPts val="1975"/>
              </a:lnSpc>
            </a:pPr>
            <a:r>
              <a:rPr lang="en-US" altLang="zh-CN"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④</a:t>
            </a:r>
            <a:endPar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extLst>
      <p:ext uri="{BB962C8B-B14F-4D97-AF65-F5344CB8AC3E}">
        <p14:creationId xmlns:p14="http://schemas.microsoft.com/office/powerpoint/2010/main" val="102588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wipe(left)">
                                      <p:cBhvr>
                                        <p:cTn id="7" dur="500"/>
                                        <p:tgtEl>
                                          <p:spTgt spid="5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
                                        </p:tgtEl>
                                        <p:attrNameLst>
                                          <p:attrName>style.visibility</p:attrName>
                                        </p:attrNameLst>
                                      </p:cBhvr>
                                      <p:to>
                                        <p:strVal val="visible"/>
                                      </p:to>
                                    </p:set>
                                    <p:animEffect transition="in" filter="wipe(left)">
                                      <p:cBhvr>
                                        <p:cTn id="12" dur="500"/>
                                        <p:tgtEl>
                                          <p:spTgt spid="5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wipe(right)">
                                      <p:cBhvr>
                                        <p:cTn id="17" dur="500"/>
                                        <p:tgtEl>
                                          <p:spTgt spid="519"/>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425"/>
                                        </p:tgtEl>
                                        <p:attrNameLst>
                                          <p:attrName>style.visibility</p:attrName>
                                        </p:attrNameLst>
                                      </p:cBhvr>
                                      <p:to>
                                        <p:strVal val="visible"/>
                                      </p:to>
                                    </p:set>
                                    <p:animEffect transition="in" filter="wipe(right)">
                                      <p:cBhvr>
                                        <p:cTn id="21" dur="500"/>
                                        <p:tgtEl>
                                          <p:spTgt spid="425"/>
                                        </p:tgtEl>
                                      </p:cBhvr>
                                    </p:animEffect>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430"/>
                                        </p:tgtEl>
                                        <p:attrNameLst>
                                          <p:attrName>style.visibility</p:attrName>
                                        </p:attrNameLst>
                                      </p:cBhvr>
                                      <p:to>
                                        <p:strVal val="visible"/>
                                      </p:to>
                                    </p:set>
                                    <p:animEffect transition="in" filter="wipe(right)">
                                      <p:cBhvr>
                                        <p:cTn id="25" dur="500"/>
                                        <p:tgtEl>
                                          <p:spTgt spid="430"/>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534"/>
                                        </p:tgtEl>
                                        <p:attrNameLst>
                                          <p:attrName>style.visibility</p:attrName>
                                        </p:attrNameLst>
                                      </p:cBhvr>
                                      <p:to>
                                        <p:strVal val="visible"/>
                                      </p:to>
                                    </p:set>
                                    <p:animEffect transition="in" filter="wipe(up)">
                                      <p:cBhvr>
                                        <p:cTn id="29" dur="500"/>
                                        <p:tgtEl>
                                          <p:spTgt spid="534"/>
                                        </p:tgtEl>
                                      </p:cBhvr>
                                    </p:animEffect>
                                  </p:childTnLst>
                                </p:cTn>
                              </p:par>
                            </p:childTnLst>
                          </p:cTn>
                        </p:par>
                        <p:par>
                          <p:cTn id="30" fill="hold">
                            <p:stCondLst>
                              <p:cond delay="2000"/>
                            </p:stCondLst>
                            <p:childTnLst>
                              <p:par>
                                <p:cTn id="31" presetID="22" presetClass="entr" presetSubtype="2" fill="hold" grpId="0" nodeType="afterEffect">
                                  <p:stCondLst>
                                    <p:cond delay="0"/>
                                  </p:stCondLst>
                                  <p:childTnLst>
                                    <p:set>
                                      <p:cBhvr>
                                        <p:cTn id="32" dur="1" fill="hold">
                                          <p:stCondLst>
                                            <p:cond delay="0"/>
                                          </p:stCondLst>
                                        </p:cTn>
                                        <p:tgtEl>
                                          <p:spTgt spid="462"/>
                                        </p:tgtEl>
                                        <p:attrNameLst>
                                          <p:attrName>style.visibility</p:attrName>
                                        </p:attrNameLst>
                                      </p:cBhvr>
                                      <p:to>
                                        <p:strVal val="visible"/>
                                      </p:to>
                                    </p:set>
                                    <p:animEffect transition="in" filter="wipe(right)">
                                      <p:cBhvr>
                                        <p:cTn id="33" dur="500"/>
                                        <p:tgtEl>
                                          <p:spTgt spid="462"/>
                                        </p:tgtEl>
                                      </p:cBhvr>
                                    </p:animEffect>
                                  </p:childTnLst>
                                </p:cTn>
                              </p:par>
                            </p:childTnLst>
                          </p:cTn>
                        </p:par>
                        <p:par>
                          <p:cTn id="34" fill="hold">
                            <p:stCondLst>
                              <p:cond delay="2500"/>
                            </p:stCondLst>
                            <p:childTnLst>
                              <p:par>
                                <p:cTn id="35" presetID="22" presetClass="entr" presetSubtype="2" fill="hold" nodeType="afterEffect">
                                  <p:stCondLst>
                                    <p:cond delay="0"/>
                                  </p:stCondLst>
                                  <p:childTnLst>
                                    <p:set>
                                      <p:cBhvr>
                                        <p:cTn id="36" dur="1" fill="hold">
                                          <p:stCondLst>
                                            <p:cond delay="0"/>
                                          </p:stCondLst>
                                        </p:cTn>
                                        <p:tgtEl>
                                          <p:spTgt spid="511"/>
                                        </p:tgtEl>
                                        <p:attrNameLst>
                                          <p:attrName>style.visibility</p:attrName>
                                        </p:attrNameLst>
                                      </p:cBhvr>
                                      <p:to>
                                        <p:strVal val="visible"/>
                                      </p:to>
                                    </p:set>
                                    <p:animEffect transition="in" filter="wipe(right)">
                                      <p:cBhvr>
                                        <p:cTn id="37" dur="500"/>
                                        <p:tgtEl>
                                          <p:spTgt spid="511"/>
                                        </p:tgtEl>
                                      </p:cBhvr>
                                    </p:animEffect>
                                  </p:child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0"/>
                                          </p:stCondLst>
                                        </p:cTn>
                                        <p:tgtEl>
                                          <p:spTgt spid="570"/>
                                        </p:tgtEl>
                                        <p:attrNameLst>
                                          <p:attrName>style.visibility</p:attrName>
                                        </p:attrNameLst>
                                      </p:cBhvr>
                                      <p:to>
                                        <p:strVal val="visible"/>
                                      </p:to>
                                    </p:set>
                                  </p:childTnLst>
                                </p:cTn>
                              </p:par>
                            </p:childTnLst>
                          </p:cTn>
                        </p:par>
                        <p:par>
                          <p:cTn id="41" fill="hold">
                            <p:stCondLst>
                              <p:cond delay="3000"/>
                            </p:stCondLst>
                            <p:childTnLst>
                              <p:par>
                                <p:cTn id="42" presetID="35" presetClass="emph" presetSubtype="0" repeatCount="3000" fill="hold" grpId="1" nodeType="afterEffect">
                                  <p:stCondLst>
                                    <p:cond delay="0"/>
                                  </p:stCondLst>
                                  <p:childTnLst>
                                    <p:anim calcmode="discrete" valueType="str">
                                      <p:cBhvr>
                                        <p:cTn id="43" dur="1000" fill="hold"/>
                                        <p:tgtEl>
                                          <p:spTgt spid="570"/>
                                        </p:tgtEl>
                                        <p:attrNameLst>
                                          <p:attrName>style.visibility</p:attrName>
                                        </p:attrNameLst>
                                      </p:cBhvr>
                                      <p:tavLst>
                                        <p:tav tm="0">
                                          <p:val>
                                            <p:strVal val="hidden"/>
                                          </p:val>
                                        </p:tav>
                                        <p:tav tm="50000">
                                          <p:val>
                                            <p:strVal val="visible"/>
                                          </p:val>
                                        </p:tav>
                                      </p:tavLst>
                                    </p:anim>
                                  </p:childTnLst>
                                </p:cTn>
                              </p:par>
                            </p:childTnLst>
                          </p:cTn>
                        </p:par>
                        <p:par>
                          <p:cTn id="44" fill="hold">
                            <p:stCondLst>
                              <p:cond delay="6000"/>
                            </p:stCondLst>
                            <p:childTnLst>
                              <p:par>
                                <p:cTn id="45" presetID="22" presetClass="entr" presetSubtype="2" fill="hold" grpId="0" nodeType="afterEffect">
                                  <p:stCondLst>
                                    <p:cond delay="0"/>
                                  </p:stCondLst>
                                  <p:childTnLst>
                                    <p:set>
                                      <p:cBhvr>
                                        <p:cTn id="46" dur="1" fill="hold">
                                          <p:stCondLst>
                                            <p:cond delay="0"/>
                                          </p:stCondLst>
                                        </p:cTn>
                                        <p:tgtEl>
                                          <p:spTgt spid="464"/>
                                        </p:tgtEl>
                                        <p:attrNameLst>
                                          <p:attrName>style.visibility</p:attrName>
                                        </p:attrNameLst>
                                      </p:cBhvr>
                                      <p:to>
                                        <p:strVal val="visible"/>
                                      </p:to>
                                    </p:set>
                                    <p:animEffect transition="in" filter="wipe(right)">
                                      <p:cBhvr>
                                        <p:cTn id="47" dur="500"/>
                                        <p:tgtEl>
                                          <p:spTgt spid="464"/>
                                        </p:tgtEl>
                                      </p:cBhvr>
                                    </p:animEffect>
                                  </p:childTnLst>
                                </p:cTn>
                              </p:par>
                            </p:childTnLst>
                          </p:cTn>
                        </p:par>
                        <p:par>
                          <p:cTn id="48" fill="hold">
                            <p:stCondLst>
                              <p:cond delay="6500"/>
                            </p:stCondLst>
                            <p:childTnLst>
                              <p:par>
                                <p:cTn id="49" presetID="22" presetClass="entr" presetSubtype="2" fill="hold" grpId="0" nodeType="afterEffect">
                                  <p:stCondLst>
                                    <p:cond delay="0"/>
                                  </p:stCondLst>
                                  <p:childTnLst>
                                    <p:set>
                                      <p:cBhvr>
                                        <p:cTn id="50" dur="1" fill="hold">
                                          <p:stCondLst>
                                            <p:cond delay="0"/>
                                          </p:stCondLst>
                                        </p:cTn>
                                        <p:tgtEl>
                                          <p:spTgt spid="540"/>
                                        </p:tgtEl>
                                        <p:attrNameLst>
                                          <p:attrName>style.visibility</p:attrName>
                                        </p:attrNameLst>
                                      </p:cBhvr>
                                      <p:to>
                                        <p:strVal val="visible"/>
                                      </p:to>
                                    </p:set>
                                    <p:animEffect transition="in" filter="wipe(right)">
                                      <p:cBhvr>
                                        <p:cTn id="51" dur="500"/>
                                        <p:tgtEl>
                                          <p:spTgt spid="54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64"/>
                                        </p:tgtEl>
                                        <p:attrNameLst>
                                          <p:attrName>style.visibility</p:attrName>
                                        </p:attrNameLst>
                                      </p:cBhvr>
                                      <p:to>
                                        <p:strVal val="visible"/>
                                      </p:to>
                                    </p:set>
                                    <p:animEffect transition="in" filter="wipe(left)">
                                      <p:cBhvr>
                                        <p:cTn id="56" dur="500"/>
                                        <p:tgtEl>
                                          <p:spTgt spid="56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65"/>
                                        </p:tgtEl>
                                        <p:attrNameLst>
                                          <p:attrName>style.visibility</p:attrName>
                                        </p:attrNameLst>
                                      </p:cBhvr>
                                      <p:to>
                                        <p:strVal val="visible"/>
                                      </p:to>
                                    </p:set>
                                    <p:animEffect transition="in" filter="wipe(left)">
                                      <p:cBhvr>
                                        <p:cTn id="59" dur="500"/>
                                        <p:tgtEl>
                                          <p:spTgt spid="565"/>
                                        </p:tgtEl>
                                      </p:cBhvr>
                                    </p:animEffect>
                                  </p:childTnLst>
                                </p:cTn>
                              </p:par>
                            </p:childTnLst>
                          </p:cTn>
                        </p:par>
                        <p:par>
                          <p:cTn id="60" fill="hold">
                            <p:stCondLst>
                              <p:cond delay="500"/>
                            </p:stCondLst>
                            <p:childTnLst>
                              <p:par>
                                <p:cTn id="61" presetID="22" presetClass="entr" presetSubtype="1" repeatCount="5000" fill="hold" nodeType="afterEffect">
                                  <p:stCondLst>
                                    <p:cond delay="0"/>
                                  </p:stCondLst>
                                  <p:childTnLst>
                                    <p:set>
                                      <p:cBhvr>
                                        <p:cTn id="62" dur="1" fill="hold">
                                          <p:stCondLst>
                                            <p:cond delay="0"/>
                                          </p:stCondLst>
                                        </p:cTn>
                                        <p:tgtEl>
                                          <p:spTgt spid="537"/>
                                        </p:tgtEl>
                                        <p:attrNameLst>
                                          <p:attrName>style.visibility</p:attrName>
                                        </p:attrNameLst>
                                      </p:cBhvr>
                                      <p:to>
                                        <p:strVal val="visible"/>
                                      </p:to>
                                    </p:set>
                                    <p:animEffect transition="in" filter="wipe(up)">
                                      <p:cBhvr>
                                        <p:cTn id="63" dur="500"/>
                                        <p:tgtEl>
                                          <p:spTgt spid="537"/>
                                        </p:tgtEl>
                                      </p:cBhvr>
                                    </p:animEffect>
                                  </p:childTnLst>
                                </p:cTn>
                              </p:par>
                            </p:childTnLst>
                          </p:cTn>
                        </p:par>
                        <p:par>
                          <p:cTn id="64" fill="hold">
                            <p:stCondLst>
                              <p:cond delay="3000"/>
                            </p:stCondLst>
                            <p:childTnLst>
                              <p:par>
                                <p:cTn id="65" presetID="1" presetClass="entr" presetSubtype="0" fill="hold" grpId="0" nodeType="afterEffect">
                                  <p:stCondLst>
                                    <p:cond delay="0"/>
                                  </p:stCondLst>
                                  <p:childTnLst>
                                    <p:set>
                                      <p:cBhvr>
                                        <p:cTn id="66" dur="1" fill="hold">
                                          <p:stCondLst>
                                            <p:cond delay="0"/>
                                          </p:stCondLst>
                                        </p:cTn>
                                        <p:tgtEl>
                                          <p:spTgt spid="571"/>
                                        </p:tgtEl>
                                        <p:attrNameLst>
                                          <p:attrName>style.visibility</p:attrName>
                                        </p:attrNameLst>
                                      </p:cBhvr>
                                      <p:to>
                                        <p:strVal val="visible"/>
                                      </p:to>
                                    </p:set>
                                  </p:childTnLst>
                                </p:cTn>
                              </p:par>
                            </p:childTnLst>
                          </p:cTn>
                        </p:par>
                        <p:par>
                          <p:cTn id="67" fill="hold">
                            <p:stCondLst>
                              <p:cond delay="3000"/>
                            </p:stCondLst>
                            <p:childTnLst>
                              <p:par>
                                <p:cTn id="68" presetID="35" presetClass="emph" presetSubtype="0" repeatCount="3000" fill="hold" grpId="1" nodeType="afterEffect">
                                  <p:stCondLst>
                                    <p:cond delay="0"/>
                                  </p:stCondLst>
                                  <p:childTnLst>
                                    <p:anim calcmode="discrete" valueType="str">
                                      <p:cBhvr>
                                        <p:cTn id="69" dur="1000" fill="hold"/>
                                        <p:tgtEl>
                                          <p:spTgt spid="571"/>
                                        </p:tgtEl>
                                        <p:attrNameLst>
                                          <p:attrName>style.visibility</p:attrName>
                                        </p:attrNameLst>
                                      </p:cBhvr>
                                      <p:tavLst>
                                        <p:tav tm="0">
                                          <p:val>
                                            <p:strVal val="hidden"/>
                                          </p:val>
                                        </p:tav>
                                        <p:tav tm="50000">
                                          <p:val>
                                            <p:strVal val="visible"/>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66"/>
                                        </p:tgtEl>
                                        <p:attrNameLst>
                                          <p:attrName>style.visibility</p:attrName>
                                        </p:attrNameLst>
                                      </p:cBhvr>
                                      <p:to>
                                        <p:strVal val="visible"/>
                                      </p:to>
                                    </p:set>
                                    <p:animEffect transition="in" filter="wipe(left)">
                                      <p:cBhvr>
                                        <p:cTn id="74" dur="500"/>
                                        <p:tgtEl>
                                          <p:spTgt spid="566"/>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567"/>
                                        </p:tgtEl>
                                        <p:attrNameLst>
                                          <p:attrName>style.visibility</p:attrName>
                                        </p:attrNameLst>
                                      </p:cBhvr>
                                      <p:to>
                                        <p:strVal val="visible"/>
                                      </p:to>
                                    </p:set>
                                    <p:animEffect transition="in" filter="wipe(left)">
                                      <p:cBhvr>
                                        <p:cTn id="77" dur="500"/>
                                        <p:tgtEl>
                                          <p:spTgt spid="56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544"/>
                                        </p:tgtEl>
                                        <p:attrNameLst>
                                          <p:attrName>style.visibility</p:attrName>
                                        </p:attrNameLst>
                                      </p:cBhvr>
                                      <p:to>
                                        <p:strVal val="visible"/>
                                      </p:to>
                                    </p:set>
                                    <p:animEffect transition="in" filter="wipe(up)">
                                      <p:cBhvr>
                                        <p:cTn id="82" dur="500"/>
                                        <p:tgtEl>
                                          <p:spTgt spid="544"/>
                                        </p:tgtEl>
                                      </p:cBhvr>
                                    </p:animEffect>
                                  </p:childTnLst>
                                </p:cTn>
                              </p:par>
                            </p:childTnLst>
                          </p:cTn>
                        </p:par>
                        <p:par>
                          <p:cTn id="83" fill="hold">
                            <p:stCondLst>
                              <p:cond delay="1500"/>
                            </p:stCondLst>
                            <p:childTnLst>
                              <p:par>
                                <p:cTn id="84" presetID="22" presetClass="entr" presetSubtype="1" fill="hold" grpId="0" nodeType="afterEffect">
                                  <p:stCondLst>
                                    <p:cond delay="0"/>
                                  </p:stCondLst>
                                  <p:childTnLst>
                                    <p:set>
                                      <p:cBhvr>
                                        <p:cTn id="85" dur="1" fill="hold">
                                          <p:stCondLst>
                                            <p:cond delay="0"/>
                                          </p:stCondLst>
                                        </p:cTn>
                                        <p:tgtEl>
                                          <p:spTgt spid="541"/>
                                        </p:tgtEl>
                                        <p:attrNameLst>
                                          <p:attrName>style.visibility</p:attrName>
                                        </p:attrNameLst>
                                      </p:cBhvr>
                                      <p:to>
                                        <p:strVal val="visible"/>
                                      </p:to>
                                    </p:set>
                                    <p:animEffect transition="in" filter="wipe(up)">
                                      <p:cBhvr>
                                        <p:cTn id="86" dur="500"/>
                                        <p:tgtEl>
                                          <p:spTgt spid="541"/>
                                        </p:tgtEl>
                                      </p:cBhvr>
                                    </p:animEffect>
                                  </p:childTnLst>
                                </p:cTn>
                              </p:par>
                            </p:childTnLst>
                          </p:cTn>
                        </p:par>
                        <p:par>
                          <p:cTn id="87" fill="hold">
                            <p:stCondLst>
                              <p:cond delay="2000"/>
                            </p:stCondLst>
                            <p:childTnLst>
                              <p:par>
                                <p:cTn id="88" presetID="22" presetClass="entr" presetSubtype="8" fill="hold" grpId="0" nodeType="afterEffect">
                                  <p:stCondLst>
                                    <p:cond delay="0"/>
                                  </p:stCondLst>
                                  <p:childTnLst>
                                    <p:set>
                                      <p:cBhvr>
                                        <p:cTn id="89" dur="1" fill="hold">
                                          <p:stCondLst>
                                            <p:cond delay="0"/>
                                          </p:stCondLst>
                                        </p:cTn>
                                        <p:tgtEl>
                                          <p:spTgt spid="542"/>
                                        </p:tgtEl>
                                        <p:attrNameLst>
                                          <p:attrName>style.visibility</p:attrName>
                                        </p:attrNameLst>
                                      </p:cBhvr>
                                      <p:to>
                                        <p:strVal val="visible"/>
                                      </p:to>
                                    </p:set>
                                    <p:animEffect transition="in" filter="wipe(left)">
                                      <p:cBhvr>
                                        <p:cTn id="90" dur="500"/>
                                        <p:tgtEl>
                                          <p:spTgt spid="542"/>
                                        </p:tgtEl>
                                      </p:cBhvr>
                                    </p:animEffect>
                                  </p:childTnLst>
                                </p:cTn>
                              </p:par>
                            </p:childTnLst>
                          </p:cTn>
                        </p:par>
                        <p:par>
                          <p:cTn id="91" fill="hold">
                            <p:stCondLst>
                              <p:cond delay="2500"/>
                            </p:stCondLst>
                            <p:childTnLst>
                              <p:par>
                                <p:cTn id="92" presetID="22" presetClass="entr" presetSubtype="4" repeatCount="3000" fill="hold" nodeType="afterEffect">
                                  <p:stCondLst>
                                    <p:cond delay="0"/>
                                  </p:stCondLst>
                                  <p:childTnLst>
                                    <p:set>
                                      <p:cBhvr>
                                        <p:cTn id="93" dur="1" fill="hold">
                                          <p:stCondLst>
                                            <p:cond delay="0"/>
                                          </p:stCondLst>
                                        </p:cTn>
                                        <p:tgtEl>
                                          <p:spTgt spid="547"/>
                                        </p:tgtEl>
                                        <p:attrNameLst>
                                          <p:attrName>style.visibility</p:attrName>
                                        </p:attrNameLst>
                                      </p:cBhvr>
                                      <p:to>
                                        <p:strVal val="visible"/>
                                      </p:to>
                                    </p:set>
                                    <p:animEffect transition="in" filter="wipe(down)">
                                      <p:cBhvr>
                                        <p:cTn id="94" dur="500"/>
                                        <p:tgtEl>
                                          <p:spTgt spid="547"/>
                                        </p:tgtEl>
                                      </p:cBhvr>
                                    </p:animEffect>
                                  </p:childTnLst>
                                </p:cTn>
                              </p:par>
                            </p:childTnLst>
                          </p:cTn>
                        </p:par>
                        <p:par>
                          <p:cTn id="95" fill="hold">
                            <p:stCondLst>
                              <p:cond delay="4000"/>
                            </p:stCondLst>
                            <p:childTnLst>
                              <p:par>
                                <p:cTn id="96" presetID="1" presetClass="entr" presetSubtype="0" fill="hold" grpId="0" nodeType="afterEffect">
                                  <p:stCondLst>
                                    <p:cond delay="0"/>
                                  </p:stCondLst>
                                  <p:childTnLst>
                                    <p:set>
                                      <p:cBhvr>
                                        <p:cTn id="97" dur="1" fill="hold">
                                          <p:stCondLst>
                                            <p:cond delay="0"/>
                                          </p:stCondLst>
                                        </p:cTn>
                                        <p:tgtEl>
                                          <p:spTgt spid="572"/>
                                        </p:tgtEl>
                                        <p:attrNameLst>
                                          <p:attrName>style.visibility</p:attrName>
                                        </p:attrNameLst>
                                      </p:cBhvr>
                                      <p:to>
                                        <p:strVal val="visible"/>
                                      </p:to>
                                    </p:set>
                                  </p:childTnLst>
                                </p:cTn>
                              </p:par>
                            </p:childTnLst>
                          </p:cTn>
                        </p:par>
                        <p:par>
                          <p:cTn id="98" fill="hold">
                            <p:stCondLst>
                              <p:cond delay="4000"/>
                            </p:stCondLst>
                            <p:childTnLst>
                              <p:par>
                                <p:cTn id="99" presetID="35" presetClass="emph" presetSubtype="0" repeatCount="3000" fill="hold" grpId="1" nodeType="afterEffect">
                                  <p:stCondLst>
                                    <p:cond delay="0"/>
                                  </p:stCondLst>
                                  <p:childTnLst>
                                    <p:anim calcmode="discrete" valueType="str">
                                      <p:cBhvr>
                                        <p:cTn id="100" dur="1000" fill="hold"/>
                                        <p:tgtEl>
                                          <p:spTgt spid="572"/>
                                        </p:tgtEl>
                                        <p:attrNameLst>
                                          <p:attrName>style.visibility</p:attrName>
                                        </p:attrNameLst>
                                      </p:cBhvr>
                                      <p:tavLst>
                                        <p:tav tm="0">
                                          <p:val>
                                            <p:strVal val="hidden"/>
                                          </p:val>
                                        </p:tav>
                                        <p:tav tm="50000">
                                          <p:val>
                                            <p:strVal val="visible"/>
                                          </p:val>
                                        </p:tav>
                                      </p:tavLst>
                                    </p:anim>
                                  </p:childTnLst>
                                </p:cTn>
                              </p:par>
                            </p:childTnLst>
                          </p:cTn>
                        </p:par>
                        <p:par>
                          <p:cTn id="101" fill="hold">
                            <p:stCondLst>
                              <p:cond delay="7000"/>
                            </p:stCondLst>
                            <p:childTnLst>
                              <p:par>
                                <p:cTn id="102" presetID="22" presetClass="entr" presetSubtype="8" repeatCount="3000" fill="hold" grpId="0" nodeType="afterEffect">
                                  <p:stCondLst>
                                    <p:cond delay="0"/>
                                  </p:stCondLst>
                                  <p:childTnLst>
                                    <p:set>
                                      <p:cBhvr>
                                        <p:cTn id="103" dur="1" fill="hold">
                                          <p:stCondLst>
                                            <p:cond delay="0"/>
                                          </p:stCondLst>
                                        </p:cTn>
                                        <p:tgtEl>
                                          <p:spTgt spid="543"/>
                                        </p:tgtEl>
                                        <p:attrNameLst>
                                          <p:attrName>style.visibility</p:attrName>
                                        </p:attrNameLst>
                                      </p:cBhvr>
                                      <p:to>
                                        <p:strVal val="visible"/>
                                      </p:to>
                                    </p:set>
                                    <p:animEffect transition="in" filter="wipe(left)">
                                      <p:cBhvr>
                                        <p:cTn id="104" dur="500"/>
                                        <p:tgtEl>
                                          <p:spTgt spid="54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568"/>
                                        </p:tgtEl>
                                        <p:attrNameLst>
                                          <p:attrName>style.visibility</p:attrName>
                                        </p:attrNameLst>
                                      </p:cBhvr>
                                      <p:to>
                                        <p:strVal val="visible"/>
                                      </p:to>
                                    </p:set>
                                    <p:animEffect transition="in" filter="wipe(left)">
                                      <p:cBhvr>
                                        <p:cTn id="109" dur="500"/>
                                        <p:tgtEl>
                                          <p:spTgt spid="568"/>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569"/>
                                        </p:tgtEl>
                                        <p:attrNameLst>
                                          <p:attrName>style.visibility</p:attrName>
                                        </p:attrNameLst>
                                      </p:cBhvr>
                                      <p:to>
                                        <p:strVal val="visible"/>
                                      </p:to>
                                    </p:set>
                                    <p:animEffect transition="in" filter="wipe(left)">
                                      <p:cBhvr>
                                        <p:cTn id="112" dur="500"/>
                                        <p:tgtEl>
                                          <p:spTgt spid="5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repeatCount="3000" fill="hold" nodeType="clickEffect">
                                  <p:stCondLst>
                                    <p:cond delay="0"/>
                                  </p:stCondLst>
                                  <p:childTnLst>
                                    <p:set>
                                      <p:cBhvr>
                                        <p:cTn id="116" dur="1" fill="hold">
                                          <p:stCondLst>
                                            <p:cond delay="0"/>
                                          </p:stCondLst>
                                        </p:cTn>
                                        <p:tgtEl>
                                          <p:spTgt spid="560"/>
                                        </p:tgtEl>
                                        <p:attrNameLst>
                                          <p:attrName>style.visibility</p:attrName>
                                        </p:attrNameLst>
                                      </p:cBhvr>
                                      <p:to>
                                        <p:strVal val="visible"/>
                                      </p:to>
                                    </p:set>
                                    <p:animEffect transition="in" filter="wipe(down)">
                                      <p:cBhvr>
                                        <p:cTn id="117" dur="500"/>
                                        <p:tgtEl>
                                          <p:spTgt spid="560"/>
                                        </p:tgtEl>
                                      </p:cBhvr>
                                    </p:animEffect>
                                  </p:childTnLst>
                                </p:cTn>
                              </p:par>
                            </p:childTnLst>
                          </p:cTn>
                        </p:par>
                        <p:par>
                          <p:cTn id="118" fill="hold">
                            <p:stCondLst>
                              <p:cond delay="1500"/>
                            </p:stCondLst>
                            <p:childTnLst>
                              <p:par>
                                <p:cTn id="119" presetID="22" presetClass="entr" presetSubtype="8" fill="hold" nodeType="afterEffect">
                                  <p:stCondLst>
                                    <p:cond delay="0"/>
                                  </p:stCondLst>
                                  <p:childTnLst>
                                    <p:set>
                                      <p:cBhvr>
                                        <p:cTn id="120" dur="1" fill="hold">
                                          <p:stCondLst>
                                            <p:cond delay="0"/>
                                          </p:stCondLst>
                                        </p:cTn>
                                        <p:tgtEl>
                                          <p:spTgt spid="553"/>
                                        </p:tgtEl>
                                        <p:attrNameLst>
                                          <p:attrName>style.visibility</p:attrName>
                                        </p:attrNameLst>
                                      </p:cBhvr>
                                      <p:to>
                                        <p:strVal val="visible"/>
                                      </p:to>
                                    </p:set>
                                    <p:animEffect transition="in" filter="wipe(left)">
                                      <p:cBhvr>
                                        <p:cTn id="121" dur="500"/>
                                        <p:tgtEl>
                                          <p:spTgt spid="553"/>
                                        </p:tgtEl>
                                      </p:cBhvr>
                                    </p:animEffect>
                                  </p:childTnLst>
                                </p:cTn>
                              </p:par>
                            </p:childTnLst>
                          </p:cTn>
                        </p:par>
                        <p:par>
                          <p:cTn id="122" fill="hold">
                            <p:stCondLst>
                              <p:cond delay="2000"/>
                            </p:stCondLst>
                            <p:childTnLst>
                              <p:par>
                                <p:cTn id="123" presetID="22" presetClass="entr" presetSubtype="1" fill="hold" grpId="0" nodeType="afterEffect">
                                  <p:stCondLst>
                                    <p:cond delay="0"/>
                                  </p:stCondLst>
                                  <p:childTnLst>
                                    <p:set>
                                      <p:cBhvr>
                                        <p:cTn id="124" dur="1" fill="hold">
                                          <p:stCondLst>
                                            <p:cond delay="0"/>
                                          </p:stCondLst>
                                        </p:cTn>
                                        <p:tgtEl>
                                          <p:spTgt spid="559"/>
                                        </p:tgtEl>
                                        <p:attrNameLst>
                                          <p:attrName>style.visibility</p:attrName>
                                        </p:attrNameLst>
                                      </p:cBhvr>
                                      <p:to>
                                        <p:strVal val="visible"/>
                                      </p:to>
                                    </p:set>
                                    <p:animEffect transition="in" filter="wipe(up)">
                                      <p:cBhvr>
                                        <p:cTn id="125" dur="500"/>
                                        <p:tgtEl>
                                          <p:spTgt spid="559"/>
                                        </p:tgtEl>
                                      </p:cBhvr>
                                    </p:animEffect>
                                  </p:childTnLst>
                                </p:cTn>
                              </p:par>
                            </p:childTnLst>
                          </p:cTn>
                        </p:par>
                        <p:par>
                          <p:cTn id="126" fill="hold">
                            <p:stCondLst>
                              <p:cond delay="2500"/>
                            </p:stCondLst>
                            <p:childTnLst>
                              <p:par>
                                <p:cTn id="127" presetID="22" presetClass="entr" presetSubtype="8" fill="hold" grpId="0" nodeType="afterEffect">
                                  <p:stCondLst>
                                    <p:cond delay="0"/>
                                  </p:stCondLst>
                                  <p:childTnLst>
                                    <p:set>
                                      <p:cBhvr>
                                        <p:cTn id="128" dur="1" fill="hold">
                                          <p:stCondLst>
                                            <p:cond delay="0"/>
                                          </p:stCondLst>
                                        </p:cTn>
                                        <p:tgtEl>
                                          <p:spTgt spid="552"/>
                                        </p:tgtEl>
                                        <p:attrNameLst>
                                          <p:attrName>style.visibility</p:attrName>
                                        </p:attrNameLst>
                                      </p:cBhvr>
                                      <p:to>
                                        <p:strVal val="visible"/>
                                      </p:to>
                                    </p:set>
                                    <p:animEffect transition="in" filter="wipe(left)">
                                      <p:cBhvr>
                                        <p:cTn id="129" dur="500"/>
                                        <p:tgtEl>
                                          <p:spTgt spid="552"/>
                                        </p:tgtEl>
                                      </p:cBhvr>
                                    </p:animEffect>
                                  </p:childTnLst>
                                </p:cTn>
                              </p:par>
                            </p:childTnLst>
                          </p:cTn>
                        </p:par>
                        <p:par>
                          <p:cTn id="130" fill="hold">
                            <p:stCondLst>
                              <p:cond delay="3000"/>
                            </p:stCondLst>
                            <p:childTnLst>
                              <p:par>
                                <p:cTn id="131" presetID="22" presetClass="entr" presetSubtype="2" repeatCount="3000" fill="hold" nodeType="afterEffect">
                                  <p:stCondLst>
                                    <p:cond delay="0"/>
                                  </p:stCondLst>
                                  <p:childTnLst>
                                    <p:set>
                                      <p:cBhvr>
                                        <p:cTn id="132" dur="1" fill="hold">
                                          <p:stCondLst>
                                            <p:cond delay="0"/>
                                          </p:stCondLst>
                                        </p:cTn>
                                        <p:tgtEl>
                                          <p:spTgt spid="556"/>
                                        </p:tgtEl>
                                        <p:attrNameLst>
                                          <p:attrName>style.visibility</p:attrName>
                                        </p:attrNameLst>
                                      </p:cBhvr>
                                      <p:to>
                                        <p:strVal val="visible"/>
                                      </p:to>
                                    </p:set>
                                    <p:animEffect transition="in" filter="wipe(right)">
                                      <p:cBhvr>
                                        <p:cTn id="133" dur="500"/>
                                        <p:tgtEl>
                                          <p:spTgt spid="556"/>
                                        </p:tgtEl>
                                      </p:cBhvr>
                                    </p:animEffect>
                                  </p:childTnLst>
                                </p:cTn>
                              </p:par>
                            </p:childTnLst>
                          </p:cTn>
                        </p:par>
                        <p:par>
                          <p:cTn id="134" fill="hold">
                            <p:stCondLst>
                              <p:cond delay="4500"/>
                            </p:stCondLst>
                            <p:childTnLst>
                              <p:par>
                                <p:cTn id="135" presetID="1" presetClass="entr" presetSubtype="0" fill="hold" grpId="0" nodeType="afterEffect">
                                  <p:stCondLst>
                                    <p:cond delay="0"/>
                                  </p:stCondLst>
                                  <p:childTnLst>
                                    <p:set>
                                      <p:cBhvr>
                                        <p:cTn id="136" dur="1" fill="hold">
                                          <p:stCondLst>
                                            <p:cond delay="0"/>
                                          </p:stCondLst>
                                        </p:cTn>
                                        <p:tgtEl>
                                          <p:spTgt spid="573"/>
                                        </p:tgtEl>
                                        <p:attrNameLst>
                                          <p:attrName>style.visibility</p:attrName>
                                        </p:attrNameLst>
                                      </p:cBhvr>
                                      <p:to>
                                        <p:strVal val="visible"/>
                                      </p:to>
                                    </p:set>
                                  </p:childTnLst>
                                </p:cTn>
                              </p:par>
                            </p:childTnLst>
                          </p:cTn>
                        </p:par>
                        <p:par>
                          <p:cTn id="137" fill="hold">
                            <p:stCondLst>
                              <p:cond delay="4500"/>
                            </p:stCondLst>
                            <p:childTnLst>
                              <p:par>
                                <p:cTn id="138" presetID="35" presetClass="emph" presetSubtype="0" repeatCount="3000" fill="hold" grpId="1" nodeType="afterEffect">
                                  <p:stCondLst>
                                    <p:cond delay="0"/>
                                  </p:stCondLst>
                                  <p:childTnLst>
                                    <p:anim calcmode="discrete" valueType="str">
                                      <p:cBhvr>
                                        <p:cTn id="139" dur="1000" fill="hold"/>
                                        <p:tgtEl>
                                          <p:spTgt spid="573"/>
                                        </p:tgtEl>
                                        <p:attrNameLst>
                                          <p:attrName>style.visibility</p:attrName>
                                        </p:attrNameLst>
                                      </p:cBhvr>
                                      <p:tavLst>
                                        <p:tav tm="0">
                                          <p:val>
                                            <p:strVal val="hidden"/>
                                          </p:val>
                                        </p:tav>
                                        <p:tav tm="50000">
                                          <p:val>
                                            <p:strVal val="visible"/>
                                          </p:val>
                                        </p:tav>
                                      </p:tavLst>
                                    </p:anim>
                                  </p:childTnLst>
                                </p:cTn>
                              </p:par>
                            </p:childTnLst>
                          </p:cTn>
                        </p:par>
                        <p:par>
                          <p:cTn id="140" fill="hold">
                            <p:stCondLst>
                              <p:cond delay="7500"/>
                            </p:stCondLst>
                            <p:childTnLst>
                              <p:par>
                                <p:cTn id="141" presetID="22" presetClass="entr" presetSubtype="8" repeatCount="3000" fill="hold" grpId="0" nodeType="afterEffect">
                                  <p:stCondLst>
                                    <p:cond delay="0"/>
                                  </p:stCondLst>
                                  <p:childTnLst>
                                    <p:set>
                                      <p:cBhvr>
                                        <p:cTn id="142" dur="1" fill="hold">
                                          <p:stCondLst>
                                            <p:cond delay="0"/>
                                          </p:stCondLst>
                                        </p:cTn>
                                        <p:tgtEl>
                                          <p:spTgt spid="551"/>
                                        </p:tgtEl>
                                        <p:attrNameLst>
                                          <p:attrName>style.visibility</p:attrName>
                                        </p:attrNameLst>
                                      </p:cBhvr>
                                      <p:to>
                                        <p:strVal val="visible"/>
                                      </p:to>
                                    </p:set>
                                    <p:animEffect transition="in" filter="wipe(left)">
                                      <p:cBhvr>
                                        <p:cTn id="143"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 grpId="0" animBg="1"/>
      <p:bldP spid="462" grpId="0" animBg="1"/>
      <p:bldP spid="464" grpId="0" animBg="1"/>
      <p:bldP spid="534" grpId="0" animBg="1"/>
      <p:bldP spid="535" grpId="0"/>
      <p:bldP spid="540" grpId="0" animBg="1"/>
      <p:bldP spid="541" grpId="0" animBg="1"/>
      <p:bldP spid="542" grpId="0" animBg="1"/>
      <p:bldP spid="543" grpId="0" animBg="1"/>
      <p:bldP spid="551" grpId="0" animBg="1"/>
      <p:bldP spid="552" grpId="0" animBg="1"/>
      <p:bldP spid="559" grpId="0" animBg="1"/>
      <p:bldP spid="563" grpId="0" animBg="1"/>
      <p:bldP spid="565" grpId="0" animBg="1"/>
      <p:bldP spid="567" grpId="0" animBg="1"/>
      <p:bldP spid="569" grpId="0" animBg="1"/>
      <p:bldP spid="570" grpId="0"/>
      <p:bldP spid="570" grpId="1"/>
      <p:bldP spid="571" grpId="0"/>
      <p:bldP spid="571" grpId="1"/>
      <p:bldP spid="572" grpId="0"/>
      <p:bldP spid="572" grpId="1"/>
      <p:bldP spid="573" grpId="0"/>
      <p:bldP spid="57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MOVE</a:t>
            </a:r>
            <a:r>
              <a:rPr lang="zh-CN" altLang="en-US" dirty="0"/>
              <a:t>指令执行数据通路</a:t>
            </a:r>
          </a:p>
        </p:txBody>
      </p:sp>
      <p:sp>
        <p:nvSpPr>
          <p:cNvPr id="812"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13"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p>
        </p:txBody>
      </p:sp>
      <p:sp>
        <p:nvSpPr>
          <p:cNvPr id="814"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2" b="1" dirty="0">
              <a:latin typeface="微软雅黑" panose="020B0503020204020204" pitchFamily="34" charset="-122"/>
              <a:ea typeface="微软雅黑" panose="020B0503020204020204" pitchFamily="34" charset="-122"/>
            </a:endParaRPr>
          </a:p>
        </p:txBody>
      </p:sp>
      <p:sp>
        <p:nvSpPr>
          <p:cNvPr id="815"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816"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17"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818"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819"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820"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821"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822"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3" name="矩形 822">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grpSp>
        <p:nvGrpSpPr>
          <p:cNvPr id="824" name="组合 823"/>
          <p:cNvGrpSpPr/>
          <p:nvPr/>
        </p:nvGrpSpPr>
        <p:grpSpPr>
          <a:xfrm>
            <a:off x="9074688" y="3501776"/>
            <a:ext cx="728683" cy="240131"/>
            <a:chOff x="5939241" y="3396461"/>
            <a:chExt cx="768533" cy="253263"/>
          </a:xfrm>
        </p:grpSpPr>
        <p:sp>
          <p:nvSpPr>
            <p:cNvPr id="825"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26" name="组合 825"/>
            <p:cNvGrpSpPr/>
            <p:nvPr/>
          </p:nvGrpSpPr>
          <p:grpSpPr>
            <a:xfrm rot="16200000">
              <a:off x="6243942" y="3185892"/>
              <a:ext cx="159131" cy="768533"/>
              <a:chOff x="6712622" y="6427719"/>
              <a:chExt cx="159131" cy="768533"/>
            </a:xfrm>
          </p:grpSpPr>
          <p:cxnSp>
            <p:nvCxnSpPr>
              <p:cNvPr id="827" name="直接连接符 826"/>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28" name="等腰三角形 827"/>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829"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30" name="直接连接符 829"/>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31" name="等腰三角形 830"/>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32" name="组合 831"/>
          <p:cNvGrpSpPr/>
          <p:nvPr/>
        </p:nvGrpSpPr>
        <p:grpSpPr>
          <a:xfrm>
            <a:off x="6247589" y="3027360"/>
            <a:ext cx="1064807" cy="232317"/>
            <a:chOff x="660658" y="4143960"/>
            <a:chExt cx="1123039" cy="245022"/>
          </a:xfrm>
        </p:grpSpPr>
        <p:cxnSp>
          <p:nvCxnSpPr>
            <p:cNvPr id="833" name="直接连接符 832"/>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34" name="等腰三角形 833"/>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35"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36" name="组合 835"/>
          <p:cNvGrpSpPr/>
          <p:nvPr/>
        </p:nvGrpSpPr>
        <p:grpSpPr>
          <a:xfrm>
            <a:off x="9074076" y="4942272"/>
            <a:ext cx="728683" cy="231100"/>
            <a:chOff x="5939241" y="3396461"/>
            <a:chExt cx="768533" cy="243738"/>
          </a:xfrm>
        </p:grpSpPr>
        <p:sp>
          <p:nvSpPr>
            <p:cNvPr id="837"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38" name="组合 837"/>
            <p:cNvGrpSpPr/>
            <p:nvPr/>
          </p:nvGrpSpPr>
          <p:grpSpPr>
            <a:xfrm rot="16200000">
              <a:off x="6243942" y="3176367"/>
              <a:ext cx="159131" cy="768533"/>
              <a:chOff x="6722147" y="6427719"/>
              <a:chExt cx="159131" cy="768533"/>
            </a:xfrm>
          </p:grpSpPr>
          <p:cxnSp>
            <p:nvCxnSpPr>
              <p:cNvPr id="839" name="直接连接符 838"/>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40" name="等腰三角形 839"/>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841" name="组合 840"/>
          <p:cNvGrpSpPr/>
          <p:nvPr/>
        </p:nvGrpSpPr>
        <p:grpSpPr>
          <a:xfrm>
            <a:off x="9074076" y="5665402"/>
            <a:ext cx="728683" cy="240131"/>
            <a:chOff x="5939241" y="3396461"/>
            <a:chExt cx="768533" cy="253263"/>
          </a:xfrm>
        </p:grpSpPr>
        <p:sp>
          <p:nvSpPr>
            <p:cNvPr id="842"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43" name="组合 842"/>
            <p:cNvGrpSpPr/>
            <p:nvPr/>
          </p:nvGrpSpPr>
          <p:grpSpPr>
            <a:xfrm rot="16200000">
              <a:off x="6243942" y="3185892"/>
              <a:ext cx="159131" cy="768533"/>
              <a:chOff x="6712622" y="6427719"/>
              <a:chExt cx="159131" cy="768533"/>
            </a:xfrm>
          </p:grpSpPr>
          <p:cxnSp>
            <p:nvCxnSpPr>
              <p:cNvPr id="844" name="直接连接符 843"/>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45" name="等腰三角形 844"/>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846"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847"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848"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849"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0"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51" name="直接连接符 850"/>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52" name="等腰三角形 851"/>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53" name="直接连接符 852"/>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54" name="等腰三角形 853"/>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55" name="直接连接符 854"/>
          <p:cNvCxnSpPr>
            <a:stCxn id="866"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856" name="等腰三角形 855"/>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57" name="直接连接符 856"/>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858"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59"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860"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861"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862" name="直接连接符 861"/>
          <p:cNvCxnSpPr>
            <a:stCxn id="865"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863"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64"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865"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66"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867" name="直接连接符 866"/>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868"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9"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70"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71"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72"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73"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74" name="组合 873"/>
          <p:cNvGrpSpPr/>
          <p:nvPr/>
        </p:nvGrpSpPr>
        <p:grpSpPr>
          <a:xfrm>
            <a:off x="5664148" y="1807015"/>
            <a:ext cx="5745845" cy="4005127"/>
            <a:chOff x="4361520" y="1522026"/>
            <a:chExt cx="6060071" cy="4224157"/>
          </a:xfrm>
        </p:grpSpPr>
        <p:grpSp>
          <p:nvGrpSpPr>
            <p:cNvPr id="875" name="组合 874"/>
            <p:cNvGrpSpPr/>
            <p:nvPr/>
          </p:nvGrpSpPr>
          <p:grpSpPr>
            <a:xfrm>
              <a:off x="9877331" y="3288370"/>
              <a:ext cx="544260" cy="171711"/>
              <a:chOff x="10136647" y="3405134"/>
              <a:chExt cx="544260" cy="171711"/>
            </a:xfrm>
          </p:grpSpPr>
          <p:cxnSp>
            <p:nvCxnSpPr>
              <p:cNvPr id="905" name="直接箭头连接符 904"/>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06" name="直接箭头连接符 905"/>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876" name="直接箭头连接符 875"/>
            <p:cNvCxnSpPr/>
            <p:nvPr/>
          </p:nvCxnSpPr>
          <p:spPr>
            <a:xfrm flipH="1">
              <a:off x="9877331" y="405040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77" name="直接箭头连接符 876"/>
            <p:cNvCxnSpPr/>
            <p:nvPr/>
          </p:nvCxnSpPr>
          <p:spPr>
            <a:xfrm flipH="1">
              <a:off x="9877331" y="422211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78" name="组合 877"/>
            <p:cNvGrpSpPr/>
            <p:nvPr/>
          </p:nvGrpSpPr>
          <p:grpSpPr>
            <a:xfrm>
              <a:off x="9877331" y="4812438"/>
              <a:ext cx="544260" cy="171711"/>
              <a:chOff x="10136647" y="3405134"/>
              <a:chExt cx="544260" cy="171711"/>
            </a:xfrm>
          </p:grpSpPr>
          <p:cxnSp>
            <p:nvCxnSpPr>
              <p:cNvPr id="903" name="直接箭头连接符 902"/>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04" name="直接箭头连接符 903"/>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879" name="组合 878"/>
            <p:cNvGrpSpPr/>
            <p:nvPr/>
          </p:nvGrpSpPr>
          <p:grpSpPr>
            <a:xfrm>
              <a:off x="9877331" y="5574472"/>
              <a:ext cx="544260" cy="171711"/>
              <a:chOff x="10136647" y="3405134"/>
              <a:chExt cx="544260" cy="171711"/>
            </a:xfrm>
          </p:grpSpPr>
          <p:cxnSp>
            <p:nvCxnSpPr>
              <p:cNvPr id="901" name="直接箭头连接符 900"/>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02" name="直接箭头连接符 901"/>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880" name="组合 879"/>
            <p:cNvGrpSpPr/>
            <p:nvPr/>
          </p:nvGrpSpPr>
          <p:grpSpPr>
            <a:xfrm>
              <a:off x="4361520" y="1522026"/>
              <a:ext cx="3506404" cy="3844158"/>
              <a:chOff x="4361520" y="1522026"/>
              <a:chExt cx="3506404" cy="3844158"/>
            </a:xfrm>
          </p:grpSpPr>
          <p:grpSp>
            <p:nvGrpSpPr>
              <p:cNvPr id="881" name="组合 880"/>
              <p:cNvGrpSpPr/>
              <p:nvPr/>
            </p:nvGrpSpPr>
            <p:grpSpPr>
              <a:xfrm>
                <a:off x="4361520" y="1522026"/>
                <a:ext cx="3506404" cy="1996413"/>
                <a:chOff x="4361520" y="1522026"/>
                <a:chExt cx="3506404" cy="1996413"/>
              </a:xfrm>
            </p:grpSpPr>
            <p:cxnSp>
              <p:nvCxnSpPr>
                <p:cNvPr id="888" name="直接箭头连接符 887"/>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89" name="组合 888"/>
                <p:cNvGrpSpPr/>
                <p:nvPr/>
              </p:nvGrpSpPr>
              <p:grpSpPr>
                <a:xfrm>
                  <a:off x="4361520" y="1522026"/>
                  <a:ext cx="3506404" cy="1383693"/>
                  <a:chOff x="4361520" y="1522026"/>
                  <a:chExt cx="3506404" cy="1383693"/>
                </a:xfrm>
              </p:grpSpPr>
              <p:grpSp>
                <p:nvGrpSpPr>
                  <p:cNvPr id="893" name="组合 892"/>
                  <p:cNvGrpSpPr/>
                  <p:nvPr/>
                </p:nvGrpSpPr>
                <p:grpSpPr>
                  <a:xfrm>
                    <a:off x="4361520" y="1522026"/>
                    <a:ext cx="1748222" cy="358192"/>
                    <a:chOff x="4361520" y="1522026"/>
                    <a:chExt cx="1748222" cy="358192"/>
                  </a:xfrm>
                </p:grpSpPr>
                <p:sp>
                  <p:nvSpPr>
                    <p:cNvPr id="897" name="Line 127"/>
                    <p:cNvSpPr>
                      <a:spLocks noChangeShapeType="1"/>
                    </p:cNvSpPr>
                    <p:nvPr/>
                  </p:nvSpPr>
                  <p:spPr bwMode="auto">
                    <a:xfrm>
                      <a:off x="4752538"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98" name="Line 127"/>
                    <p:cNvSpPr>
                      <a:spLocks noChangeShapeType="1"/>
                    </p:cNvSpPr>
                    <p:nvPr/>
                  </p:nvSpPr>
                  <p:spPr bwMode="auto">
                    <a:xfrm>
                      <a:off x="4361520"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99" name="直接箭头连接符 898"/>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00" name="直接箭头连接符 899"/>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894" name="直接箭头连接符 893"/>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895"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96" name="直接箭头连接符 895"/>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890" name="组合 889"/>
                <p:cNvGrpSpPr/>
                <p:nvPr/>
              </p:nvGrpSpPr>
              <p:grpSpPr>
                <a:xfrm>
                  <a:off x="6289419" y="3224836"/>
                  <a:ext cx="533810" cy="293603"/>
                  <a:chOff x="1081011" y="4795829"/>
                  <a:chExt cx="533810" cy="293603"/>
                </a:xfrm>
              </p:grpSpPr>
              <p:cxnSp>
                <p:nvCxnSpPr>
                  <p:cNvPr id="891" name="直接箭头连接符 890"/>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92" name="直接箭头连接符 891"/>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882" name="直接箭头连接符 881"/>
              <p:cNvCxnSpPr/>
              <p:nvPr/>
            </p:nvCxnSpPr>
            <p:spPr>
              <a:xfrm>
                <a:off x="5430048" y="536618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83" name="组合 882"/>
              <p:cNvGrpSpPr/>
              <p:nvPr/>
            </p:nvGrpSpPr>
            <p:grpSpPr>
              <a:xfrm>
                <a:off x="5296743" y="3767069"/>
                <a:ext cx="2018830" cy="942122"/>
                <a:chOff x="5296743" y="3767069"/>
                <a:chExt cx="2018830" cy="942122"/>
              </a:xfrm>
            </p:grpSpPr>
            <p:cxnSp>
              <p:nvCxnSpPr>
                <p:cNvPr id="884" name="直接箭头连接符 883"/>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85" name="直接箭头连接符 884"/>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86" name="直接箭头连接符 885"/>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87" name="直接箭头连接符 886"/>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grpSp>
      <p:sp>
        <p:nvSpPr>
          <p:cNvPr id="907"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08"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09"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0"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1"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2"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3"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4"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7"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8"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919"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0"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1"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2"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3"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4"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5"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6"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7"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8"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9"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30"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31"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32" name="上下箭头 931"/>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3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35"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937"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938"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939"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940"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941"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942"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43" name="矩形 942">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grpSp>
        <p:nvGrpSpPr>
          <p:cNvPr id="944" name="组合 943"/>
          <p:cNvGrpSpPr/>
          <p:nvPr/>
        </p:nvGrpSpPr>
        <p:grpSpPr>
          <a:xfrm>
            <a:off x="9074688" y="3501776"/>
            <a:ext cx="728683" cy="240131"/>
            <a:chOff x="5939241" y="3396461"/>
            <a:chExt cx="768533" cy="253263"/>
          </a:xfrm>
        </p:grpSpPr>
        <p:sp>
          <p:nvSpPr>
            <p:cNvPr id="945"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946" name="组合 945"/>
            <p:cNvGrpSpPr/>
            <p:nvPr/>
          </p:nvGrpSpPr>
          <p:grpSpPr>
            <a:xfrm rot="16200000">
              <a:off x="6243942" y="3185892"/>
              <a:ext cx="159131" cy="768533"/>
              <a:chOff x="6712622" y="6427719"/>
              <a:chExt cx="159131" cy="768533"/>
            </a:xfrm>
          </p:grpSpPr>
          <p:cxnSp>
            <p:nvCxnSpPr>
              <p:cNvPr id="947" name="直接连接符 946"/>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48" name="等腰三角形 947"/>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949"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50" name="直接连接符 949"/>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51" name="等腰三角形 950"/>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952" name="组合 951"/>
          <p:cNvGrpSpPr/>
          <p:nvPr/>
        </p:nvGrpSpPr>
        <p:grpSpPr>
          <a:xfrm>
            <a:off x="6247589" y="3027360"/>
            <a:ext cx="1064807" cy="232317"/>
            <a:chOff x="660658" y="4143960"/>
            <a:chExt cx="1123039" cy="245022"/>
          </a:xfrm>
        </p:grpSpPr>
        <p:cxnSp>
          <p:nvCxnSpPr>
            <p:cNvPr id="953" name="直接连接符 952"/>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54" name="等腰三角形 953"/>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55"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956" name="组合 955"/>
          <p:cNvGrpSpPr/>
          <p:nvPr/>
        </p:nvGrpSpPr>
        <p:grpSpPr>
          <a:xfrm>
            <a:off x="9074076" y="4942272"/>
            <a:ext cx="728683" cy="231100"/>
            <a:chOff x="5939241" y="3396461"/>
            <a:chExt cx="768533" cy="243738"/>
          </a:xfrm>
        </p:grpSpPr>
        <p:sp>
          <p:nvSpPr>
            <p:cNvPr id="957"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958" name="组合 957"/>
            <p:cNvGrpSpPr/>
            <p:nvPr/>
          </p:nvGrpSpPr>
          <p:grpSpPr>
            <a:xfrm rot="16200000">
              <a:off x="6243942" y="3176367"/>
              <a:ext cx="159131" cy="768533"/>
              <a:chOff x="6722147" y="6427719"/>
              <a:chExt cx="159131" cy="768533"/>
            </a:xfrm>
          </p:grpSpPr>
          <p:cxnSp>
            <p:nvCxnSpPr>
              <p:cNvPr id="959" name="直接连接符 958"/>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60" name="等腰三角形 959"/>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961" name="组合 960"/>
          <p:cNvGrpSpPr/>
          <p:nvPr/>
        </p:nvGrpSpPr>
        <p:grpSpPr>
          <a:xfrm>
            <a:off x="9074076" y="5665402"/>
            <a:ext cx="728683" cy="240131"/>
            <a:chOff x="5939241" y="3396461"/>
            <a:chExt cx="768533" cy="253263"/>
          </a:xfrm>
        </p:grpSpPr>
        <p:sp>
          <p:nvSpPr>
            <p:cNvPr id="962"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963" name="组合 962"/>
            <p:cNvGrpSpPr/>
            <p:nvPr/>
          </p:nvGrpSpPr>
          <p:grpSpPr>
            <a:xfrm rot="16200000">
              <a:off x="6243942" y="3185892"/>
              <a:ext cx="159131" cy="768533"/>
              <a:chOff x="6712622" y="6427719"/>
              <a:chExt cx="159131" cy="768533"/>
            </a:xfrm>
          </p:grpSpPr>
          <p:cxnSp>
            <p:nvCxnSpPr>
              <p:cNvPr id="964" name="直接连接符 963"/>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65" name="等腰三角形 964"/>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966"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967"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968"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969"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71" name="直接连接符 970"/>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72" name="等腰三角形 971"/>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73" name="直接连接符 972"/>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74" name="等腰三角形 973"/>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75" name="直接连接符 974"/>
          <p:cNvCxnSpPr>
            <a:stCxn id="986"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76" name="等腰三角形 975"/>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77" name="直接连接符 976"/>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978"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79"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980"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981"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982" name="直接连接符 981"/>
          <p:cNvCxnSpPr>
            <a:stCxn id="985"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983"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84"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985"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86"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987" name="直接连接符 986"/>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988"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9"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90"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91"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92"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993"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94" name="直接箭头连接符 993"/>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95" name="直接箭头连接符 994"/>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96" name="直接箭头连接符 995"/>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97" name="直接箭头连接符 996"/>
          <p:cNvCxnSpPr/>
          <p:nvPr/>
        </p:nvCxnSpPr>
        <p:spPr>
          <a:xfrm flipH="1">
            <a:off x="10893954" y="508962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998" name="组合 997"/>
          <p:cNvGrpSpPr/>
          <p:nvPr/>
        </p:nvGrpSpPr>
        <p:grpSpPr>
          <a:xfrm>
            <a:off x="10893954" y="5649334"/>
            <a:ext cx="516039" cy="162807"/>
            <a:chOff x="10136647" y="3405134"/>
            <a:chExt cx="544260" cy="171711"/>
          </a:xfrm>
        </p:grpSpPr>
        <p:cxnSp>
          <p:nvCxnSpPr>
            <p:cNvPr id="999" name="直接箭头连接符 998"/>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0" name="直接箭头连接符 999"/>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1001" name="直接箭头连接符 1000"/>
          <p:cNvCxnSpPr/>
          <p:nvPr/>
        </p:nvCxnSpPr>
        <p:spPr>
          <a:xfrm flipH="1">
            <a:off x="8182877" y="2524505"/>
            <a:ext cx="332495"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02" name="Line 127"/>
          <p:cNvSpPr>
            <a:spLocks noChangeShapeType="1"/>
          </p:cNvSpPr>
          <p:nvPr/>
        </p:nvSpPr>
        <p:spPr bwMode="auto">
          <a:xfrm>
            <a:off x="5664148" y="1807014"/>
            <a:ext cx="985" cy="339619"/>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03" name="直接箭头连接符 1002"/>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4" name="直接箭头连接符 1003"/>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05"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06" name="直接箭头连接符 1005"/>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7" name="直接箭头连接符 1006"/>
          <p:cNvCxnSpPr/>
          <p:nvPr/>
        </p:nvCxnSpPr>
        <p:spPr>
          <a:xfrm flipV="1">
            <a:off x="7492082" y="3423248"/>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8" name="直接箭头连接符 1007"/>
          <p:cNvCxnSpPr/>
          <p:nvPr/>
        </p:nvCxnSpPr>
        <p:spPr>
          <a:xfrm flipV="1">
            <a:off x="7998213" y="3421531"/>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9" name="直接箭头连接符 1008"/>
          <p:cNvCxnSpPr/>
          <p:nvPr/>
        </p:nvCxnSpPr>
        <p:spPr>
          <a:xfrm>
            <a:off x="6677271" y="5451846"/>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0" name="直接箭头连接符 1009"/>
          <p:cNvCxnSpPr/>
          <p:nvPr/>
        </p:nvCxnSpPr>
        <p:spPr>
          <a:xfrm>
            <a:off x="6550878" y="3935648"/>
            <a:ext cx="373231"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1" name="直接箭头连接符 1010"/>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2" name="直接箭头连接符 1011"/>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3" name="直接箭头连接符 1012"/>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14"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15"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16"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17" name="组合 1016"/>
          <p:cNvGrpSpPr/>
          <p:nvPr/>
        </p:nvGrpSpPr>
        <p:grpSpPr>
          <a:xfrm>
            <a:off x="5827118" y="1474284"/>
            <a:ext cx="723760" cy="672350"/>
            <a:chOff x="6145788" y="1554710"/>
            <a:chExt cx="763341" cy="709119"/>
          </a:xfrm>
        </p:grpSpPr>
        <p:sp>
          <p:nvSpPr>
            <p:cNvPr id="1018" name="Line 127"/>
            <p:cNvSpPr>
              <a:spLocks noChangeShapeType="1"/>
            </p:cNvSpPr>
            <p:nvPr/>
          </p:nvSpPr>
          <p:spPr bwMode="auto">
            <a:xfrm>
              <a:off x="6364924" y="1905637"/>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19"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20"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1"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2"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23" name="组合 1022"/>
          <p:cNvGrpSpPr/>
          <p:nvPr/>
        </p:nvGrpSpPr>
        <p:grpSpPr>
          <a:xfrm>
            <a:off x="6757807" y="1964388"/>
            <a:ext cx="732556" cy="376446"/>
            <a:chOff x="7127374" y="2071617"/>
            <a:chExt cx="772618" cy="397033"/>
          </a:xfrm>
        </p:grpSpPr>
        <p:cxnSp>
          <p:nvCxnSpPr>
            <p:cNvPr id="1024" name="直接箭头连接符 1023"/>
            <p:cNvCxnSpPr/>
            <p:nvPr/>
          </p:nvCxnSpPr>
          <p:spPr>
            <a:xfrm>
              <a:off x="7177868" y="2084733"/>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25" name="Text Box 52"/>
            <p:cNvSpPr txBox="1">
              <a:spLocks noChangeArrowheads="1"/>
            </p:cNvSpPr>
            <p:nvPr/>
          </p:nvSpPr>
          <p:spPr bwMode="auto">
            <a:xfrm>
              <a:off x="7127374" y="2071617"/>
              <a:ext cx="772618" cy="39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26"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7"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8" name="Text Box 48"/>
          <p:cNvSpPr txBox="1">
            <a:spLocks noChangeArrowheads="1"/>
          </p:cNvSpPr>
          <p:nvPr/>
        </p:nvSpPr>
        <p:spPr bwMode="auto">
          <a:xfrm>
            <a:off x="7991093" y="3418225"/>
            <a:ext cx="833063" cy="7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9"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1030"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1"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32" name="组合 1031"/>
          <p:cNvGrpSpPr/>
          <p:nvPr/>
        </p:nvGrpSpPr>
        <p:grpSpPr>
          <a:xfrm>
            <a:off x="10893954" y="3615427"/>
            <a:ext cx="804194" cy="383918"/>
            <a:chOff x="11489717" y="3812947"/>
            <a:chExt cx="848173" cy="404913"/>
          </a:xfrm>
        </p:grpSpPr>
        <p:cxnSp>
          <p:nvCxnSpPr>
            <p:cNvPr id="1033" name="直接箭头连接符 1032"/>
            <p:cNvCxnSpPr/>
            <p:nvPr/>
          </p:nvCxnSpPr>
          <p:spPr>
            <a:xfrm flipH="1">
              <a:off x="11489717" y="384369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34" name="Text Box 35"/>
            <p:cNvSpPr txBox="1">
              <a:spLocks noChangeArrowheads="1"/>
            </p:cNvSpPr>
            <p:nvPr/>
          </p:nvSpPr>
          <p:spPr bwMode="auto">
            <a:xfrm>
              <a:off x="11536122" y="381294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35"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6"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7"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8"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9"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40" name="组合 1039"/>
          <p:cNvGrpSpPr/>
          <p:nvPr/>
        </p:nvGrpSpPr>
        <p:grpSpPr>
          <a:xfrm>
            <a:off x="10893954" y="4636961"/>
            <a:ext cx="818281" cy="383918"/>
            <a:chOff x="11489717" y="4890346"/>
            <a:chExt cx="863031" cy="404913"/>
          </a:xfrm>
        </p:grpSpPr>
        <p:cxnSp>
          <p:nvCxnSpPr>
            <p:cNvPr id="1041" name="直接箭头连接符 1040"/>
            <p:cNvCxnSpPr/>
            <p:nvPr/>
          </p:nvCxnSpPr>
          <p:spPr>
            <a:xfrm flipH="1">
              <a:off x="11489717" y="5196049"/>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42" name="Text Box 28"/>
            <p:cNvSpPr txBox="1">
              <a:spLocks noChangeArrowheads="1"/>
            </p:cNvSpPr>
            <p:nvPr/>
          </p:nvSpPr>
          <p:spPr bwMode="auto">
            <a:xfrm>
              <a:off x="11550980"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43"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4"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5"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7"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48" name="上下箭头 1047"/>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aphicFrame>
        <p:nvGraphicFramePr>
          <p:cNvPr id="1049" name="表格 1048"/>
          <p:cNvGraphicFramePr>
            <a:graphicFrameLocks noGrp="1"/>
          </p:cNvGraphicFramePr>
          <p:nvPr>
            <p:extLst>
              <p:ext uri="{D42A27DB-BD31-4B8C-83A1-F6EECF244321}">
                <p14:modId xmlns:p14="http://schemas.microsoft.com/office/powerpoint/2010/main" val="4003581472"/>
              </p:ext>
            </p:extLst>
          </p:nvPr>
        </p:nvGraphicFramePr>
        <p:xfrm>
          <a:off x="290857"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R[1]</a:t>
                      </a:r>
                    </a:p>
                  </a:txBody>
                  <a:tcPr marL="86699" marR="86699" marT="43349" marB="43349" anchor="ctr" anchorCtr="1"/>
                </a:tc>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050" name="TextBox 24"/>
          <p:cNvSpPr txBox="1"/>
          <p:nvPr/>
        </p:nvSpPr>
        <p:spPr>
          <a:xfrm>
            <a:off x="1180254" y="2673798"/>
            <a:ext cx="3392774" cy="623504"/>
          </a:xfrm>
          <a:prstGeom prst="rect">
            <a:avLst/>
          </a:prstGeom>
          <a:noFill/>
        </p:spPr>
        <p:txBody>
          <a:bodyPr wrap="square" rtlCol="0">
            <a:spAutoFit/>
          </a:bodyPr>
          <a:lstStyle/>
          <a:p>
            <a:pPr algn="ctr">
              <a:lnSpc>
                <a:spcPct val="130000"/>
              </a:lnSpc>
              <a:spcBef>
                <a:spcPts val="569"/>
              </a:spcBef>
              <a:spcAft>
                <a:spcPts val="569"/>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55"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Reg</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51" name="Rectangle 104"/>
          <p:cNvSpPr>
            <a:spLocks noChangeArrowheads="1"/>
          </p:cNvSpPr>
          <p:nvPr/>
        </p:nvSpPr>
        <p:spPr bwMode="auto">
          <a:xfrm>
            <a:off x="9810451" y="4808100"/>
            <a:ext cx="107727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052" name="Rectangle 104"/>
          <p:cNvSpPr>
            <a:spLocks noChangeArrowheads="1"/>
          </p:cNvSpPr>
          <p:nvPr/>
        </p:nvSpPr>
        <p:spPr bwMode="auto">
          <a:xfrm>
            <a:off x="9810451" y="3361945"/>
            <a:ext cx="1077271" cy="40459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053" name="组合 1052"/>
          <p:cNvGrpSpPr/>
          <p:nvPr/>
        </p:nvGrpSpPr>
        <p:grpSpPr>
          <a:xfrm>
            <a:off x="9075094" y="3581002"/>
            <a:ext cx="728683" cy="150880"/>
            <a:chOff x="9570960" y="3775304"/>
            <a:chExt cx="768533" cy="159131"/>
          </a:xfrm>
        </p:grpSpPr>
        <p:cxnSp>
          <p:nvCxnSpPr>
            <p:cNvPr id="1054" name="直接连接符 1053"/>
            <p:cNvCxnSpPr/>
            <p:nvPr/>
          </p:nvCxnSpPr>
          <p:spPr>
            <a:xfrm flipH="1">
              <a:off x="9570960" y="3866777"/>
              <a:ext cx="768533" cy="0"/>
            </a:xfrm>
            <a:prstGeom prst="line">
              <a:avLst/>
            </a:prstGeom>
            <a:noFill/>
            <a:ln w="57150">
              <a:solidFill>
                <a:srgbClr val="FF6600"/>
              </a:solidFill>
              <a:round/>
              <a:headEnd/>
              <a:tailEnd type="none" w="lg" len="lg"/>
            </a:ln>
            <a:extLst>
              <a:ext uri="{909E8E84-426E-40DD-AFC4-6F175D3DCCD1}">
                <a14:hiddenFill xmlns:a14="http://schemas.microsoft.com/office/drawing/2010/main">
                  <a:noFill/>
                </a14:hiddenFill>
              </a:ext>
            </a:extLst>
          </p:spPr>
        </p:cxnSp>
        <p:sp>
          <p:nvSpPr>
            <p:cNvPr id="1055" name="等腰三角形 1054"/>
            <p:cNvSpPr/>
            <p:nvPr/>
          </p:nvSpPr>
          <p:spPr>
            <a:xfrm rot="16200000">
              <a:off x="9846954" y="3780507"/>
              <a:ext cx="159131" cy="148725"/>
            </a:xfrm>
            <a:prstGeom prst="triangle">
              <a:avLst/>
            </a:prstGeom>
            <a:solidFill>
              <a:schemeClr val="bg1"/>
            </a:solidFill>
            <a:ln w="28575">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1056" name="Line 7"/>
          <p:cNvSpPr>
            <a:spLocks noChangeShapeType="1"/>
          </p:cNvSpPr>
          <p:nvPr/>
        </p:nvSpPr>
        <p:spPr bwMode="auto">
          <a:xfrm>
            <a:off x="9027457" y="4942272"/>
            <a:ext cx="79354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057" name="上下箭头 1056"/>
          <p:cNvSpPr/>
          <p:nvPr/>
        </p:nvSpPr>
        <p:spPr>
          <a:xfrm>
            <a:off x="8938983" y="1290193"/>
            <a:ext cx="177326" cy="4934647"/>
          </a:xfrm>
          <a:prstGeom prst="upDownArrow">
            <a:avLst/>
          </a:prstGeom>
          <a:solidFill>
            <a:srgbClr val="FF6600"/>
          </a:solidFill>
          <a:ln w="19050">
            <a:solidFill>
              <a:srgbClr val="000000"/>
            </a:solidFill>
            <a:miter lim="800000"/>
            <a:headEnd/>
            <a:tailEnd/>
          </a:ln>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Arial" panose="020B0604020202020204" pitchFamily="34" charset="0"/>
            </a:endParaRPr>
          </a:p>
        </p:txBody>
      </p:sp>
      <p:grpSp>
        <p:nvGrpSpPr>
          <p:cNvPr id="1058" name="组合 1057"/>
          <p:cNvGrpSpPr/>
          <p:nvPr/>
        </p:nvGrpSpPr>
        <p:grpSpPr>
          <a:xfrm>
            <a:off x="10893592" y="3613881"/>
            <a:ext cx="646475" cy="383918"/>
            <a:chOff x="11489717" y="3812341"/>
            <a:chExt cx="681828" cy="404913"/>
          </a:xfrm>
        </p:grpSpPr>
        <p:cxnSp>
          <p:nvCxnSpPr>
            <p:cNvPr id="1059" name="直接箭头连接符 1058"/>
            <p:cNvCxnSpPr/>
            <p:nvPr/>
          </p:nvCxnSpPr>
          <p:spPr>
            <a:xfrm flipH="1">
              <a:off x="11489717" y="3843692"/>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60" name="Text Box 35"/>
            <p:cNvSpPr txBox="1">
              <a:spLocks noChangeArrowheads="1"/>
            </p:cNvSpPr>
            <p:nvPr/>
          </p:nvSpPr>
          <p:spPr bwMode="auto">
            <a:xfrm>
              <a:off x="11538354" y="3812341"/>
              <a:ext cx="63319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61" name="组合 1060"/>
          <p:cNvGrpSpPr/>
          <p:nvPr/>
        </p:nvGrpSpPr>
        <p:grpSpPr>
          <a:xfrm>
            <a:off x="10890398" y="4636217"/>
            <a:ext cx="698792" cy="383917"/>
            <a:chOff x="11489715" y="4891227"/>
            <a:chExt cx="737008" cy="404913"/>
          </a:xfrm>
        </p:grpSpPr>
        <p:cxnSp>
          <p:nvCxnSpPr>
            <p:cNvPr id="1062" name="直接箭头连接符 1061"/>
            <p:cNvCxnSpPr/>
            <p:nvPr/>
          </p:nvCxnSpPr>
          <p:spPr>
            <a:xfrm flipH="1">
              <a:off x="11489715" y="5204086"/>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63" name="Text Box 28"/>
            <p:cNvSpPr txBox="1">
              <a:spLocks noChangeArrowheads="1"/>
            </p:cNvSpPr>
            <p:nvPr/>
          </p:nvSpPr>
          <p:spPr bwMode="auto">
            <a:xfrm>
              <a:off x="11555746" y="4891227"/>
              <a:ext cx="670977"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64" name="矩形 1063"/>
          <p:cNvSpPr/>
          <p:nvPr/>
        </p:nvSpPr>
        <p:spPr>
          <a:xfrm>
            <a:off x="1221598" y="1981989"/>
            <a:ext cx="2922595" cy="559256"/>
          </a:xfrm>
          <a:prstGeom prst="rect">
            <a:avLst/>
          </a:prstGeom>
        </p:spPr>
        <p:txBody>
          <a:bodyPr wrap="none">
            <a:spAutoFit/>
          </a:bodyPr>
          <a:lstStyle/>
          <a:p>
            <a:pPr lvl="1">
              <a:spcBef>
                <a:spcPts val="569"/>
              </a:spcBef>
              <a:spcAft>
                <a:spcPts val="569"/>
              </a:spcAft>
            </a:pPr>
            <a:r>
              <a:rPr lang="en-US" altLang="zh-CN" sz="3034"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MOVE R1,10</a:t>
            </a:r>
          </a:p>
        </p:txBody>
      </p:sp>
      <p:grpSp>
        <p:nvGrpSpPr>
          <p:cNvPr id="255" name="组合 254">
            <a:extLst>
              <a:ext uri="{FF2B5EF4-FFF2-40B4-BE49-F238E27FC236}">
                <a16:creationId xmlns:a16="http://schemas.microsoft.com/office/drawing/2014/main" id="{62804333-E458-4AD7-AE71-40310F33994D}"/>
              </a:ext>
            </a:extLst>
          </p:cNvPr>
          <p:cNvGrpSpPr/>
          <p:nvPr/>
        </p:nvGrpSpPr>
        <p:grpSpPr>
          <a:xfrm>
            <a:off x="1589424" y="5588977"/>
            <a:ext cx="3728739" cy="579957"/>
            <a:chOff x="371537" y="4732301"/>
            <a:chExt cx="2678518" cy="579957"/>
          </a:xfrm>
        </p:grpSpPr>
        <p:sp>
          <p:nvSpPr>
            <p:cNvPr id="256" name="矩形 255">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不同寻址方式执行周期不同</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258" name="矩形 257"/>
          <p:cNvSpPr/>
          <p:nvPr/>
        </p:nvSpPr>
        <p:spPr>
          <a:xfrm>
            <a:off x="9213543" y="4547527"/>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Tree>
    <p:extLst>
      <p:ext uri="{BB962C8B-B14F-4D97-AF65-F5344CB8AC3E}">
        <p14:creationId xmlns:p14="http://schemas.microsoft.com/office/powerpoint/2010/main" val="28092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wipe(left)">
                                      <p:cBhvr>
                                        <p:cTn id="7" dur="5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2000"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Effect transition="in" filter="wipe(right)">
                                      <p:cBhvr>
                                        <p:cTn id="12" dur="500"/>
                                        <p:tgtEl>
                                          <p:spTgt spid="1058"/>
                                        </p:tgtEl>
                                      </p:cBhvr>
                                    </p:animEffect>
                                  </p:childTnLst>
                                </p:cTn>
                              </p:par>
                            </p:childTnLst>
                          </p:cTn>
                        </p:par>
                        <p:par>
                          <p:cTn id="13" fill="hold">
                            <p:stCondLst>
                              <p:cond delay="1000"/>
                            </p:stCondLst>
                            <p:childTnLst>
                              <p:par>
                                <p:cTn id="14" presetID="22" presetClass="entr" presetSubtype="2" repeatCount="2000" fill="hold" grpId="0" nodeType="afterEffect">
                                  <p:stCondLst>
                                    <p:cond delay="0"/>
                                  </p:stCondLst>
                                  <p:childTnLst>
                                    <p:set>
                                      <p:cBhvr>
                                        <p:cTn id="15" dur="1" fill="hold">
                                          <p:stCondLst>
                                            <p:cond delay="0"/>
                                          </p:stCondLst>
                                        </p:cTn>
                                        <p:tgtEl>
                                          <p:spTgt spid="1052"/>
                                        </p:tgtEl>
                                        <p:attrNameLst>
                                          <p:attrName>style.visibility</p:attrName>
                                        </p:attrNameLst>
                                      </p:cBhvr>
                                      <p:to>
                                        <p:strVal val="visible"/>
                                      </p:to>
                                    </p:set>
                                    <p:animEffect transition="in" filter="wipe(right)">
                                      <p:cBhvr>
                                        <p:cTn id="16" dur="500"/>
                                        <p:tgtEl>
                                          <p:spTgt spid="1052"/>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1053"/>
                                        </p:tgtEl>
                                        <p:attrNameLst>
                                          <p:attrName>style.visibility</p:attrName>
                                        </p:attrNameLst>
                                      </p:cBhvr>
                                      <p:to>
                                        <p:strVal val="visible"/>
                                      </p:to>
                                    </p:set>
                                    <p:animEffect transition="in" filter="wipe(right)">
                                      <p:cBhvr>
                                        <p:cTn id="20" dur="1000"/>
                                        <p:tgtEl>
                                          <p:spTgt spid="1053"/>
                                        </p:tgtEl>
                                      </p:cBhvr>
                                    </p:animEffect>
                                  </p:childTnLst>
                                </p:cTn>
                              </p:par>
                            </p:childTnLst>
                          </p:cTn>
                        </p:par>
                        <p:par>
                          <p:cTn id="21" fill="hold">
                            <p:stCondLst>
                              <p:cond delay="3000"/>
                            </p:stCondLst>
                            <p:childTnLst>
                              <p:par>
                                <p:cTn id="22" presetID="22" presetClass="entr" presetSubtype="1" fill="hold" grpId="0" nodeType="afterEffect">
                                  <p:stCondLst>
                                    <p:cond delay="0"/>
                                  </p:stCondLst>
                                  <p:childTnLst>
                                    <p:set>
                                      <p:cBhvr>
                                        <p:cTn id="23" dur="1" fill="hold">
                                          <p:stCondLst>
                                            <p:cond delay="0"/>
                                          </p:stCondLst>
                                        </p:cTn>
                                        <p:tgtEl>
                                          <p:spTgt spid="1057"/>
                                        </p:tgtEl>
                                        <p:attrNameLst>
                                          <p:attrName>style.visibility</p:attrName>
                                        </p:attrNameLst>
                                      </p:cBhvr>
                                      <p:to>
                                        <p:strVal val="visible"/>
                                      </p:to>
                                    </p:set>
                                    <p:animEffect transition="in" filter="wipe(up)">
                                      <p:cBhvr>
                                        <p:cTn id="24" dur="1000"/>
                                        <p:tgtEl>
                                          <p:spTgt spid="1057"/>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1056"/>
                                        </p:tgtEl>
                                        <p:attrNameLst>
                                          <p:attrName>style.visibility</p:attrName>
                                        </p:attrNameLst>
                                      </p:cBhvr>
                                      <p:to>
                                        <p:strVal val="visible"/>
                                      </p:to>
                                    </p:set>
                                    <p:animEffect transition="in" filter="wipe(left)">
                                      <p:cBhvr>
                                        <p:cTn id="28" dur="1000"/>
                                        <p:tgtEl>
                                          <p:spTgt spid="1056"/>
                                        </p:tgtEl>
                                      </p:cBhvr>
                                    </p:animEffect>
                                  </p:childTnLst>
                                </p:cTn>
                              </p:par>
                            </p:childTnLst>
                          </p:cTn>
                        </p:par>
                        <p:par>
                          <p:cTn id="29" fill="hold">
                            <p:stCondLst>
                              <p:cond delay="5000"/>
                            </p:stCondLst>
                            <p:childTnLst>
                              <p:par>
                                <p:cTn id="30" presetID="22" presetClass="entr" presetSubtype="2" repeatCount="2000" fill="hold" nodeType="afterEffect">
                                  <p:stCondLst>
                                    <p:cond delay="0"/>
                                  </p:stCondLst>
                                  <p:childTnLst>
                                    <p:set>
                                      <p:cBhvr>
                                        <p:cTn id="31" dur="1" fill="hold">
                                          <p:stCondLst>
                                            <p:cond delay="0"/>
                                          </p:stCondLst>
                                        </p:cTn>
                                        <p:tgtEl>
                                          <p:spTgt spid="1061"/>
                                        </p:tgtEl>
                                        <p:attrNameLst>
                                          <p:attrName>style.visibility</p:attrName>
                                        </p:attrNameLst>
                                      </p:cBhvr>
                                      <p:to>
                                        <p:strVal val="visible"/>
                                      </p:to>
                                    </p:set>
                                    <p:animEffect transition="in" filter="wipe(right)">
                                      <p:cBhvr>
                                        <p:cTn id="32" dur="500"/>
                                        <p:tgtEl>
                                          <p:spTgt spid="1061"/>
                                        </p:tgtEl>
                                      </p:cBhvr>
                                    </p:animEffect>
                                  </p:childTnLst>
                                </p:cTn>
                              </p:par>
                            </p:childTnLst>
                          </p:cTn>
                        </p:par>
                        <p:par>
                          <p:cTn id="33" fill="hold">
                            <p:stCondLst>
                              <p:cond delay="6000"/>
                            </p:stCondLst>
                            <p:childTnLst>
                              <p:par>
                                <p:cTn id="34" presetID="1" presetClass="entr" presetSubtype="0" fill="hold" grpId="0" nodeType="afterEffect">
                                  <p:stCondLst>
                                    <p:cond delay="0"/>
                                  </p:stCondLst>
                                  <p:childTnLst>
                                    <p:set>
                                      <p:cBhvr>
                                        <p:cTn id="35" dur="1" fill="hold">
                                          <p:stCondLst>
                                            <p:cond delay="0"/>
                                          </p:stCondLst>
                                        </p:cTn>
                                        <p:tgtEl>
                                          <p:spTgt spid="258"/>
                                        </p:tgtEl>
                                        <p:attrNameLst>
                                          <p:attrName>style.visibility</p:attrName>
                                        </p:attrNameLst>
                                      </p:cBhvr>
                                      <p:to>
                                        <p:strVal val="visible"/>
                                      </p:to>
                                    </p:set>
                                  </p:childTnLst>
                                </p:cTn>
                              </p:par>
                            </p:childTnLst>
                          </p:cTn>
                        </p:par>
                        <p:par>
                          <p:cTn id="36" fill="hold">
                            <p:stCondLst>
                              <p:cond delay="6000"/>
                            </p:stCondLst>
                            <p:childTnLst>
                              <p:par>
                                <p:cTn id="37" presetID="35" presetClass="emph" presetSubtype="0" repeatCount="3000" fill="hold" grpId="1" nodeType="afterEffect">
                                  <p:stCondLst>
                                    <p:cond delay="0"/>
                                  </p:stCondLst>
                                  <p:childTnLst>
                                    <p:anim calcmode="discrete" valueType="str">
                                      <p:cBhvr>
                                        <p:cTn id="38" dur="1000" fill="hold"/>
                                        <p:tgtEl>
                                          <p:spTgt spid="258"/>
                                        </p:tgtEl>
                                        <p:attrNameLst>
                                          <p:attrName>style.visibility</p:attrName>
                                        </p:attrNameLst>
                                      </p:cBhvr>
                                      <p:tavLst>
                                        <p:tav tm="0">
                                          <p:val>
                                            <p:strVal val="hidden"/>
                                          </p:val>
                                        </p:tav>
                                        <p:tav tm="50000">
                                          <p:val>
                                            <p:strVal val="visible"/>
                                          </p:val>
                                        </p:tav>
                                      </p:tavLst>
                                    </p:anim>
                                  </p:childTnLst>
                                </p:cTn>
                              </p:par>
                            </p:childTnLst>
                          </p:cTn>
                        </p:par>
                        <p:par>
                          <p:cTn id="39" fill="hold">
                            <p:stCondLst>
                              <p:cond delay="9000"/>
                            </p:stCondLst>
                            <p:childTnLst>
                              <p:par>
                                <p:cTn id="40" presetID="22" presetClass="entr" presetSubtype="8" repeatCount="2000" fill="hold" grpId="0" nodeType="afterEffect">
                                  <p:stCondLst>
                                    <p:cond delay="0"/>
                                  </p:stCondLst>
                                  <p:childTnLst>
                                    <p:set>
                                      <p:cBhvr>
                                        <p:cTn id="41" dur="1" fill="hold">
                                          <p:stCondLst>
                                            <p:cond delay="0"/>
                                          </p:stCondLst>
                                        </p:cTn>
                                        <p:tgtEl>
                                          <p:spTgt spid="1051"/>
                                        </p:tgtEl>
                                        <p:attrNameLst>
                                          <p:attrName>style.visibility</p:attrName>
                                        </p:attrNameLst>
                                      </p:cBhvr>
                                      <p:to>
                                        <p:strVal val="visible"/>
                                      </p:to>
                                    </p:set>
                                    <p:animEffect transition="in" filter="wipe(left)">
                                      <p:cBhvr>
                                        <p:cTn id="42" dur="500"/>
                                        <p:tgtEl>
                                          <p:spTgt spid="10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55"/>
                                        </p:tgtEl>
                                        <p:attrNameLst>
                                          <p:attrName>style.visibility</p:attrName>
                                        </p:attrNameLst>
                                      </p:cBhvr>
                                      <p:to>
                                        <p:strVal val="visible"/>
                                      </p:to>
                                    </p:set>
                                    <p:animEffect transition="in" filter="wipe(left)">
                                      <p:cBhvr>
                                        <p:cTn id="47"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p:bldP spid="1051" grpId="0" animBg="1"/>
      <p:bldP spid="1052" grpId="0" animBg="1"/>
      <p:bldP spid="1056" grpId="0" animBg="1"/>
      <p:bldP spid="1057" grpId="0" animBg="1"/>
      <p:bldP spid="258" grpId="0"/>
      <p:bldP spid="25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ADD</a:t>
            </a:r>
            <a:r>
              <a:rPr lang="zh-CN" altLang="en-US" dirty="0"/>
              <a:t>指令执行数据通路</a:t>
            </a:r>
          </a:p>
        </p:txBody>
      </p:sp>
      <p:sp>
        <p:nvSpPr>
          <p:cNvPr id="256"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7"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p>
        </p:txBody>
      </p:sp>
      <p:sp>
        <p:nvSpPr>
          <p:cNvPr id="258"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2" b="1" dirty="0">
              <a:latin typeface="微软雅黑" panose="020B0503020204020204" pitchFamily="34" charset="-122"/>
              <a:ea typeface="微软雅黑" panose="020B0503020204020204" pitchFamily="34" charset="-122"/>
            </a:endParaRPr>
          </a:p>
        </p:txBody>
      </p:sp>
      <p:sp>
        <p:nvSpPr>
          <p:cNvPr id="259"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260" name="Rectangle 129"/>
          <p:cNvSpPr>
            <a:spLocks noChangeArrowheads="1"/>
          </p:cNvSpPr>
          <p:nvPr/>
        </p:nvSpPr>
        <p:spPr bwMode="auto">
          <a:xfrm>
            <a:off x="5437174" y="2159943"/>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262"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263"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264"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5"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266"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7" name="矩形 266">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268" name="Line 7"/>
          <p:cNvSpPr>
            <a:spLocks noChangeShapeType="1"/>
          </p:cNvSpPr>
          <p:nvPr/>
        </p:nvSpPr>
        <p:spPr bwMode="auto">
          <a:xfrm>
            <a:off x="9074688" y="3501775"/>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69" name="直接连接符 268"/>
          <p:cNvCxnSpPr/>
          <p:nvPr/>
        </p:nvCxnSpPr>
        <p:spPr>
          <a:xfrm flipH="1">
            <a:off x="9074689" y="3666466"/>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70" name="等腰三角形 269"/>
          <p:cNvSpPr/>
          <p:nvPr/>
        </p:nvSpPr>
        <p:spPr>
          <a:xfrm rot="16200000">
            <a:off x="9336372" y="359596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71"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72" name="直接连接符 271"/>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73" name="等腰三角形 272"/>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74" name="直接连接符 273"/>
          <p:cNvCxnSpPr/>
          <p:nvPr/>
        </p:nvCxnSpPr>
        <p:spPr>
          <a:xfrm flipH="1">
            <a:off x="6247589" y="3111831"/>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75" name="等腰三角形 274"/>
          <p:cNvSpPr/>
          <p:nvPr/>
        </p:nvSpPr>
        <p:spPr>
          <a:xfrm rot="16200000">
            <a:off x="6673805" y="303229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6265651" y="3259677"/>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77" name="Line 7"/>
          <p:cNvSpPr>
            <a:spLocks noChangeShapeType="1"/>
          </p:cNvSpPr>
          <p:nvPr/>
        </p:nvSpPr>
        <p:spPr bwMode="auto">
          <a:xfrm>
            <a:off x="9074076" y="494227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78" name="直接连接符 277"/>
          <p:cNvCxnSpPr/>
          <p:nvPr/>
        </p:nvCxnSpPr>
        <p:spPr>
          <a:xfrm flipH="1">
            <a:off x="9074077" y="510696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79" name="等腰三角形 278"/>
          <p:cNvSpPr/>
          <p:nvPr/>
        </p:nvSpPr>
        <p:spPr>
          <a:xfrm rot="16200000">
            <a:off x="9335760" y="5027426"/>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80" name="Line 7"/>
          <p:cNvSpPr>
            <a:spLocks noChangeShapeType="1"/>
          </p:cNvSpPr>
          <p:nvPr/>
        </p:nvSpPr>
        <p:spPr bwMode="auto">
          <a:xfrm>
            <a:off x="9074076" y="566540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flipH="1">
            <a:off x="9074077" y="583009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82" name="等腰三角形 281"/>
          <p:cNvSpPr/>
          <p:nvPr/>
        </p:nvSpPr>
        <p:spPr>
          <a:xfrm rot="16200000">
            <a:off x="9335760" y="575958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83"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284"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285"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286"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7"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88" name="直接连接符 287"/>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89" name="等腰三角形 288"/>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90" name="直接连接符 289"/>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91" name="等腰三角形 290"/>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92" name="直接连接符 291"/>
          <p:cNvCxnSpPr>
            <a:stCxn id="303"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93" name="等腰三角形 292"/>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94" name="直接连接符 293"/>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295"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96"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97"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298"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299" name="直接连接符 298"/>
          <p:cNvCxnSpPr>
            <a:stCxn id="302"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00"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1"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02"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3"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304" name="直接连接符 303"/>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05"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6"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7"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8"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9"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10"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11" name="直接箭头连接符 310"/>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2" name="直接箭头连接符 311"/>
          <p:cNvCxnSpPr/>
          <p:nvPr/>
        </p:nvCxnSpPr>
        <p:spPr>
          <a:xfrm flipH="1">
            <a:off x="10893954" y="3644578"/>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3" name="直接箭头连接符 312"/>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4" name="直接箭头连接符 313"/>
          <p:cNvCxnSpPr/>
          <p:nvPr/>
        </p:nvCxnSpPr>
        <p:spPr>
          <a:xfrm flipH="1">
            <a:off x="10893954" y="4926812"/>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5" name="直接箭头连接符 314"/>
          <p:cNvCxnSpPr/>
          <p:nvPr/>
        </p:nvCxnSpPr>
        <p:spPr>
          <a:xfrm flipH="1">
            <a:off x="10893954" y="508962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6" name="直接箭头连接符 315"/>
          <p:cNvCxnSpPr/>
          <p:nvPr/>
        </p:nvCxnSpPr>
        <p:spPr>
          <a:xfrm flipH="1">
            <a:off x="10893954" y="564933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7" name="直接箭头连接符 316"/>
          <p:cNvCxnSpPr/>
          <p:nvPr/>
        </p:nvCxnSpPr>
        <p:spPr>
          <a:xfrm flipH="1">
            <a:off x="10893954" y="581214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18" name="组合 317"/>
          <p:cNvGrpSpPr/>
          <p:nvPr/>
        </p:nvGrpSpPr>
        <p:grpSpPr>
          <a:xfrm>
            <a:off x="5664148" y="1807015"/>
            <a:ext cx="3324590" cy="1892895"/>
            <a:chOff x="4361520" y="1522026"/>
            <a:chExt cx="3506404" cy="1996413"/>
          </a:xfrm>
        </p:grpSpPr>
        <p:cxnSp>
          <p:nvCxnSpPr>
            <p:cNvPr id="319" name="直接箭头连接符 318"/>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20" name="组合 319"/>
            <p:cNvGrpSpPr/>
            <p:nvPr/>
          </p:nvGrpSpPr>
          <p:grpSpPr>
            <a:xfrm>
              <a:off x="4361520" y="1522026"/>
              <a:ext cx="3506404" cy="1383693"/>
              <a:chOff x="4361520" y="1522026"/>
              <a:chExt cx="3506404" cy="1383693"/>
            </a:xfrm>
          </p:grpSpPr>
          <p:grpSp>
            <p:nvGrpSpPr>
              <p:cNvPr id="324" name="组合 323"/>
              <p:cNvGrpSpPr/>
              <p:nvPr/>
            </p:nvGrpSpPr>
            <p:grpSpPr>
              <a:xfrm>
                <a:off x="4361520" y="1522026"/>
                <a:ext cx="1748222" cy="358192"/>
                <a:chOff x="4361520" y="1522026"/>
                <a:chExt cx="1748222" cy="358192"/>
              </a:xfrm>
            </p:grpSpPr>
            <p:sp>
              <p:nvSpPr>
                <p:cNvPr id="328" name="Line 127"/>
                <p:cNvSpPr>
                  <a:spLocks noChangeShapeType="1"/>
                </p:cNvSpPr>
                <p:nvPr/>
              </p:nvSpPr>
              <p:spPr bwMode="auto">
                <a:xfrm>
                  <a:off x="4752538"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29" name="Line 127"/>
                <p:cNvSpPr>
                  <a:spLocks noChangeShapeType="1"/>
                </p:cNvSpPr>
                <p:nvPr/>
              </p:nvSpPr>
              <p:spPr bwMode="auto">
                <a:xfrm>
                  <a:off x="4361520"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30" name="直接箭头连接符 329"/>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31" name="直接箭头连接符 330"/>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325" name="直接箭头连接符 324"/>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26"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27" name="直接箭头连接符 326"/>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21" name="组合 320"/>
            <p:cNvGrpSpPr/>
            <p:nvPr/>
          </p:nvGrpSpPr>
          <p:grpSpPr>
            <a:xfrm>
              <a:off x="6289419" y="3224836"/>
              <a:ext cx="533810" cy="293603"/>
              <a:chOff x="1081011" y="4795829"/>
              <a:chExt cx="533810" cy="293603"/>
            </a:xfrm>
          </p:grpSpPr>
          <p:cxnSp>
            <p:nvCxnSpPr>
              <p:cNvPr id="322" name="直接箭头连接符 321"/>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23" name="直接箭头连接符 322"/>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332" name="直接箭头连接符 331"/>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33" name="直接箭头连接符 332"/>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34" name="直接箭头连接符 333"/>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35"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37"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8"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0"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1"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2"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3"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4"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5"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6" name="组合 345"/>
          <p:cNvGrpSpPr/>
          <p:nvPr/>
        </p:nvGrpSpPr>
        <p:grpSpPr>
          <a:xfrm>
            <a:off x="6514173" y="3914455"/>
            <a:ext cx="475389" cy="286508"/>
            <a:chOff x="6870416" y="4128328"/>
            <a:chExt cx="501387" cy="302176"/>
          </a:xfrm>
        </p:grpSpPr>
        <p:cxnSp>
          <p:nvCxnSpPr>
            <p:cNvPr id="347" name="直接箭头连接符 346"/>
            <p:cNvCxnSpPr/>
            <p:nvPr/>
          </p:nvCxnSpPr>
          <p:spPr>
            <a:xfrm>
              <a:off x="6909129" y="4150680"/>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48" name="Text Box 46"/>
            <p:cNvSpPr txBox="1">
              <a:spLocks noChangeArrowheads="1"/>
            </p:cNvSpPr>
            <p:nvPr/>
          </p:nvSpPr>
          <p:spPr bwMode="auto">
            <a:xfrm>
              <a:off x="6870416" y="4128328"/>
              <a:ext cx="50138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grpSp>
        <p:nvGrpSpPr>
          <p:cNvPr id="349" name="组合 348"/>
          <p:cNvGrpSpPr/>
          <p:nvPr/>
        </p:nvGrpSpPr>
        <p:grpSpPr>
          <a:xfrm>
            <a:off x="6624622" y="5431279"/>
            <a:ext cx="679449" cy="383918"/>
            <a:chOff x="6986906" y="5728103"/>
            <a:chExt cx="716606" cy="404913"/>
          </a:xfrm>
        </p:grpSpPr>
        <p:cxnSp>
          <p:nvCxnSpPr>
            <p:cNvPr id="350" name="直接箭头连接符 349"/>
            <p:cNvCxnSpPr/>
            <p:nvPr/>
          </p:nvCxnSpPr>
          <p:spPr>
            <a:xfrm>
              <a:off x="7042434" y="574979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51"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2"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3"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4"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7"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8" name="组合 357"/>
          <p:cNvGrpSpPr/>
          <p:nvPr/>
        </p:nvGrpSpPr>
        <p:grpSpPr>
          <a:xfrm>
            <a:off x="10893955" y="4302181"/>
            <a:ext cx="818282" cy="383918"/>
            <a:chOff x="11489717" y="4537258"/>
            <a:chExt cx="863032" cy="404913"/>
          </a:xfrm>
        </p:grpSpPr>
        <p:cxnSp>
          <p:nvCxnSpPr>
            <p:cNvPr id="359" name="直接箭头连接符 358"/>
            <p:cNvCxnSpPr/>
            <p:nvPr/>
          </p:nvCxnSpPr>
          <p:spPr>
            <a:xfrm flipH="1">
              <a:off x="11489717" y="4605726"/>
              <a:ext cx="544260" cy="0"/>
            </a:xfrm>
            <a:prstGeom prst="straightConnector1">
              <a:avLst/>
            </a:prstGeom>
            <a:noFill/>
            <a:ln w="12700">
              <a:solidFill>
                <a:srgbClr val="767171"/>
              </a:solidFill>
              <a:round/>
              <a:headEnd w="lg" len="lg"/>
              <a:tailEnd type="stealth" w="lg" len="lg"/>
            </a:ln>
            <a:extLst>
              <a:ext uri="{909E8E84-426E-40DD-AFC4-6F175D3DCCD1}">
                <a14:hiddenFill xmlns:a14="http://schemas.microsoft.com/office/drawing/2010/main">
                  <a:noFill/>
                </a14:hiddenFill>
              </a:ext>
            </a:extLst>
          </p:spPr>
        </p:cxnSp>
        <p:sp>
          <p:nvSpPr>
            <p:cNvPr id="360" name="Text Box 31"/>
            <p:cNvSpPr txBox="1">
              <a:spLocks noChangeArrowheads="1"/>
            </p:cNvSpPr>
            <p:nvPr/>
          </p:nvSpPr>
          <p:spPr bwMode="auto">
            <a:xfrm>
              <a:off x="11550981" y="4537258"/>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76717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2"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5"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66"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67" name="上下箭头 366"/>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68"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372"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37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37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375"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37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37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8" name="矩形 377">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379" name="Line 7"/>
          <p:cNvSpPr>
            <a:spLocks noChangeShapeType="1"/>
          </p:cNvSpPr>
          <p:nvPr/>
        </p:nvSpPr>
        <p:spPr bwMode="auto">
          <a:xfrm>
            <a:off x="9074688" y="3501775"/>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0" name="直接连接符 379"/>
          <p:cNvCxnSpPr/>
          <p:nvPr/>
        </p:nvCxnSpPr>
        <p:spPr>
          <a:xfrm flipH="1">
            <a:off x="9074689" y="3666466"/>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81" name="等腰三角形 380"/>
          <p:cNvSpPr/>
          <p:nvPr/>
        </p:nvSpPr>
        <p:spPr>
          <a:xfrm rot="16200000">
            <a:off x="9336372" y="359596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82"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3" name="直接连接符 382"/>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84" name="等腰三角形 383"/>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5" name="直接连接符 384"/>
          <p:cNvCxnSpPr/>
          <p:nvPr/>
        </p:nvCxnSpPr>
        <p:spPr>
          <a:xfrm flipH="1">
            <a:off x="6247589" y="3111831"/>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86" name="等腰三角形 385"/>
          <p:cNvSpPr/>
          <p:nvPr/>
        </p:nvSpPr>
        <p:spPr>
          <a:xfrm rot="16200000">
            <a:off x="6673805" y="303229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87" name="Line 7"/>
          <p:cNvSpPr>
            <a:spLocks noChangeShapeType="1"/>
          </p:cNvSpPr>
          <p:nvPr/>
        </p:nvSpPr>
        <p:spPr bwMode="auto">
          <a:xfrm>
            <a:off x="6265651" y="3259677"/>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88" name="Line 7"/>
          <p:cNvSpPr>
            <a:spLocks noChangeShapeType="1"/>
          </p:cNvSpPr>
          <p:nvPr/>
        </p:nvSpPr>
        <p:spPr bwMode="auto">
          <a:xfrm>
            <a:off x="9074076" y="494227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9" name="直接连接符 388"/>
          <p:cNvCxnSpPr/>
          <p:nvPr/>
        </p:nvCxnSpPr>
        <p:spPr>
          <a:xfrm flipH="1">
            <a:off x="9074077" y="510696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90" name="等腰三角形 389"/>
          <p:cNvSpPr/>
          <p:nvPr/>
        </p:nvSpPr>
        <p:spPr>
          <a:xfrm rot="16200000">
            <a:off x="9335760" y="5027426"/>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9074076" y="566540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92" name="直接连接符 391"/>
          <p:cNvCxnSpPr/>
          <p:nvPr/>
        </p:nvCxnSpPr>
        <p:spPr>
          <a:xfrm flipH="1">
            <a:off x="9074077" y="583009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93" name="等腰三角形 392"/>
          <p:cNvSpPr/>
          <p:nvPr/>
        </p:nvSpPr>
        <p:spPr>
          <a:xfrm rot="16200000">
            <a:off x="9335760" y="575958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4"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95"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96"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97"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99" name="直接连接符 398"/>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0" name="等腰三角形 399"/>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01" name="直接连接符 400"/>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2" name="等腰三角形 401"/>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03" name="直接连接符 402"/>
          <p:cNvCxnSpPr>
            <a:stCxn id="414"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4" name="等腰三角形 403"/>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05" name="直接连接符 404"/>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06"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07"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8"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09"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10" name="直接连接符 409"/>
          <p:cNvCxnSpPr>
            <a:stCxn id="413"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11"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12"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413"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14"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15" name="直接连接符 414"/>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16"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7"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19"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20"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21"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22" name="Line 127"/>
          <p:cNvSpPr>
            <a:spLocks noChangeShapeType="1"/>
          </p:cNvSpPr>
          <p:nvPr/>
        </p:nvSpPr>
        <p:spPr bwMode="auto">
          <a:xfrm>
            <a:off x="5665133" y="1813381"/>
            <a:ext cx="0" cy="33325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23" name="直接箭头连接符 422"/>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24" name="直接箭头连接符 423"/>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25"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26" name="直接箭头连接符 425"/>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27" name="直接箭头连接符 426"/>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28" name="直接箭头连接符 427"/>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29" name="直接箭头连接符 428"/>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30"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1"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2"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Line 127"/>
          <p:cNvSpPr>
            <a:spLocks noChangeShapeType="1"/>
          </p:cNvSpPr>
          <p:nvPr/>
        </p:nvSpPr>
        <p:spPr bwMode="auto">
          <a:xfrm>
            <a:off x="6035876" y="1867373"/>
            <a:ext cx="0" cy="279260"/>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4"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35" name="直接箭头连接符 434"/>
          <p:cNvCxnSpPr/>
          <p:nvPr/>
        </p:nvCxnSpPr>
        <p:spPr>
          <a:xfrm>
            <a:off x="6805682" y="197682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36"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8"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9" name="上下箭头 438"/>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aphicFrame>
        <p:nvGraphicFramePr>
          <p:cNvPr id="440" name="表格 439"/>
          <p:cNvGraphicFramePr>
            <a:graphicFrameLocks noGrp="1"/>
          </p:cNvGraphicFramePr>
          <p:nvPr>
            <p:extLst>
              <p:ext uri="{D42A27DB-BD31-4B8C-83A1-F6EECF244321}">
                <p14:modId xmlns:p14="http://schemas.microsoft.com/office/powerpoint/2010/main" val="1273241449"/>
              </p:ext>
            </p:extLst>
          </p:nvPr>
        </p:nvGraphicFramePr>
        <p:xfrm>
          <a:off x="290857"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控制信号</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X</a:t>
                      </a:r>
                    </a:p>
                  </a:txBody>
                  <a:tcPr marL="86699" marR="86699" marT="43349" marB="43349" anchor="ctr" anchorCtr="1"/>
                </a:tc>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(X)+(R1)</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Z</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R0</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441" name="TextBox 24"/>
          <p:cNvSpPr txBox="1"/>
          <p:nvPr/>
        </p:nvSpPr>
        <p:spPr>
          <a:xfrm>
            <a:off x="906050" y="2678325"/>
            <a:ext cx="3392774" cy="623504"/>
          </a:xfrm>
          <a:prstGeom prst="rect">
            <a:avLst/>
          </a:prstGeom>
          <a:noFill/>
        </p:spPr>
        <p:txBody>
          <a:bodyPr wrap="square" rtlCol="0">
            <a:spAutoFit/>
          </a:bodyPr>
          <a:lstStyle/>
          <a:p>
            <a:pPr algn="ctr">
              <a:lnSpc>
                <a:spcPct val="130000"/>
              </a:lnSpc>
              <a:spcBef>
                <a:spcPts val="569"/>
              </a:spcBef>
              <a:spcAft>
                <a:spcPts val="569"/>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(R0)+(R1)</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R0</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42" name="Rectangle 104"/>
          <p:cNvSpPr>
            <a:spLocks noChangeArrowheads="1"/>
          </p:cNvSpPr>
          <p:nvPr/>
        </p:nvSpPr>
        <p:spPr bwMode="auto">
          <a:xfrm>
            <a:off x="9810262" y="4083398"/>
            <a:ext cx="107727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R0</a:t>
            </a:r>
          </a:p>
        </p:txBody>
      </p:sp>
      <p:grpSp>
        <p:nvGrpSpPr>
          <p:cNvPr id="443" name="组合 442"/>
          <p:cNvGrpSpPr/>
          <p:nvPr/>
        </p:nvGrpSpPr>
        <p:grpSpPr>
          <a:xfrm>
            <a:off x="9074078" y="4308394"/>
            <a:ext cx="728683" cy="150880"/>
            <a:chOff x="9570316" y="4543811"/>
            <a:chExt cx="768533" cy="159131"/>
          </a:xfrm>
        </p:grpSpPr>
        <p:cxnSp>
          <p:nvCxnSpPr>
            <p:cNvPr id="444" name="直接连接符 443"/>
            <p:cNvCxnSpPr/>
            <p:nvPr/>
          </p:nvCxnSpPr>
          <p:spPr>
            <a:xfrm flipH="1">
              <a:off x="9570316" y="4623376"/>
              <a:ext cx="768533" cy="0"/>
            </a:xfrm>
            <a:prstGeom prst="line">
              <a:avLst/>
            </a:prstGeom>
            <a:noFill/>
            <a:ln w="57150">
              <a:solidFill>
                <a:srgbClr val="FF6600"/>
              </a:solidFill>
              <a:round/>
              <a:headEnd/>
              <a:tailEnd type="none" w="lg" len="lg"/>
            </a:ln>
            <a:extLst>
              <a:ext uri="{909E8E84-426E-40DD-AFC4-6F175D3DCCD1}">
                <a14:hiddenFill xmlns:a14="http://schemas.microsoft.com/office/drawing/2010/main">
                  <a:noFill/>
                </a14:hiddenFill>
              </a:ext>
            </a:extLst>
          </p:spPr>
        </p:cxnSp>
        <p:sp>
          <p:nvSpPr>
            <p:cNvPr id="445" name="等腰三角形 444"/>
            <p:cNvSpPr/>
            <p:nvPr/>
          </p:nvSpPr>
          <p:spPr>
            <a:xfrm rot="16200000">
              <a:off x="9846310" y="4549014"/>
              <a:ext cx="159131" cy="148725"/>
            </a:xfrm>
            <a:prstGeom prst="triangle">
              <a:avLst/>
            </a:prstGeom>
            <a:solidFill>
              <a:schemeClr val="bg1"/>
            </a:solidFill>
            <a:ln w="28575">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446" name="Line 7"/>
          <p:cNvSpPr>
            <a:spLocks noChangeShapeType="1"/>
          </p:cNvSpPr>
          <p:nvPr/>
        </p:nvSpPr>
        <p:spPr bwMode="auto">
          <a:xfrm flipH="1">
            <a:off x="7328230" y="3922409"/>
            <a:ext cx="1649259"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47" name="上下箭头 446"/>
          <p:cNvSpPr/>
          <p:nvPr/>
        </p:nvSpPr>
        <p:spPr>
          <a:xfrm>
            <a:off x="8938794" y="1288568"/>
            <a:ext cx="177326" cy="4934647"/>
          </a:xfrm>
          <a:prstGeom prst="upDownArrow">
            <a:avLst/>
          </a:prstGeom>
          <a:solidFill>
            <a:srgbClr val="FF6600"/>
          </a:solidFill>
          <a:ln w="19050">
            <a:solidFill>
              <a:srgbClr val="000000"/>
            </a:solidFill>
            <a:miter lim="800000"/>
            <a:headEnd/>
            <a:tailEnd/>
          </a:ln>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Arial" panose="020B0604020202020204" pitchFamily="34" charset="0"/>
            </a:endParaRPr>
          </a:p>
        </p:txBody>
      </p:sp>
      <p:grpSp>
        <p:nvGrpSpPr>
          <p:cNvPr id="448" name="组合 447"/>
          <p:cNvGrpSpPr/>
          <p:nvPr/>
        </p:nvGrpSpPr>
        <p:grpSpPr>
          <a:xfrm>
            <a:off x="6514887" y="3912182"/>
            <a:ext cx="480746" cy="286508"/>
            <a:chOff x="6866889" y="4125931"/>
            <a:chExt cx="507037" cy="302176"/>
          </a:xfrm>
        </p:grpSpPr>
        <p:cxnSp>
          <p:nvCxnSpPr>
            <p:cNvPr id="449" name="直接箭头连接符 448"/>
            <p:cNvCxnSpPr/>
            <p:nvPr/>
          </p:nvCxnSpPr>
          <p:spPr>
            <a:xfrm>
              <a:off x="6909129" y="4150680"/>
              <a:ext cx="393642"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0" name="Text Box 46"/>
            <p:cNvSpPr txBox="1">
              <a:spLocks noChangeArrowheads="1"/>
            </p:cNvSpPr>
            <p:nvPr/>
          </p:nvSpPr>
          <p:spPr bwMode="auto">
            <a:xfrm>
              <a:off x="6866889" y="4125931"/>
              <a:ext cx="50703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451" name="Rectangle 104"/>
          <p:cNvSpPr>
            <a:spLocks noChangeArrowheads="1"/>
          </p:cNvSpPr>
          <p:nvPr/>
        </p:nvSpPr>
        <p:spPr bwMode="auto">
          <a:xfrm>
            <a:off x="9810262" y="4801380"/>
            <a:ext cx="1077271" cy="404590"/>
          </a:xfrm>
          <a:prstGeom prst="rect">
            <a:avLst/>
          </a:prstGeom>
          <a:solidFill>
            <a:srgbClr val="3FA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grpSp>
        <p:nvGrpSpPr>
          <p:cNvPr id="452" name="组合 451"/>
          <p:cNvGrpSpPr/>
          <p:nvPr/>
        </p:nvGrpSpPr>
        <p:grpSpPr>
          <a:xfrm>
            <a:off x="9074076" y="5020030"/>
            <a:ext cx="728683" cy="150880"/>
            <a:chOff x="9570315" y="5286914"/>
            <a:chExt cx="768533" cy="159131"/>
          </a:xfrm>
        </p:grpSpPr>
        <p:cxnSp>
          <p:nvCxnSpPr>
            <p:cNvPr id="453" name="直接连接符 452"/>
            <p:cNvCxnSpPr/>
            <p:nvPr/>
          </p:nvCxnSpPr>
          <p:spPr>
            <a:xfrm flipH="1">
              <a:off x="9570315" y="5386051"/>
              <a:ext cx="768533" cy="0"/>
            </a:xfrm>
            <a:prstGeom prst="line">
              <a:avLst/>
            </a:prstGeom>
            <a:noFill/>
            <a:ln w="57150">
              <a:solidFill>
                <a:srgbClr val="3FA6FF"/>
              </a:solidFill>
              <a:round/>
              <a:headEnd/>
              <a:tailEnd type="none" w="lg" len="lg"/>
            </a:ln>
            <a:extLst>
              <a:ext uri="{909E8E84-426E-40DD-AFC4-6F175D3DCCD1}">
                <a14:hiddenFill xmlns:a14="http://schemas.microsoft.com/office/drawing/2010/main">
                  <a:noFill/>
                </a14:hiddenFill>
              </a:ext>
            </a:extLst>
          </p:spPr>
        </p:cxnSp>
        <p:sp>
          <p:nvSpPr>
            <p:cNvPr id="454" name="等腰三角形 453"/>
            <p:cNvSpPr/>
            <p:nvPr/>
          </p:nvSpPr>
          <p:spPr>
            <a:xfrm rot="16200000">
              <a:off x="9846309" y="5292117"/>
              <a:ext cx="159131" cy="148725"/>
            </a:xfrm>
            <a:prstGeom prst="triangle">
              <a:avLst/>
            </a:prstGeom>
            <a:solidFill>
              <a:schemeClr val="bg1"/>
            </a:solidFill>
            <a:ln w="28575">
              <a:solidFill>
                <a:srgbClr val="3FA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cxnSp>
        <p:nvCxnSpPr>
          <p:cNvPr id="455" name="直接连接符 454"/>
          <p:cNvCxnSpPr/>
          <p:nvPr/>
        </p:nvCxnSpPr>
        <p:spPr>
          <a:xfrm>
            <a:off x="7075797" y="4112996"/>
            <a:ext cx="0" cy="342803"/>
          </a:xfrm>
          <a:prstGeom prst="line">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cxnSp>
      <p:cxnSp>
        <p:nvCxnSpPr>
          <p:cNvPr id="456" name="直接连接符 455"/>
          <p:cNvCxnSpPr/>
          <p:nvPr/>
        </p:nvCxnSpPr>
        <p:spPr>
          <a:xfrm>
            <a:off x="7773426" y="4223572"/>
            <a:ext cx="0" cy="239244"/>
          </a:xfrm>
          <a:prstGeom prst="line">
            <a:avLst/>
          </a:prstGeom>
          <a:noFill/>
          <a:ln w="57150" cap="sq">
            <a:solidFill>
              <a:srgbClr val="3FA6FF"/>
            </a:solidFill>
            <a:round/>
            <a:headEnd/>
            <a:tailEnd type="triangle" w="med" len="med"/>
          </a:ln>
          <a:extLst>
            <a:ext uri="{909E8E84-426E-40DD-AFC4-6F175D3DCCD1}">
              <a14:hiddenFill xmlns:a14="http://schemas.microsoft.com/office/drawing/2010/main">
                <a:noFill/>
              </a14:hiddenFill>
            </a:ext>
          </a:extLst>
        </p:spPr>
      </p:cxnSp>
      <p:sp>
        <p:nvSpPr>
          <p:cNvPr id="457" name="Line 7"/>
          <p:cNvSpPr>
            <a:spLocks noChangeShapeType="1"/>
          </p:cNvSpPr>
          <p:nvPr/>
        </p:nvSpPr>
        <p:spPr bwMode="auto">
          <a:xfrm flipH="1">
            <a:off x="7773426" y="4195985"/>
            <a:ext cx="1204064" cy="0"/>
          </a:xfrm>
          <a:prstGeom prst="line">
            <a:avLst/>
          </a:prstGeom>
          <a:noFill/>
          <a:ln w="57150" cap="sq">
            <a:solidFill>
              <a:srgbClr val="3FA6FF"/>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58" name="Rectangle 104"/>
          <p:cNvSpPr>
            <a:spLocks noChangeArrowheads="1"/>
          </p:cNvSpPr>
          <p:nvPr/>
        </p:nvSpPr>
        <p:spPr bwMode="auto">
          <a:xfrm>
            <a:off x="7199003" y="5244455"/>
            <a:ext cx="399191" cy="404590"/>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Z</a:t>
            </a:r>
          </a:p>
        </p:txBody>
      </p:sp>
      <p:cxnSp>
        <p:nvCxnSpPr>
          <p:cNvPr id="459" name="直接连接符 458"/>
          <p:cNvCxnSpPr/>
          <p:nvPr/>
        </p:nvCxnSpPr>
        <p:spPr>
          <a:xfrm>
            <a:off x="7405944" y="4921159"/>
            <a:ext cx="0" cy="322590"/>
          </a:xfrm>
          <a:prstGeom prst="line">
            <a:avLst/>
          </a:prstGeom>
          <a:noFill/>
          <a:ln w="57150">
            <a:solidFill>
              <a:srgbClr val="00B050"/>
            </a:solidFill>
            <a:round/>
            <a:headEnd/>
            <a:tailEnd type="triangle" w="med" len="med"/>
          </a:ln>
          <a:extLst>
            <a:ext uri="{909E8E84-426E-40DD-AFC4-6F175D3DCCD1}">
              <a14:hiddenFill xmlns:a14="http://schemas.microsoft.com/office/drawing/2010/main">
                <a:noFill/>
              </a14:hiddenFill>
            </a:ext>
          </a:extLst>
        </p:spPr>
      </p:cxnSp>
      <p:grpSp>
        <p:nvGrpSpPr>
          <p:cNvPr id="460" name="组合 459"/>
          <p:cNvGrpSpPr/>
          <p:nvPr/>
        </p:nvGrpSpPr>
        <p:grpSpPr>
          <a:xfrm>
            <a:off x="6774908" y="4420578"/>
            <a:ext cx="1265333" cy="491056"/>
            <a:chOff x="7145410" y="4667503"/>
            <a:chExt cx="1334531" cy="517911"/>
          </a:xfrm>
        </p:grpSpPr>
        <p:sp>
          <p:nvSpPr>
            <p:cNvPr id="461"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3FA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b="1" dirty="0">
                <a:solidFill>
                  <a:schemeClr val="tx1"/>
                </a:solidFill>
                <a:latin typeface="Segoe UI" panose="020B0502040204020203" pitchFamily="34" charset="0"/>
                <a:cs typeface="Segoe UI" panose="020B0502040204020203" pitchFamily="34" charset="0"/>
              </a:endParaRPr>
            </a:p>
          </p:txBody>
        </p:sp>
        <p:sp>
          <p:nvSpPr>
            <p:cNvPr id="462" name="矩形 461">
              <a:extLst>
                <a:ext uri="{FF2B5EF4-FFF2-40B4-BE49-F238E27FC236}">
                  <a16:creationId xmlns:a16="http://schemas.microsoft.com/office/drawing/2014/main" id="{327CE1CC-D037-4CF2-8318-D9B12A452C04}"/>
                </a:ext>
              </a:extLst>
            </p:cNvPr>
            <p:cNvSpPr/>
            <p:nvPr/>
          </p:nvSpPr>
          <p:spPr>
            <a:xfrm>
              <a:off x="7488880" y="4754061"/>
              <a:ext cx="683368" cy="374450"/>
            </a:xfrm>
            <a:prstGeom prst="rect">
              <a:avLst/>
            </a:prstGeom>
          </p:spPr>
          <p:txBody>
            <a:bodyPr wrap="none">
              <a:spAutoFit/>
            </a:bodyPr>
            <a:lstStyle/>
            <a:p>
              <a:r>
                <a:rPr lang="en-US" altLang="zh-CN" sz="1707" b="1" dirty="0">
                  <a:latin typeface="Times New Roman" panose="02020603050405020304" pitchFamily="18" charset="0"/>
                  <a:ea typeface="微软雅黑" panose="020B0503020204020204" pitchFamily="34" charset="-122"/>
                  <a:cs typeface="Times New Roman" panose="02020603050405020304" pitchFamily="18" charset="0"/>
                </a:rPr>
                <a:t>ALU</a:t>
              </a:r>
              <a:endParaRPr lang="zh-CN" altLang="en-US" sz="1707" b="1" dirty="0"/>
            </a:p>
          </p:txBody>
        </p:sp>
        <p:sp>
          <p:nvSpPr>
            <p:cNvPr id="463"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Times New Roman" panose="02020603050405020304" pitchFamily="18" charset="0"/>
                  <a:cs typeface="Times New Roman" panose="02020603050405020304" pitchFamily="18" charset="0"/>
                </a:rPr>
                <a:t>A</a:t>
              </a:r>
              <a:endParaRPr lang="en-US" altLang="zh-CN" sz="3792" dirty="0">
                <a:latin typeface="Arial" panose="020B0604020202020204" pitchFamily="34" charset="0"/>
              </a:endParaRPr>
            </a:p>
          </p:txBody>
        </p:sp>
        <p:sp>
          <p:nvSpPr>
            <p:cNvPr id="464"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Times New Roman" panose="02020603050405020304" pitchFamily="18" charset="0"/>
                  <a:cs typeface="Times New Roman" panose="02020603050405020304" pitchFamily="18" charset="0"/>
                </a:rPr>
                <a:t>B</a:t>
              </a:r>
              <a:endParaRPr lang="en-US" altLang="zh-CN" sz="3792" dirty="0">
                <a:latin typeface="Arial" panose="020B0604020202020204" pitchFamily="34" charset="0"/>
              </a:endParaRPr>
            </a:p>
          </p:txBody>
        </p:sp>
      </p:grpSp>
      <p:sp>
        <p:nvSpPr>
          <p:cNvPr id="465" name="上下箭头 464"/>
          <p:cNvSpPr/>
          <p:nvPr/>
        </p:nvSpPr>
        <p:spPr>
          <a:xfrm>
            <a:off x="8938794" y="1283472"/>
            <a:ext cx="177326" cy="4934647"/>
          </a:xfrm>
          <a:prstGeom prst="upDownArrow">
            <a:avLst/>
          </a:prstGeom>
          <a:solidFill>
            <a:srgbClr val="3FA6FF"/>
          </a:solidFill>
          <a:ln w="19050">
            <a:solidFill>
              <a:srgbClr val="000000"/>
            </a:solidFill>
            <a:miter lim="800000"/>
            <a:headEnd/>
            <a:tailEnd/>
          </a:ln>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Arial" panose="020B0604020202020204" pitchFamily="34" charset="0"/>
            </a:endParaRPr>
          </a:p>
        </p:txBody>
      </p:sp>
      <p:grpSp>
        <p:nvGrpSpPr>
          <p:cNvPr id="466" name="组合 465"/>
          <p:cNvGrpSpPr/>
          <p:nvPr/>
        </p:nvGrpSpPr>
        <p:grpSpPr>
          <a:xfrm>
            <a:off x="10887534" y="5043237"/>
            <a:ext cx="818281" cy="383918"/>
            <a:chOff x="12788654" y="5489252"/>
            <a:chExt cx="863031" cy="404913"/>
          </a:xfrm>
        </p:grpSpPr>
        <p:cxnSp>
          <p:nvCxnSpPr>
            <p:cNvPr id="467" name="直接箭头连接符 466"/>
            <p:cNvCxnSpPr/>
            <p:nvPr/>
          </p:nvCxnSpPr>
          <p:spPr>
            <a:xfrm flipH="1">
              <a:off x="12788654" y="5533822"/>
              <a:ext cx="544260" cy="0"/>
            </a:xfrm>
            <a:prstGeom prst="straightConnector1">
              <a:avLst/>
            </a:prstGeom>
            <a:noFill/>
            <a:ln w="28575">
              <a:solidFill>
                <a:schemeClr val="accent5"/>
              </a:solidFill>
              <a:round/>
              <a:headEnd w="lg" len="lg"/>
              <a:tailEnd type="stealth" w="lg" len="lg"/>
            </a:ln>
            <a:extLst>
              <a:ext uri="{909E8E84-426E-40DD-AFC4-6F175D3DCCD1}">
                <a14:hiddenFill xmlns:a14="http://schemas.microsoft.com/office/drawing/2010/main">
                  <a:noFill/>
                </a14:hiddenFill>
              </a:ext>
            </a:extLst>
          </p:spPr>
        </p:cxnSp>
        <p:sp>
          <p:nvSpPr>
            <p:cNvPr id="468" name="Text Box 27"/>
            <p:cNvSpPr txBox="1">
              <a:spLocks noChangeArrowheads="1"/>
            </p:cNvSpPr>
            <p:nvPr/>
          </p:nvSpPr>
          <p:spPr bwMode="auto">
            <a:xfrm>
              <a:off x="12849917" y="5489252"/>
              <a:ext cx="801768" cy="4049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69" name="组合 468"/>
          <p:cNvGrpSpPr/>
          <p:nvPr/>
        </p:nvGrpSpPr>
        <p:grpSpPr>
          <a:xfrm>
            <a:off x="7816533" y="4588546"/>
            <a:ext cx="1171175" cy="442981"/>
            <a:chOff x="8391290" y="4986732"/>
            <a:chExt cx="1235224" cy="467207"/>
          </a:xfrm>
        </p:grpSpPr>
        <p:sp>
          <p:nvSpPr>
            <p:cNvPr id="470" name="Text Box 105"/>
            <p:cNvSpPr txBox="1">
              <a:spLocks noChangeArrowheads="1"/>
            </p:cNvSpPr>
            <p:nvPr/>
          </p:nvSpPr>
          <p:spPr bwMode="auto">
            <a:xfrm>
              <a:off x="8895368" y="49867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flipH="1">
              <a:off x="8391290" y="5116321"/>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472" name="Rectangle 104"/>
          <p:cNvSpPr>
            <a:spLocks noChangeArrowheads="1"/>
          </p:cNvSpPr>
          <p:nvPr/>
        </p:nvSpPr>
        <p:spPr bwMode="auto">
          <a:xfrm>
            <a:off x="6929040" y="3740595"/>
            <a:ext cx="39919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X</a:t>
            </a:r>
          </a:p>
        </p:txBody>
      </p:sp>
      <p:sp>
        <p:nvSpPr>
          <p:cNvPr id="473" name="Rectangle 104"/>
          <p:cNvSpPr>
            <a:spLocks noChangeArrowheads="1"/>
          </p:cNvSpPr>
          <p:nvPr/>
        </p:nvSpPr>
        <p:spPr bwMode="auto">
          <a:xfrm>
            <a:off x="9808453" y="4082034"/>
            <a:ext cx="1077271" cy="404590"/>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474" name="Line 7"/>
          <p:cNvSpPr>
            <a:spLocks noChangeShapeType="1"/>
          </p:cNvSpPr>
          <p:nvPr/>
        </p:nvSpPr>
        <p:spPr bwMode="auto">
          <a:xfrm>
            <a:off x="9072267" y="4217779"/>
            <a:ext cx="728681" cy="0"/>
          </a:xfrm>
          <a:prstGeom prst="line">
            <a:avLst/>
          </a:prstGeom>
          <a:noFill/>
          <a:ln w="57150">
            <a:solidFill>
              <a:srgbClr val="00B05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475" name="组合 474"/>
          <p:cNvGrpSpPr/>
          <p:nvPr/>
        </p:nvGrpSpPr>
        <p:grpSpPr>
          <a:xfrm>
            <a:off x="7596385" y="5377685"/>
            <a:ext cx="1379295" cy="150880"/>
            <a:chOff x="8013720" y="5673016"/>
            <a:chExt cx="1454725" cy="159131"/>
          </a:xfrm>
        </p:grpSpPr>
        <p:cxnSp>
          <p:nvCxnSpPr>
            <p:cNvPr id="476" name="直接连接符 475"/>
            <p:cNvCxnSpPr/>
            <p:nvPr/>
          </p:nvCxnSpPr>
          <p:spPr>
            <a:xfrm>
              <a:off x="8013720" y="5749795"/>
              <a:ext cx="1454725"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77" name="等腰三角形 476"/>
            <p:cNvSpPr/>
            <p:nvPr/>
          </p:nvSpPr>
          <p:spPr>
            <a:xfrm rot="5400000" flipH="1">
              <a:off x="8648842" y="5678219"/>
              <a:ext cx="159131" cy="148725"/>
            </a:xfrm>
            <a:prstGeom prst="triangle">
              <a:avLst/>
            </a:prstGeom>
            <a:solidFill>
              <a:schemeClr val="bg1"/>
            </a:solidFill>
            <a:ln w="28575">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478" name="上下箭头 477"/>
          <p:cNvSpPr/>
          <p:nvPr/>
        </p:nvSpPr>
        <p:spPr>
          <a:xfrm>
            <a:off x="8936985" y="1287204"/>
            <a:ext cx="177326" cy="4934647"/>
          </a:xfrm>
          <a:prstGeom prst="upDownArrow">
            <a:avLst/>
          </a:prstGeom>
          <a:solidFill>
            <a:srgbClr val="00B05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Arial" panose="020B0604020202020204" pitchFamily="34" charset="0"/>
            </a:endParaRPr>
          </a:p>
        </p:txBody>
      </p:sp>
      <p:grpSp>
        <p:nvGrpSpPr>
          <p:cNvPr id="479" name="组合 478"/>
          <p:cNvGrpSpPr/>
          <p:nvPr/>
        </p:nvGrpSpPr>
        <p:grpSpPr>
          <a:xfrm>
            <a:off x="6627514" y="5430959"/>
            <a:ext cx="716338" cy="383918"/>
            <a:chOff x="6988101" y="5735413"/>
            <a:chExt cx="755513" cy="404913"/>
          </a:xfrm>
        </p:grpSpPr>
        <p:cxnSp>
          <p:nvCxnSpPr>
            <p:cNvPr id="480" name="直接箭头连接符 479"/>
            <p:cNvCxnSpPr/>
            <p:nvPr/>
          </p:nvCxnSpPr>
          <p:spPr>
            <a:xfrm>
              <a:off x="7042434" y="5749795"/>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81" name="Text Box 38"/>
            <p:cNvSpPr txBox="1">
              <a:spLocks noChangeArrowheads="1"/>
            </p:cNvSpPr>
            <p:nvPr/>
          </p:nvSpPr>
          <p:spPr bwMode="auto">
            <a:xfrm>
              <a:off x="6988101" y="5735413"/>
              <a:ext cx="755513"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5" name="矩形 484"/>
          <p:cNvSpPr/>
          <p:nvPr/>
        </p:nvSpPr>
        <p:spPr>
          <a:xfrm>
            <a:off x="6423506" y="3554345"/>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486" name="矩形 485"/>
          <p:cNvSpPr/>
          <p:nvPr/>
        </p:nvSpPr>
        <p:spPr>
          <a:xfrm>
            <a:off x="6699501" y="5074221"/>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487" name="矩形 486"/>
          <p:cNvSpPr/>
          <p:nvPr/>
        </p:nvSpPr>
        <p:spPr>
          <a:xfrm>
            <a:off x="9182410" y="3859808"/>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488" name="矩形 487"/>
          <p:cNvSpPr/>
          <p:nvPr/>
        </p:nvSpPr>
        <p:spPr>
          <a:xfrm>
            <a:off x="961238" y="1981570"/>
            <a:ext cx="2712602" cy="559256"/>
          </a:xfrm>
          <a:prstGeom prst="rect">
            <a:avLst/>
          </a:prstGeom>
        </p:spPr>
        <p:txBody>
          <a:bodyPr wrap="none">
            <a:spAutoFit/>
          </a:bodyPr>
          <a:lstStyle/>
          <a:p>
            <a:pPr lvl="1">
              <a:spcBef>
                <a:spcPts val="569"/>
              </a:spcBef>
              <a:spcAft>
                <a:spcPts val="569"/>
              </a:spcAft>
            </a:pPr>
            <a:r>
              <a:rPr lang="en-US" altLang="zh-CN" sz="3034"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ADD R0,R1</a:t>
            </a:r>
          </a:p>
        </p:txBody>
      </p:sp>
      <p:grpSp>
        <p:nvGrpSpPr>
          <p:cNvPr id="236" name="组合 235"/>
          <p:cNvGrpSpPr/>
          <p:nvPr/>
        </p:nvGrpSpPr>
        <p:grpSpPr>
          <a:xfrm>
            <a:off x="10887670" y="4298115"/>
            <a:ext cx="824492" cy="383918"/>
            <a:chOff x="11476323" y="4532970"/>
            <a:chExt cx="869582" cy="404913"/>
          </a:xfrm>
        </p:grpSpPr>
        <p:cxnSp>
          <p:nvCxnSpPr>
            <p:cNvPr id="237" name="直接箭头连接符 236"/>
            <p:cNvCxnSpPr/>
            <p:nvPr/>
          </p:nvCxnSpPr>
          <p:spPr>
            <a:xfrm flipH="1">
              <a:off x="11476323" y="4605726"/>
              <a:ext cx="544259"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38" name="Text Box 31"/>
            <p:cNvSpPr txBox="1">
              <a:spLocks noChangeArrowheads="1"/>
            </p:cNvSpPr>
            <p:nvPr/>
          </p:nvSpPr>
          <p:spPr bwMode="auto">
            <a:xfrm>
              <a:off x="11544137" y="453297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82" name="组合 481"/>
          <p:cNvGrpSpPr/>
          <p:nvPr/>
        </p:nvGrpSpPr>
        <p:grpSpPr>
          <a:xfrm>
            <a:off x="10893964" y="3917398"/>
            <a:ext cx="818276" cy="383918"/>
            <a:chOff x="12872925" y="4298731"/>
            <a:chExt cx="863025" cy="404913"/>
          </a:xfrm>
        </p:grpSpPr>
        <p:cxnSp>
          <p:nvCxnSpPr>
            <p:cNvPr id="483" name="直接箭头连接符 482"/>
            <p:cNvCxnSpPr/>
            <p:nvPr/>
          </p:nvCxnSpPr>
          <p:spPr>
            <a:xfrm flipH="1">
              <a:off x="12872925" y="4598692"/>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84" name="Text Box 32"/>
            <p:cNvSpPr txBox="1">
              <a:spLocks noChangeArrowheads="1"/>
            </p:cNvSpPr>
            <p:nvPr/>
          </p:nvSpPr>
          <p:spPr bwMode="auto">
            <a:xfrm>
              <a:off x="12934182" y="429873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9" name="圆角矩形 238"/>
          <p:cNvSpPr/>
          <p:nvPr/>
        </p:nvSpPr>
        <p:spPr bwMode="auto">
          <a:xfrm>
            <a:off x="303926" y="4317165"/>
            <a:ext cx="5866915" cy="428876"/>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spTree>
    <p:extLst>
      <p:ext uri="{BB962C8B-B14F-4D97-AF65-F5344CB8AC3E}">
        <p14:creationId xmlns:p14="http://schemas.microsoft.com/office/powerpoint/2010/main" val="414824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wipe(left)">
                                      <p:cBhvr>
                                        <p:cTn id="7" dur="500"/>
                                        <p:tgtEl>
                                          <p:spTgt spid="4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2000" fill="hold" nodeType="click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wipe(right)">
                                      <p:cBhvr>
                                        <p:cTn id="12" dur="500"/>
                                        <p:tgtEl>
                                          <p:spTgt spid="236"/>
                                        </p:tgtEl>
                                      </p:cBhvr>
                                    </p:animEffect>
                                  </p:childTnLst>
                                </p:cTn>
                              </p:par>
                            </p:childTnLst>
                          </p:cTn>
                        </p:par>
                        <p:par>
                          <p:cTn id="13" fill="hold">
                            <p:stCondLst>
                              <p:cond delay="1000"/>
                            </p:stCondLst>
                            <p:childTnLst>
                              <p:par>
                                <p:cTn id="14" presetID="22" presetClass="entr" presetSubtype="2" repeatCount="2000" fill="hold" grpId="0" nodeType="afterEffect">
                                  <p:stCondLst>
                                    <p:cond delay="0"/>
                                  </p:stCondLst>
                                  <p:childTnLst>
                                    <p:set>
                                      <p:cBhvr>
                                        <p:cTn id="15" dur="1" fill="hold">
                                          <p:stCondLst>
                                            <p:cond delay="0"/>
                                          </p:stCondLst>
                                        </p:cTn>
                                        <p:tgtEl>
                                          <p:spTgt spid="442"/>
                                        </p:tgtEl>
                                        <p:attrNameLst>
                                          <p:attrName>style.visibility</p:attrName>
                                        </p:attrNameLst>
                                      </p:cBhvr>
                                      <p:to>
                                        <p:strVal val="visible"/>
                                      </p:to>
                                    </p:set>
                                    <p:animEffect transition="in" filter="wipe(right)">
                                      <p:cBhvr>
                                        <p:cTn id="16" dur="500"/>
                                        <p:tgtEl>
                                          <p:spTgt spid="442"/>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443"/>
                                        </p:tgtEl>
                                        <p:attrNameLst>
                                          <p:attrName>style.visibility</p:attrName>
                                        </p:attrNameLst>
                                      </p:cBhvr>
                                      <p:to>
                                        <p:strVal val="visible"/>
                                      </p:to>
                                    </p:set>
                                    <p:animEffect transition="in" filter="wipe(right)">
                                      <p:cBhvr>
                                        <p:cTn id="20" dur="1000"/>
                                        <p:tgtEl>
                                          <p:spTgt spid="443"/>
                                        </p:tgtEl>
                                      </p:cBhvr>
                                    </p:animEffect>
                                  </p:childTnLst>
                                </p:cTn>
                              </p:par>
                            </p:childTnLst>
                          </p:cTn>
                        </p:par>
                        <p:par>
                          <p:cTn id="21" fill="hold">
                            <p:stCondLst>
                              <p:cond delay="3000"/>
                            </p:stCondLst>
                            <p:childTnLst>
                              <p:par>
                                <p:cTn id="22" presetID="22" presetClass="entr" presetSubtype="1" fill="hold" grpId="0" nodeType="afterEffect">
                                  <p:stCondLst>
                                    <p:cond delay="0"/>
                                  </p:stCondLst>
                                  <p:childTnLst>
                                    <p:set>
                                      <p:cBhvr>
                                        <p:cTn id="23" dur="1" fill="hold">
                                          <p:stCondLst>
                                            <p:cond delay="0"/>
                                          </p:stCondLst>
                                        </p:cTn>
                                        <p:tgtEl>
                                          <p:spTgt spid="447"/>
                                        </p:tgtEl>
                                        <p:attrNameLst>
                                          <p:attrName>style.visibility</p:attrName>
                                        </p:attrNameLst>
                                      </p:cBhvr>
                                      <p:to>
                                        <p:strVal val="visible"/>
                                      </p:to>
                                    </p:set>
                                    <p:animEffect transition="in" filter="wipe(up)">
                                      <p:cBhvr>
                                        <p:cTn id="24" dur="1000"/>
                                        <p:tgtEl>
                                          <p:spTgt spid="447"/>
                                        </p:tgtEl>
                                      </p:cBhvr>
                                    </p:animEffect>
                                  </p:childTnLst>
                                </p:cTn>
                              </p:par>
                            </p:childTnLst>
                          </p:cTn>
                        </p:par>
                        <p:par>
                          <p:cTn id="25" fill="hold">
                            <p:stCondLst>
                              <p:cond delay="4000"/>
                            </p:stCondLst>
                            <p:childTnLst>
                              <p:par>
                                <p:cTn id="26" presetID="22" presetClass="entr" presetSubtype="2" fill="hold" grpId="0" nodeType="afterEffect">
                                  <p:stCondLst>
                                    <p:cond delay="0"/>
                                  </p:stCondLst>
                                  <p:childTnLst>
                                    <p:set>
                                      <p:cBhvr>
                                        <p:cTn id="27" dur="1" fill="hold">
                                          <p:stCondLst>
                                            <p:cond delay="0"/>
                                          </p:stCondLst>
                                        </p:cTn>
                                        <p:tgtEl>
                                          <p:spTgt spid="446"/>
                                        </p:tgtEl>
                                        <p:attrNameLst>
                                          <p:attrName>style.visibility</p:attrName>
                                        </p:attrNameLst>
                                      </p:cBhvr>
                                      <p:to>
                                        <p:strVal val="visible"/>
                                      </p:to>
                                    </p:set>
                                    <p:animEffect transition="in" filter="wipe(right)">
                                      <p:cBhvr>
                                        <p:cTn id="28" dur="1000"/>
                                        <p:tgtEl>
                                          <p:spTgt spid="446"/>
                                        </p:tgtEl>
                                      </p:cBhvr>
                                    </p:animEffect>
                                  </p:childTnLst>
                                </p:cTn>
                              </p:par>
                            </p:childTnLst>
                          </p:cTn>
                        </p:par>
                        <p:par>
                          <p:cTn id="29" fill="hold">
                            <p:stCondLst>
                              <p:cond delay="5000"/>
                            </p:stCondLst>
                            <p:childTnLst>
                              <p:par>
                                <p:cTn id="30" presetID="22" presetClass="entr" presetSubtype="8" repeatCount="2000" fill="hold" nodeType="afterEffect">
                                  <p:stCondLst>
                                    <p:cond delay="0"/>
                                  </p:stCondLst>
                                  <p:childTnLst>
                                    <p:set>
                                      <p:cBhvr>
                                        <p:cTn id="31" dur="1" fill="hold">
                                          <p:stCondLst>
                                            <p:cond delay="0"/>
                                          </p:stCondLst>
                                        </p:cTn>
                                        <p:tgtEl>
                                          <p:spTgt spid="448"/>
                                        </p:tgtEl>
                                        <p:attrNameLst>
                                          <p:attrName>style.visibility</p:attrName>
                                        </p:attrNameLst>
                                      </p:cBhvr>
                                      <p:to>
                                        <p:strVal val="visible"/>
                                      </p:to>
                                    </p:set>
                                    <p:animEffect transition="in" filter="wipe(left)">
                                      <p:cBhvr>
                                        <p:cTn id="32" dur="500"/>
                                        <p:tgtEl>
                                          <p:spTgt spid="448"/>
                                        </p:tgtEl>
                                      </p:cBhvr>
                                    </p:animEffect>
                                  </p:childTnLst>
                                </p:cTn>
                              </p:par>
                            </p:childTnLst>
                          </p:cTn>
                        </p:par>
                        <p:par>
                          <p:cTn id="33" fill="hold">
                            <p:stCondLst>
                              <p:cond delay="6000"/>
                            </p:stCondLst>
                            <p:childTnLst>
                              <p:par>
                                <p:cTn id="34" presetID="1" presetClass="entr" presetSubtype="0" fill="hold" grpId="0" nodeType="afterEffect">
                                  <p:stCondLst>
                                    <p:cond delay="0"/>
                                  </p:stCondLst>
                                  <p:childTnLst>
                                    <p:set>
                                      <p:cBhvr>
                                        <p:cTn id="35" dur="1" fill="hold">
                                          <p:stCondLst>
                                            <p:cond delay="0"/>
                                          </p:stCondLst>
                                        </p:cTn>
                                        <p:tgtEl>
                                          <p:spTgt spid="485"/>
                                        </p:tgtEl>
                                        <p:attrNameLst>
                                          <p:attrName>style.visibility</p:attrName>
                                        </p:attrNameLst>
                                      </p:cBhvr>
                                      <p:to>
                                        <p:strVal val="visible"/>
                                      </p:to>
                                    </p:set>
                                  </p:childTnLst>
                                </p:cTn>
                              </p:par>
                            </p:childTnLst>
                          </p:cTn>
                        </p:par>
                        <p:par>
                          <p:cTn id="36" fill="hold">
                            <p:stCondLst>
                              <p:cond delay="6000"/>
                            </p:stCondLst>
                            <p:childTnLst>
                              <p:par>
                                <p:cTn id="37" presetID="35" presetClass="emph" presetSubtype="0" repeatCount="3000" fill="hold" grpId="1" nodeType="afterEffect">
                                  <p:stCondLst>
                                    <p:cond delay="0"/>
                                  </p:stCondLst>
                                  <p:childTnLst>
                                    <p:anim calcmode="discrete" valueType="str">
                                      <p:cBhvr>
                                        <p:cTn id="38" dur="1000" fill="hold"/>
                                        <p:tgtEl>
                                          <p:spTgt spid="485"/>
                                        </p:tgtEl>
                                        <p:attrNameLst>
                                          <p:attrName>style.visibility</p:attrName>
                                        </p:attrNameLst>
                                      </p:cBhvr>
                                      <p:tavLst>
                                        <p:tav tm="0">
                                          <p:val>
                                            <p:strVal val="hidden"/>
                                          </p:val>
                                        </p:tav>
                                        <p:tav tm="50000">
                                          <p:val>
                                            <p:strVal val="visible"/>
                                          </p:val>
                                        </p:tav>
                                      </p:tavLst>
                                    </p:anim>
                                  </p:childTnLst>
                                </p:cTn>
                              </p:par>
                            </p:childTnLst>
                          </p:cTn>
                        </p:par>
                        <p:par>
                          <p:cTn id="39" fill="hold">
                            <p:stCondLst>
                              <p:cond delay="9000"/>
                            </p:stCondLst>
                            <p:childTnLst>
                              <p:par>
                                <p:cTn id="40" presetID="22" presetClass="entr" presetSubtype="2" repeatCount="2000" fill="hold" grpId="0" nodeType="afterEffect">
                                  <p:stCondLst>
                                    <p:cond delay="0"/>
                                  </p:stCondLst>
                                  <p:childTnLst>
                                    <p:set>
                                      <p:cBhvr>
                                        <p:cTn id="41" dur="1" fill="hold">
                                          <p:stCondLst>
                                            <p:cond delay="0"/>
                                          </p:stCondLst>
                                        </p:cTn>
                                        <p:tgtEl>
                                          <p:spTgt spid="472"/>
                                        </p:tgtEl>
                                        <p:attrNameLst>
                                          <p:attrName>style.visibility</p:attrName>
                                        </p:attrNameLst>
                                      </p:cBhvr>
                                      <p:to>
                                        <p:strVal val="visible"/>
                                      </p:to>
                                    </p:set>
                                    <p:animEffect transition="in" filter="wipe(right)">
                                      <p:cBhvr>
                                        <p:cTn id="42" dur="500"/>
                                        <p:tgtEl>
                                          <p:spTgt spid="472"/>
                                        </p:tgtEl>
                                      </p:cBhvr>
                                    </p:animEffect>
                                  </p:childTnLst>
                                </p:cTn>
                              </p:par>
                            </p:childTnLst>
                          </p:cTn>
                        </p:par>
                        <p:par>
                          <p:cTn id="43" fill="hold">
                            <p:stCondLst>
                              <p:cond delay="10000"/>
                            </p:stCondLst>
                            <p:childTnLst>
                              <p:par>
                                <p:cTn id="44" presetID="22" presetClass="entr" presetSubtype="1" fill="hold" nodeType="afterEffect">
                                  <p:stCondLst>
                                    <p:cond delay="0"/>
                                  </p:stCondLst>
                                  <p:childTnLst>
                                    <p:set>
                                      <p:cBhvr>
                                        <p:cTn id="45" dur="1" fill="hold">
                                          <p:stCondLst>
                                            <p:cond delay="0"/>
                                          </p:stCondLst>
                                        </p:cTn>
                                        <p:tgtEl>
                                          <p:spTgt spid="455"/>
                                        </p:tgtEl>
                                        <p:attrNameLst>
                                          <p:attrName>style.visibility</p:attrName>
                                        </p:attrNameLst>
                                      </p:cBhvr>
                                      <p:to>
                                        <p:strVal val="visible"/>
                                      </p:to>
                                    </p:set>
                                    <p:animEffect transition="in" filter="wipe(up)">
                                      <p:cBhvr>
                                        <p:cTn id="46" dur="1000"/>
                                        <p:tgtEl>
                                          <p:spTgt spid="455"/>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fill="hold" grpId="1" nodeType="clickEffect">
                                  <p:stCondLst>
                                    <p:cond delay="0"/>
                                  </p:stCondLst>
                                  <p:childTnLst>
                                    <p:animMotion origin="layout" path="M -4.79167E-6 1.85185E-6 L -4.79167E-6 0.06991 " pathEditMode="relative" rAng="0" ptsTypes="AA">
                                      <p:cBhvr>
                                        <p:cTn id="50" dur="1000" fill="hold"/>
                                        <p:tgtEl>
                                          <p:spTgt spid="239"/>
                                        </p:tgtEl>
                                        <p:attrNameLst>
                                          <p:attrName>ppt_x</p:attrName>
                                          <p:attrName>ppt_y</p:attrName>
                                        </p:attrNameLst>
                                      </p:cBhvr>
                                      <p:rCtr x="0" y="349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2" repeatCount="2000" fill="hold" nodeType="clickEffect">
                                  <p:stCondLst>
                                    <p:cond delay="0"/>
                                  </p:stCondLst>
                                  <p:childTnLst>
                                    <p:set>
                                      <p:cBhvr>
                                        <p:cTn id="54" dur="1" fill="hold">
                                          <p:stCondLst>
                                            <p:cond delay="0"/>
                                          </p:stCondLst>
                                        </p:cTn>
                                        <p:tgtEl>
                                          <p:spTgt spid="466"/>
                                        </p:tgtEl>
                                        <p:attrNameLst>
                                          <p:attrName>style.visibility</p:attrName>
                                        </p:attrNameLst>
                                      </p:cBhvr>
                                      <p:to>
                                        <p:strVal val="visible"/>
                                      </p:to>
                                    </p:set>
                                    <p:animEffect transition="in" filter="wipe(right)">
                                      <p:cBhvr>
                                        <p:cTn id="55" dur="500"/>
                                        <p:tgtEl>
                                          <p:spTgt spid="466"/>
                                        </p:tgtEl>
                                      </p:cBhvr>
                                    </p:animEffect>
                                  </p:childTnLst>
                                </p:cTn>
                              </p:par>
                            </p:childTnLst>
                          </p:cTn>
                        </p:par>
                        <p:par>
                          <p:cTn id="56" fill="hold">
                            <p:stCondLst>
                              <p:cond delay="1000"/>
                            </p:stCondLst>
                            <p:childTnLst>
                              <p:par>
                                <p:cTn id="57" presetID="22" presetClass="entr" presetSubtype="2" repeatCount="2000" fill="hold" grpId="0" nodeType="afterEffect">
                                  <p:stCondLst>
                                    <p:cond delay="0"/>
                                  </p:stCondLst>
                                  <p:childTnLst>
                                    <p:set>
                                      <p:cBhvr>
                                        <p:cTn id="58" dur="1" fill="hold">
                                          <p:stCondLst>
                                            <p:cond delay="0"/>
                                          </p:stCondLst>
                                        </p:cTn>
                                        <p:tgtEl>
                                          <p:spTgt spid="451"/>
                                        </p:tgtEl>
                                        <p:attrNameLst>
                                          <p:attrName>style.visibility</p:attrName>
                                        </p:attrNameLst>
                                      </p:cBhvr>
                                      <p:to>
                                        <p:strVal val="visible"/>
                                      </p:to>
                                    </p:set>
                                    <p:animEffect transition="in" filter="wipe(right)">
                                      <p:cBhvr>
                                        <p:cTn id="59" dur="500"/>
                                        <p:tgtEl>
                                          <p:spTgt spid="451"/>
                                        </p:tgtEl>
                                      </p:cBhvr>
                                    </p:animEffect>
                                  </p:childTnLst>
                                </p:cTn>
                              </p:par>
                            </p:childTnLst>
                          </p:cTn>
                        </p:par>
                        <p:par>
                          <p:cTn id="60" fill="hold">
                            <p:stCondLst>
                              <p:cond delay="2000"/>
                            </p:stCondLst>
                            <p:childTnLst>
                              <p:par>
                                <p:cTn id="61" presetID="22" presetClass="entr" presetSubtype="2" fill="hold" nodeType="afterEffect">
                                  <p:stCondLst>
                                    <p:cond delay="0"/>
                                  </p:stCondLst>
                                  <p:childTnLst>
                                    <p:set>
                                      <p:cBhvr>
                                        <p:cTn id="62" dur="1" fill="hold">
                                          <p:stCondLst>
                                            <p:cond delay="0"/>
                                          </p:stCondLst>
                                        </p:cTn>
                                        <p:tgtEl>
                                          <p:spTgt spid="452"/>
                                        </p:tgtEl>
                                        <p:attrNameLst>
                                          <p:attrName>style.visibility</p:attrName>
                                        </p:attrNameLst>
                                      </p:cBhvr>
                                      <p:to>
                                        <p:strVal val="visible"/>
                                      </p:to>
                                    </p:set>
                                    <p:animEffect transition="in" filter="wipe(right)">
                                      <p:cBhvr>
                                        <p:cTn id="63" dur="1000"/>
                                        <p:tgtEl>
                                          <p:spTgt spid="452"/>
                                        </p:tgtEl>
                                      </p:cBhvr>
                                    </p:animEffect>
                                  </p:childTnLst>
                                </p:cTn>
                              </p:par>
                            </p:childTnLst>
                          </p:cTn>
                        </p:par>
                        <p:par>
                          <p:cTn id="64" fill="hold">
                            <p:stCondLst>
                              <p:cond delay="3000"/>
                            </p:stCondLst>
                            <p:childTnLst>
                              <p:par>
                                <p:cTn id="65" presetID="22" presetClass="entr" presetSubtype="4" fill="hold" grpId="0" nodeType="afterEffect">
                                  <p:stCondLst>
                                    <p:cond delay="0"/>
                                  </p:stCondLst>
                                  <p:childTnLst>
                                    <p:set>
                                      <p:cBhvr>
                                        <p:cTn id="66" dur="1" fill="hold">
                                          <p:stCondLst>
                                            <p:cond delay="0"/>
                                          </p:stCondLst>
                                        </p:cTn>
                                        <p:tgtEl>
                                          <p:spTgt spid="465"/>
                                        </p:tgtEl>
                                        <p:attrNameLst>
                                          <p:attrName>style.visibility</p:attrName>
                                        </p:attrNameLst>
                                      </p:cBhvr>
                                      <p:to>
                                        <p:strVal val="visible"/>
                                      </p:to>
                                    </p:set>
                                    <p:animEffect transition="in" filter="wipe(down)">
                                      <p:cBhvr>
                                        <p:cTn id="67" dur="1000"/>
                                        <p:tgtEl>
                                          <p:spTgt spid="465"/>
                                        </p:tgtEl>
                                      </p:cBhvr>
                                    </p:animEffect>
                                  </p:childTnLst>
                                </p:cTn>
                              </p:par>
                            </p:childTnLst>
                          </p:cTn>
                        </p:par>
                        <p:par>
                          <p:cTn id="68" fill="hold">
                            <p:stCondLst>
                              <p:cond delay="4000"/>
                            </p:stCondLst>
                            <p:childTnLst>
                              <p:par>
                                <p:cTn id="69" presetID="22" presetClass="entr" presetSubtype="2" fill="hold" grpId="0" nodeType="afterEffect">
                                  <p:stCondLst>
                                    <p:cond delay="0"/>
                                  </p:stCondLst>
                                  <p:childTnLst>
                                    <p:set>
                                      <p:cBhvr>
                                        <p:cTn id="70" dur="1" fill="hold">
                                          <p:stCondLst>
                                            <p:cond delay="0"/>
                                          </p:stCondLst>
                                        </p:cTn>
                                        <p:tgtEl>
                                          <p:spTgt spid="457"/>
                                        </p:tgtEl>
                                        <p:attrNameLst>
                                          <p:attrName>style.visibility</p:attrName>
                                        </p:attrNameLst>
                                      </p:cBhvr>
                                      <p:to>
                                        <p:strVal val="visible"/>
                                      </p:to>
                                    </p:set>
                                    <p:animEffect transition="in" filter="wipe(right)">
                                      <p:cBhvr>
                                        <p:cTn id="71" dur="1000"/>
                                        <p:tgtEl>
                                          <p:spTgt spid="457"/>
                                        </p:tgtEl>
                                      </p:cBhvr>
                                    </p:animEffect>
                                  </p:childTnLst>
                                </p:cTn>
                              </p:par>
                            </p:childTnLst>
                          </p:cTn>
                        </p:par>
                        <p:par>
                          <p:cTn id="72" fill="hold">
                            <p:stCondLst>
                              <p:cond delay="5000"/>
                            </p:stCondLst>
                            <p:childTnLst>
                              <p:par>
                                <p:cTn id="73" presetID="22" presetClass="entr" presetSubtype="1" fill="hold" nodeType="afterEffect">
                                  <p:stCondLst>
                                    <p:cond delay="0"/>
                                  </p:stCondLst>
                                  <p:childTnLst>
                                    <p:set>
                                      <p:cBhvr>
                                        <p:cTn id="74" dur="1" fill="hold">
                                          <p:stCondLst>
                                            <p:cond delay="0"/>
                                          </p:stCondLst>
                                        </p:cTn>
                                        <p:tgtEl>
                                          <p:spTgt spid="456"/>
                                        </p:tgtEl>
                                        <p:attrNameLst>
                                          <p:attrName>style.visibility</p:attrName>
                                        </p:attrNameLst>
                                      </p:cBhvr>
                                      <p:to>
                                        <p:strVal val="visible"/>
                                      </p:to>
                                    </p:set>
                                    <p:animEffect transition="in" filter="wipe(up)">
                                      <p:cBhvr>
                                        <p:cTn id="75" dur="1000"/>
                                        <p:tgtEl>
                                          <p:spTgt spid="456"/>
                                        </p:tgtEl>
                                      </p:cBhvr>
                                    </p:animEffect>
                                  </p:childTnLst>
                                </p:cTn>
                              </p:par>
                            </p:childTnLst>
                          </p:cTn>
                        </p:par>
                        <p:par>
                          <p:cTn id="76" fill="hold">
                            <p:stCondLst>
                              <p:cond delay="6000"/>
                            </p:stCondLst>
                            <p:childTnLst>
                              <p:par>
                                <p:cTn id="77" presetID="22" presetClass="entr" presetSubtype="2" fill="hold" nodeType="afterEffect">
                                  <p:stCondLst>
                                    <p:cond delay="0"/>
                                  </p:stCondLst>
                                  <p:childTnLst>
                                    <p:set>
                                      <p:cBhvr>
                                        <p:cTn id="78" dur="1" fill="hold">
                                          <p:stCondLst>
                                            <p:cond delay="0"/>
                                          </p:stCondLst>
                                        </p:cTn>
                                        <p:tgtEl>
                                          <p:spTgt spid="469"/>
                                        </p:tgtEl>
                                        <p:attrNameLst>
                                          <p:attrName>style.visibility</p:attrName>
                                        </p:attrNameLst>
                                      </p:cBhvr>
                                      <p:to>
                                        <p:strVal val="visible"/>
                                      </p:to>
                                    </p:set>
                                    <p:animEffect transition="in" filter="wipe(right)">
                                      <p:cBhvr>
                                        <p:cTn id="79" dur="500"/>
                                        <p:tgtEl>
                                          <p:spTgt spid="469"/>
                                        </p:tgtEl>
                                      </p:cBhvr>
                                    </p:animEffect>
                                  </p:childTnLst>
                                </p:cTn>
                              </p:par>
                            </p:childTnLst>
                          </p:cTn>
                        </p:par>
                        <p:par>
                          <p:cTn id="80" fill="hold">
                            <p:stCondLst>
                              <p:cond delay="6500"/>
                            </p:stCondLst>
                            <p:childTnLst>
                              <p:par>
                                <p:cTn id="81" presetID="22" presetClass="entr" presetSubtype="1" repeatCount="2000" fill="hold" nodeType="afterEffect">
                                  <p:stCondLst>
                                    <p:cond delay="0"/>
                                  </p:stCondLst>
                                  <p:childTnLst>
                                    <p:set>
                                      <p:cBhvr>
                                        <p:cTn id="82" dur="1" fill="hold">
                                          <p:stCondLst>
                                            <p:cond delay="0"/>
                                          </p:stCondLst>
                                        </p:cTn>
                                        <p:tgtEl>
                                          <p:spTgt spid="460"/>
                                        </p:tgtEl>
                                        <p:attrNameLst>
                                          <p:attrName>style.visibility</p:attrName>
                                        </p:attrNameLst>
                                      </p:cBhvr>
                                      <p:to>
                                        <p:strVal val="visible"/>
                                      </p:to>
                                    </p:set>
                                    <p:animEffect transition="in" filter="wipe(up)">
                                      <p:cBhvr>
                                        <p:cTn id="83" dur="500"/>
                                        <p:tgtEl>
                                          <p:spTgt spid="460"/>
                                        </p:tgtEl>
                                      </p:cBhvr>
                                    </p:animEffect>
                                  </p:childTnLst>
                                </p:cTn>
                              </p:par>
                            </p:childTnLst>
                          </p:cTn>
                        </p:par>
                        <p:par>
                          <p:cTn id="84" fill="hold">
                            <p:stCondLst>
                              <p:cond delay="7500"/>
                            </p:stCondLst>
                            <p:childTnLst>
                              <p:par>
                                <p:cTn id="85" presetID="22" presetClass="entr" presetSubtype="1" repeatCount="2000" fill="hold" nodeType="afterEffect">
                                  <p:stCondLst>
                                    <p:cond delay="0"/>
                                  </p:stCondLst>
                                  <p:childTnLst>
                                    <p:set>
                                      <p:cBhvr>
                                        <p:cTn id="86" dur="1" fill="hold">
                                          <p:stCondLst>
                                            <p:cond delay="0"/>
                                          </p:stCondLst>
                                        </p:cTn>
                                        <p:tgtEl>
                                          <p:spTgt spid="459"/>
                                        </p:tgtEl>
                                        <p:attrNameLst>
                                          <p:attrName>style.visibility</p:attrName>
                                        </p:attrNameLst>
                                      </p:cBhvr>
                                      <p:to>
                                        <p:strVal val="visible"/>
                                      </p:to>
                                    </p:set>
                                    <p:animEffect transition="in" filter="wipe(up)">
                                      <p:cBhvr>
                                        <p:cTn id="87" dur="500"/>
                                        <p:tgtEl>
                                          <p:spTgt spid="459"/>
                                        </p:tgtEl>
                                      </p:cBhvr>
                                    </p:animEffect>
                                  </p:childTnLst>
                                </p:cTn>
                              </p:par>
                            </p:childTnLst>
                          </p:cTn>
                        </p:par>
                        <p:par>
                          <p:cTn id="88" fill="hold">
                            <p:stCondLst>
                              <p:cond delay="8500"/>
                            </p:stCondLst>
                            <p:childTnLst>
                              <p:par>
                                <p:cTn id="89" presetID="1" presetClass="entr" presetSubtype="0" fill="hold" grpId="0" nodeType="afterEffect">
                                  <p:stCondLst>
                                    <p:cond delay="0"/>
                                  </p:stCondLst>
                                  <p:childTnLst>
                                    <p:set>
                                      <p:cBhvr>
                                        <p:cTn id="90" dur="1" fill="hold">
                                          <p:stCondLst>
                                            <p:cond delay="0"/>
                                          </p:stCondLst>
                                        </p:cTn>
                                        <p:tgtEl>
                                          <p:spTgt spid="486"/>
                                        </p:tgtEl>
                                        <p:attrNameLst>
                                          <p:attrName>style.visibility</p:attrName>
                                        </p:attrNameLst>
                                      </p:cBhvr>
                                      <p:to>
                                        <p:strVal val="visible"/>
                                      </p:to>
                                    </p:set>
                                  </p:childTnLst>
                                </p:cTn>
                              </p:par>
                            </p:childTnLst>
                          </p:cTn>
                        </p:par>
                        <p:par>
                          <p:cTn id="91" fill="hold">
                            <p:stCondLst>
                              <p:cond delay="8500"/>
                            </p:stCondLst>
                            <p:childTnLst>
                              <p:par>
                                <p:cTn id="92" presetID="35" presetClass="emph" presetSubtype="0" repeatCount="3000" fill="hold" grpId="1" nodeType="afterEffect">
                                  <p:stCondLst>
                                    <p:cond delay="0"/>
                                  </p:stCondLst>
                                  <p:childTnLst>
                                    <p:anim calcmode="discrete" valueType="str">
                                      <p:cBhvr>
                                        <p:cTn id="93" dur="1000" fill="hold"/>
                                        <p:tgtEl>
                                          <p:spTgt spid="486"/>
                                        </p:tgtEl>
                                        <p:attrNameLst>
                                          <p:attrName>style.visibility</p:attrName>
                                        </p:attrNameLst>
                                      </p:cBhvr>
                                      <p:tavLst>
                                        <p:tav tm="0">
                                          <p:val>
                                            <p:strVal val="hidden"/>
                                          </p:val>
                                        </p:tav>
                                        <p:tav tm="50000">
                                          <p:val>
                                            <p:strVal val="visible"/>
                                          </p:val>
                                        </p:tav>
                                      </p:tavLst>
                                    </p:anim>
                                  </p:childTnLst>
                                </p:cTn>
                              </p:par>
                            </p:childTnLst>
                          </p:cTn>
                        </p:par>
                        <p:par>
                          <p:cTn id="94" fill="hold">
                            <p:stCondLst>
                              <p:cond delay="11500"/>
                            </p:stCondLst>
                            <p:childTnLst>
                              <p:par>
                                <p:cTn id="95" presetID="22" presetClass="entr" presetSubtype="1" repeatCount="2000" fill="hold" grpId="0" nodeType="afterEffect">
                                  <p:stCondLst>
                                    <p:cond delay="0"/>
                                  </p:stCondLst>
                                  <p:childTnLst>
                                    <p:set>
                                      <p:cBhvr>
                                        <p:cTn id="96" dur="1" fill="hold">
                                          <p:stCondLst>
                                            <p:cond delay="0"/>
                                          </p:stCondLst>
                                        </p:cTn>
                                        <p:tgtEl>
                                          <p:spTgt spid="458"/>
                                        </p:tgtEl>
                                        <p:attrNameLst>
                                          <p:attrName>style.visibility</p:attrName>
                                        </p:attrNameLst>
                                      </p:cBhvr>
                                      <p:to>
                                        <p:strVal val="visible"/>
                                      </p:to>
                                    </p:set>
                                    <p:animEffect transition="in" filter="wipe(up)">
                                      <p:cBhvr>
                                        <p:cTn id="97" dur="500"/>
                                        <p:tgtEl>
                                          <p:spTgt spid="45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fill="hold" grpId="2" nodeType="clickEffect">
                                  <p:stCondLst>
                                    <p:cond delay="0"/>
                                  </p:stCondLst>
                                  <p:childTnLst>
                                    <p:animMotion origin="layout" path="M -4.79167E-6 0.06991 L -4.79167E-6 0.1368 " pathEditMode="relative" rAng="0" ptsTypes="AA">
                                      <p:cBhvr>
                                        <p:cTn id="101" dur="1000" fill="hold"/>
                                        <p:tgtEl>
                                          <p:spTgt spid="239"/>
                                        </p:tgtEl>
                                        <p:attrNameLst>
                                          <p:attrName>ppt_x</p:attrName>
                                          <p:attrName>ppt_y</p:attrName>
                                        </p:attrNameLst>
                                      </p:cBhvr>
                                      <p:rCtr x="0" y="3333"/>
                                    </p:animMotion>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79"/>
                                        </p:tgtEl>
                                        <p:attrNameLst>
                                          <p:attrName>style.visibility</p:attrName>
                                        </p:attrNameLst>
                                      </p:cBhvr>
                                      <p:to>
                                        <p:strVal val="visible"/>
                                      </p:to>
                                    </p:set>
                                    <p:animEffect transition="in" filter="wipe(left)">
                                      <p:cBhvr>
                                        <p:cTn id="106" dur="500"/>
                                        <p:tgtEl>
                                          <p:spTgt spid="479"/>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475"/>
                                        </p:tgtEl>
                                        <p:attrNameLst>
                                          <p:attrName>style.visibility</p:attrName>
                                        </p:attrNameLst>
                                      </p:cBhvr>
                                      <p:to>
                                        <p:strVal val="visible"/>
                                      </p:to>
                                    </p:set>
                                    <p:animEffect transition="in" filter="wipe(left)">
                                      <p:cBhvr>
                                        <p:cTn id="110" dur="1000"/>
                                        <p:tgtEl>
                                          <p:spTgt spid="475"/>
                                        </p:tgtEl>
                                      </p:cBhvr>
                                    </p:animEffect>
                                  </p:childTnLst>
                                </p:cTn>
                              </p:par>
                            </p:childTnLst>
                          </p:cTn>
                        </p:par>
                        <p:par>
                          <p:cTn id="111" fill="hold">
                            <p:stCondLst>
                              <p:cond delay="1500"/>
                            </p:stCondLst>
                            <p:childTnLst>
                              <p:par>
                                <p:cTn id="112" presetID="22" presetClass="entr" presetSubtype="4" fill="hold" grpId="0" nodeType="afterEffect">
                                  <p:stCondLst>
                                    <p:cond delay="0"/>
                                  </p:stCondLst>
                                  <p:childTnLst>
                                    <p:set>
                                      <p:cBhvr>
                                        <p:cTn id="113" dur="1" fill="hold">
                                          <p:stCondLst>
                                            <p:cond delay="0"/>
                                          </p:stCondLst>
                                        </p:cTn>
                                        <p:tgtEl>
                                          <p:spTgt spid="478"/>
                                        </p:tgtEl>
                                        <p:attrNameLst>
                                          <p:attrName>style.visibility</p:attrName>
                                        </p:attrNameLst>
                                      </p:cBhvr>
                                      <p:to>
                                        <p:strVal val="visible"/>
                                      </p:to>
                                    </p:set>
                                    <p:animEffect transition="in" filter="wipe(down)">
                                      <p:cBhvr>
                                        <p:cTn id="114" dur="1000"/>
                                        <p:tgtEl>
                                          <p:spTgt spid="478"/>
                                        </p:tgtEl>
                                      </p:cBhvr>
                                    </p:animEffect>
                                  </p:childTnLst>
                                </p:cTn>
                              </p:par>
                            </p:childTnLst>
                          </p:cTn>
                        </p:par>
                        <p:par>
                          <p:cTn id="115" fill="hold">
                            <p:stCondLst>
                              <p:cond delay="2500"/>
                            </p:stCondLst>
                            <p:childTnLst>
                              <p:par>
                                <p:cTn id="116" presetID="22" presetClass="entr" presetSubtype="8" fill="hold" grpId="0" nodeType="afterEffect">
                                  <p:stCondLst>
                                    <p:cond delay="0"/>
                                  </p:stCondLst>
                                  <p:childTnLst>
                                    <p:set>
                                      <p:cBhvr>
                                        <p:cTn id="117" dur="1" fill="hold">
                                          <p:stCondLst>
                                            <p:cond delay="0"/>
                                          </p:stCondLst>
                                        </p:cTn>
                                        <p:tgtEl>
                                          <p:spTgt spid="474"/>
                                        </p:tgtEl>
                                        <p:attrNameLst>
                                          <p:attrName>style.visibility</p:attrName>
                                        </p:attrNameLst>
                                      </p:cBhvr>
                                      <p:to>
                                        <p:strVal val="visible"/>
                                      </p:to>
                                    </p:set>
                                    <p:animEffect transition="in" filter="wipe(left)">
                                      <p:cBhvr>
                                        <p:cTn id="118" dur="1000"/>
                                        <p:tgtEl>
                                          <p:spTgt spid="474"/>
                                        </p:tgtEl>
                                      </p:cBhvr>
                                    </p:animEffect>
                                  </p:childTnLst>
                                </p:cTn>
                              </p:par>
                            </p:childTnLst>
                          </p:cTn>
                        </p:par>
                        <p:par>
                          <p:cTn id="119" fill="hold">
                            <p:stCondLst>
                              <p:cond delay="3500"/>
                            </p:stCondLst>
                            <p:childTnLst>
                              <p:par>
                                <p:cTn id="120" presetID="22" presetClass="entr" presetSubtype="2" fill="hold" nodeType="afterEffect">
                                  <p:stCondLst>
                                    <p:cond delay="0"/>
                                  </p:stCondLst>
                                  <p:childTnLst>
                                    <p:set>
                                      <p:cBhvr>
                                        <p:cTn id="121" dur="1" fill="hold">
                                          <p:stCondLst>
                                            <p:cond delay="0"/>
                                          </p:stCondLst>
                                        </p:cTn>
                                        <p:tgtEl>
                                          <p:spTgt spid="482"/>
                                        </p:tgtEl>
                                        <p:attrNameLst>
                                          <p:attrName>style.visibility</p:attrName>
                                        </p:attrNameLst>
                                      </p:cBhvr>
                                      <p:to>
                                        <p:strVal val="visible"/>
                                      </p:to>
                                    </p:set>
                                    <p:animEffect transition="in" filter="wipe(right)">
                                      <p:cBhvr>
                                        <p:cTn id="122" dur="500"/>
                                        <p:tgtEl>
                                          <p:spTgt spid="482"/>
                                        </p:tgtEl>
                                      </p:cBhvr>
                                    </p:animEffect>
                                  </p:childTnLst>
                                </p:cTn>
                              </p:par>
                            </p:childTnLst>
                          </p:cTn>
                        </p:par>
                        <p:par>
                          <p:cTn id="123" fill="hold">
                            <p:stCondLst>
                              <p:cond delay="4000"/>
                            </p:stCondLst>
                            <p:childTnLst>
                              <p:par>
                                <p:cTn id="124" presetID="1" presetClass="entr" presetSubtype="0" fill="hold" grpId="0" nodeType="afterEffect">
                                  <p:stCondLst>
                                    <p:cond delay="0"/>
                                  </p:stCondLst>
                                  <p:childTnLst>
                                    <p:set>
                                      <p:cBhvr>
                                        <p:cTn id="125" dur="1" fill="hold">
                                          <p:stCondLst>
                                            <p:cond delay="0"/>
                                          </p:stCondLst>
                                        </p:cTn>
                                        <p:tgtEl>
                                          <p:spTgt spid="487"/>
                                        </p:tgtEl>
                                        <p:attrNameLst>
                                          <p:attrName>style.visibility</p:attrName>
                                        </p:attrNameLst>
                                      </p:cBhvr>
                                      <p:to>
                                        <p:strVal val="visible"/>
                                      </p:to>
                                    </p:set>
                                  </p:childTnLst>
                                </p:cTn>
                              </p:par>
                            </p:childTnLst>
                          </p:cTn>
                        </p:par>
                        <p:par>
                          <p:cTn id="126" fill="hold">
                            <p:stCondLst>
                              <p:cond delay="4000"/>
                            </p:stCondLst>
                            <p:childTnLst>
                              <p:par>
                                <p:cTn id="127" presetID="35" presetClass="emph" presetSubtype="0" repeatCount="3000" fill="hold" grpId="1" nodeType="afterEffect">
                                  <p:stCondLst>
                                    <p:cond delay="0"/>
                                  </p:stCondLst>
                                  <p:childTnLst>
                                    <p:anim calcmode="discrete" valueType="str">
                                      <p:cBhvr>
                                        <p:cTn id="128" dur="1000" fill="hold"/>
                                        <p:tgtEl>
                                          <p:spTgt spid="487"/>
                                        </p:tgtEl>
                                        <p:attrNameLst>
                                          <p:attrName>style.visibility</p:attrName>
                                        </p:attrNameLst>
                                      </p:cBhvr>
                                      <p:tavLst>
                                        <p:tav tm="0">
                                          <p:val>
                                            <p:strVal val="hidden"/>
                                          </p:val>
                                        </p:tav>
                                        <p:tav tm="50000">
                                          <p:val>
                                            <p:strVal val="visible"/>
                                          </p:val>
                                        </p:tav>
                                      </p:tavLst>
                                    </p:anim>
                                  </p:childTnLst>
                                </p:cTn>
                              </p:par>
                            </p:childTnLst>
                          </p:cTn>
                        </p:par>
                        <p:par>
                          <p:cTn id="129" fill="hold">
                            <p:stCondLst>
                              <p:cond delay="7000"/>
                            </p:stCondLst>
                            <p:childTnLst>
                              <p:par>
                                <p:cTn id="130" presetID="22" presetClass="entr" presetSubtype="8" fill="hold" grpId="0" nodeType="afterEffect">
                                  <p:stCondLst>
                                    <p:cond delay="0"/>
                                  </p:stCondLst>
                                  <p:childTnLst>
                                    <p:set>
                                      <p:cBhvr>
                                        <p:cTn id="131" dur="1" fill="hold">
                                          <p:stCondLst>
                                            <p:cond delay="0"/>
                                          </p:stCondLst>
                                        </p:cTn>
                                        <p:tgtEl>
                                          <p:spTgt spid="473"/>
                                        </p:tgtEl>
                                        <p:attrNameLst>
                                          <p:attrName>style.visibility</p:attrName>
                                        </p:attrNameLst>
                                      </p:cBhvr>
                                      <p:to>
                                        <p:strVal val="visible"/>
                                      </p:to>
                                    </p:set>
                                    <p:animEffect transition="in" filter="wipe(left)">
                                      <p:cBhvr>
                                        <p:cTn id="132" dur="500"/>
                                        <p:tgtEl>
                                          <p:spTgt spid="473"/>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239"/>
                                        </p:tgtEl>
                                        <p:attrNameLst>
                                          <p:attrName>style.visibility</p:attrName>
                                        </p:attrNameLst>
                                      </p:cBhvr>
                                      <p:to>
                                        <p:strVal val="visible"/>
                                      </p:to>
                                    </p:set>
                                    <p:animEffect transition="in" filter="wipe(left)">
                                      <p:cBhvr>
                                        <p:cTn id="135"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p:bldP spid="442" grpId="0" animBg="1"/>
      <p:bldP spid="446" grpId="0" animBg="1"/>
      <p:bldP spid="447" grpId="0" animBg="1"/>
      <p:bldP spid="451" grpId="0" animBg="1"/>
      <p:bldP spid="457" grpId="0" animBg="1"/>
      <p:bldP spid="458" grpId="0" animBg="1"/>
      <p:bldP spid="465" grpId="0" animBg="1"/>
      <p:bldP spid="472" grpId="0" animBg="1"/>
      <p:bldP spid="473" grpId="0" animBg="1"/>
      <p:bldP spid="474" grpId="0" animBg="1"/>
      <p:bldP spid="478" grpId="0" animBg="1"/>
      <p:bldP spid="485" grpId="0"/>
      <p:bldP spid="485" grpId="1"/>
      <p:bldP spid="486" grpId="0"/>
      <p:bldP spid="486" grpId="1"/>
      <p:bldP spid="487" grpId="0"/>
      <p:bldP spid="487" grpId="1"/>
      <p:bldP spid="239" grpId="0" animBg="1"/>
      <p:bldP spid="239" grpId="1" animBg="1"/>
      <p:bldP spid="239"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MOVE</a:t>
            </a:r>
            <a:r>
              <a:rPr lang="zh-CN" altLang="en-US" dirty="0"/>
              <a:t>指令执行数据通路</a:t>
            </a:r>
          </a:p>
        </p:txBody>
      </p:sp>
      <p:sp>
        <p:nvSpPr>
          <p:cNvPr id="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p>
        </p:txBody>
      </p:sp>
      <p:sp>
        <p:nvSpPr>
          <p:cNvPr id="5"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2" b="1" dirty="0">
              <a:latin typeface="微软雅黑" panose="020B0503020204020204" pitchFamily="34" charset="-122"/>
              <a:ea typeface="微软雅黑" panose="020B0503020204020204" pitchFamily="34" charset="-122"/>
            </a:endParaRPr>
          </a:p>
        </p:txBody>
      </p:sp>
      <p:sp>
        <p:nvSpPr>
          <p:cNvPr id="6"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7"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9"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0"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1"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2"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15" name="Line 7"/>
          <p:cNvSpPr>
            <a:spLocks noChangeShapeType="1"/>
          </p:cNvSpPr>
          <p:nvPr/>
        </p:nvSpPr>
        <p:spPr bwMode="auto">
          <a:xfrm>
            <a:off x="9074688" y="3501775"/>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 name="直接连接符 15"/>
          <p:cNvCxnSpPr/>
          <p:nvPr/>
        </p:nvCxnSpPr>
        <p:spPr>
          <a:xfrm flipH="1">
            <a:off x="9074689" y="3666466"/>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 name="等腰三角形 16"/>
          <p:cNvSpPr/>
          <p:nvPr/>
        </p:nvSpPr>
        <p:spPr>
          <a:xfrm rot="16200000">
            <a:off x="9336372" y="359596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1" name="直接连接符 20"/>
          <p:cNvCxnSpPr/>
          <p:nvPr/>
        </p:nvCxnSpPr>
        <p:spPr>
          <a:xfrm flipH="1">
            <a:off x="6247589" y="3111831"/>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2" name="等腰三角形 21"/>
          <p:cNvSpPr/>
          <p:nvPr/>
        </p:nvSpPr>
        <p:spPr>
          <a:xfrm rot="16200000">
            <a:off x="6673805" y="303229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3" name="Line 7"/>
          <p:cNvSpPr>
            <a:spLocks noChangeShapeType="1"/>
          </p:cNvSpPr>
          <p:nvPr/>
        </p:nvSpPr>
        <p:spPr bwMode="auto">
          <a:xfrm>
            <a:off x="6265651" y="3259677"/>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4" name="Line 7"/>
          <p:cNvSpPr>
            <a:spLocks noChangeShapeType="1"/>
          </p:cNvSpPr>
          <p:nvPr/>
        </p:nvSpPr>
        <p:spPr bwMode="auto">
          <a:xfrm>
            <a:off x="9074076" y="494227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5" name="直接连接符 24"/>
          <p:cNvCxnSpPr/>
          <p:nvPr/>
        </p:nvCxnSpPr>
        <p:spPr>
          <a:xfrm flipH="1">
            <a:off x="9074077" y="510696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6" name="等腰三角形 25"/>
          <p:cNvSpPr/>
          <p:nvPr/>
        </p:nvSpPr>
        <p:spPr>
          <a:xfrm rot="16200000">
            <a:off x="9335760" y="5027426"/>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7" name="Line 7"/>
          <p:cNvSpPr>
            <a:spLocks noChangeShapeType="1"/>
          </p:cNvSpPr>
          <p:nvPr/>
        </p:nvSpPr>
        <p:spPr bwMode="auto">
          <a:xfrm>
            <a:off x="9074076" y="566540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8" name="直接连接符 27"/>
          <p:cNvCxnSpPr/>
          <p:nvPr/>
        </p:nvCxnSpPr>
        <p:spPr>
          <a:xfrm flipH="1">
            <a:off x="9074077" y="583009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9" name="等腰三角形 28"/>
          <p:cNvSpPr/>
          <p:nvPr/>
        </p:nvSpPr>
        <p:spPr>
          <a:xfrm rot="16200000">
            <a:off x="9335760" y="575958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1"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2"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3"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5" name="直接连接符 34"/>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6" name="等腰三角形 35"/>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7" name="直接连接符 36"/>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8" name="等腰三角形 37"/>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9" name="直接连接符 38"/>
          <p:cNvCxnSpPr>
            <a:stCxn id="50"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2"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4"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5"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 name="直接连接符 45"/>
          <p:cNvCxnSpPr>
            <a:stCxn id="49"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7"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8"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49"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0"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1" name="直接连接符 50"/>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2"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5"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6"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7"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8" name="直接箭头连接符 57"/>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10893954" y="3644578"/>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1" name="直接箭头连接符 60"/>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2" name="直接箭头连接符 61"/>
          <p:cNvCxnSpPr/>
          <p:nvPr/>
        </p:nvCxnSpPr>
        <p:spPr>
          <a:xfrm flipH="1">
            <a:off x="10893954" y="4926812"/>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3" name="直接箭头连接符 62"/>
          <p:cNvCxnSpPr/>
          <p:nvPr/>
        </p:nvCxnSpPr>
        <p:spPr>
          <a:xfrm flipH="1">
            <a:off x="10893954" y="508962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4" name="直接箭头连接符 63"/>
          <p:cNvCxnSpPr/>
          <p:nvPr/>
        </p:nvCxnSpPr>
        <p:spPr>
          <a:xfrm flipH="1">
            <a:off x="10893954" y="564933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5" name="直接箭头连接符 64"/>
          <p:cNvCxnSpPr/>
          <p:nvPr/>
        </p:nvCxnSpPr>
        <p:spPr>
          <a:xfrm flipH="1">
            <a:off x="10893954" y="581214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66" name="组合 65"/>
          <p:cNvGrpSpPr/>
          <p:nvPr/>
        </p:nvGrpSpPr>
        <p:grpSpPr>
          <a:xfrm>
            <a:off x="5664148" y="1807015"/>
            <a:ext cx="3324590" cy="1311946"/>
            <a:chOff x="4361520" y="1522026"/>
            <a:chExt cx="3506404" cy="1383693"/>
          </a:xfrm>
        </p:grpSpPr>
        <p:grpSp>
          <p:nvGrpSpPr>
            <p:cNvPr id="67" name="组合 66"/>
            <p:cNvGrpSpPr/>
            <p:nvPr/>
          </p:nvGrpSpPr>
          <p:grpSpPr>
            <a:xfrm>
              <a:off x="4361520" y="1522026"/>
              <a:ext cx="1748222" cy="358192"/>
              <a:chOff x="4361520" y="1522026"/>
              <a:chExt cx="1748222" cy="358192"/>
            </a:xfrm>
          </p:grpSpPr>
          <p:sp>
            <p:nvSpPr>
              <p:cNvPr id="71" name="Line 127"/>
              <p:cNvSpPr>
                <a:spLocks noChangeShapeType="1"/>
              </p:cNvSpPr>
              <p:nvPr/>
            </p:nvSpPr>
            <p:spPr bwMode="auto">
              <a:xfrm>
                <a:off x="4753577" y="1534237"/>
                <a:ext cx="0" cy="345981"/>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72" name="Line 127"/>
              <p:cNvSpPr>
                <a:spLocks noChangeShapeType="1"/>
              </p:cNvSpPr>
              <p:nvPr/>
            </p:nvSpPr>
            <p:spPr bwMode="auto">
              <a:xfrm>
                <a:off x="4361520"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73" name="直接箭头连接符 72"/>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4" name="直接箭头连接符 73"/>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68" name="直接箭头连接符 67"/>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69"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70" name="直接箭头连接符 69"/>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75" name="组合 74"/>
          <p:cNvGrpSpPr/>
          <p:nvPr/>
        </p:nvGrpSpPr>
        <p:grpSpPr>
          <a:xfrm>
            <a:off x="7492082" y="3421531"/>
            <a:ext cx="506131" cy="278379"/>
            <a:chOff x="1081011" y="4795829"/>
            <a:chExt cx="533810" cy="293603"/>
          </a:xfrm>
        </p:grpSpPr>
        <p:cxnSp>
          <p:nvCxnSpPr>
            <p:cNvPr id="76" name="直接箭头连接符 75"/>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78" name="直接箭头连接符 77"/>
          <p:cNvCxnSpPr/>
          <p:nvPr/>
        </p:nvCxnSpPr>
        <p:spPr>
          <a:xfrm>
            <a:off x="6677271" y="5451846"/>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79" name="组合 78"/>
          <p:cNvGrpSpPr/>
          <p:nvPr/>
        </p:nvGrpSpPr>
        <p:grpSpPr>
          <a:xfrm>
            <a:off x="6550878" y="3935648"/>
            <a:ext cx="1914150" cy="893271"/>
            <a:chOff x="5296743" y="3767069"/>
            <a:chExt cx="2018830" cy="942122"/>
          </a:xfrm>
        </p:grpSpPr>
        <p:cxnSp>
          <p:nvCxnSpPr>
            <p:cNvPr id="80" name="直接箭头连接符 79"/>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1" name="直接箭头连接符 80"/>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2" name="直接箭头连接符 81"/>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3" name="直接箭头连接符 82"/>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sp>
        <p:nvSpPr>
          <p:cNvPr id="84"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5"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6"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7"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8"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9"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0"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2" name="组合 91"/>
          <p:cNvGrpSpPr/>
          <p:nvPr/>
        </p:nvGrpSpPr>
        <p:grpSpPr>
          <a:xfrm>
            <a:off x="8182877" y="2354874"/>
            <a:ext cx="937079" cy="383918"/>
            <a:chOff x="8630378" y="2483457"/>
            <a:chExt cx="988325" cy="404913"/>
          </a:xfrm>
        </p:grpSpPr>
        <p:cxnSp>
          <p:nvCxnSpPr>
            <p:cNvPr id="93" name="直接箭头连接符 92"/>
            <p:cNvCxnSpPr/>
            <p:nvPr/>
          </p:nvCxnSpPr>
          <p:spPr>
            <a:xfrm flipH="1">
              <a:off x="8630378" y="2662365"/>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94"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5"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98"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9"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1"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12" name="上下箭头 111"/>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1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17"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19"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20"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21"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22"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3" name="矩形 122">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124" name="Line 7"/>
          <p:cNvSpPr>
            <a:spLocks noChangeShapeType="1"/>
          </p:cNvSpPr>
          <p:nvPr/>
        </p:nvSpPr>
        <p:spPr bwMode="auto">
          <a:xfrm>
            <a:off x="9074688" y="3501775"/>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25" name="直接连接符 124"/>
          <p:cNvCxnSpPr/>
          <p:nvPr/>
        </p:nvCxnSpPr>
        <p:spPr>
          <a:xfrm flipH="1">
            <a:off x="9074689" y="3666466"/>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9336372" y="359596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28" name="直接连接符 127"/>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29" name="等腰三角形 128"/>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0" name="直接连接符 129"/>
          <p:cNvCxnSpPr/>
          <p:nvPr/>
        </p:nvCxnSpPr>
        <p:spPr>
          <a:xfrm flipH="1">
            <a:off x="6247589" y="3111831"/>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31" name="等腰三角形 130"/>
          <p:cNvSpPr/>
          <p:nvPr/>
        </p:nvSpPr>
        <p:spPr>
          <a:xfrm rot="16200000">
            <a:off x="6673805" y="303229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Line 7"/>
          <p:cNvSpPr>
            <a:spLocks noChangeShapeType="1"/>
          </p:cNvSpPr>
          <p:nvPr/>
        </p:nvSpPr>
        <p:spPr bwMode="auto">
          <a:xfrm>
            <a:off x="6265651" y="3259677"/>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3" name="Line 7"/>
          <p:cNvSpPr>
            <a:spLocks noChangeShapeType="1"/>
          </p:cNvSpPr>
          <p:nvPr/>
        </p:nvSpPr>
        <p:spPr bwMode="auto">
          <a:xfrm>
            <a:off x="9074076" y="494227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4" name="直接连接符 133"/>
          <p:cNvCxnSpPr/>
          <p:nvPr/>
        </p:nvCxnSpPr>
        <p:spPr>
          <a:xfrm flipH="1">
            <a:off x="9074077" y="510696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35" name="等腰三角形 134"/>
          <p:cNvSpPr/>
          <p:nvPr/>
        </p:nvSpPr>
        <p:spPr>
          <a:xfrm rot="16200000">
            <a:off x="9335760" y="5027426"/>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6" name="Line 7"/>
          <p:cNvSpPr>
            <a:spLocks noChangeShapeType="1"/>
          </p:cNvSpPr>
          <p:nvPr/>
        </p:nvSpPr>
        <p:spPr bwMode="auto">
          <a:xfrm>
            <a:off x="9074076" y="566540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7" name="直接连接符 136"/>
          <p:cNvCxnSpPr/>
          <p:nvPr/>
        </p:nvCxnSpPr>
        <p:spPr>
          <a:xfrm flipH="1">
            <a:off x="9074077" y="583009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38" name="等腰三角形 137"/>
          <p:cNvSpPr/>
          <p:nvPr/>
        </p:nvSpPr>
        <p:spPr>
          <a:xfrm rot="16200000">
            <a:off x="9335760" y="575958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9"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40"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41"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42"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4" name="直接连接符 143"/>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5" name="等腰三角形 144"/>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6" name="直接连接符 145"/>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7" name="等腰三角形 146"/>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8" name="直接连接符 147"/>
          <p:cNvCxnSpPr>
            <a:stCxn id="159"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9" name="等腰三角形 148"/>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50" name="直接连接符 149"/>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51"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52"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53"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54"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55" name="直接连接符 154"/>
          <p:cNvCxnSpPr>
            <a:stCxn id="158"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56"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57"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58"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59"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60" name="直接连接符 159"/>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61"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64"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65"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66"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67" name="Line 127"/>
          <p:cNvSpPr>
            <a:spLocks noChangeShapeType="1"/>
          </p:cNvSpPr>
          <p:nvPr/>
        </p:nvSpPr>
        <p:spPr bwMode="auto">
          <a:xfrm>
            <a:off x="5665133" y="1818593"/>
            <a:ext cx="0" cy="328040"/>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8" name="直接箭头连接符 167"/>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69" name="直接箭头连接符 168"/>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70"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1" name="直接箭头连接符 170"/>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2" name="直接箭头连接符 171"/>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3" name="直接箭头连接符 172"/>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4" name="直接箭头连接符 173"/>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75"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76"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77"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1" name="直接箭头连接符 180"/>
          <p:cNvCxnSpPr/>
          <p:nvPr/>
        </p:nvCxnSpPr>
        <p:spPr>
          <a:xfrm>
            <a:off x="6805682" y="197682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83"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4" name="上下箭头 183"/>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aphicFrame>
        <p:nvGraphicFramePr>
          <p:cNvPr id="185" name="表格 184"/>
          <p:cNvGraphicFramePr>
            <a:graphicFrameLocks noGrp="1"/>
          </p:cNvGraphicFramePr>
          <p:nvPr>
            <p:extLst>
              <p:ext uri="{D42A27DB-BD31-4B8C-83A1-F6EECF244321}">
                <p14:modId xmlns:p14="http://schemas.microsoft.com/office/powerpoint/2010/main" val="3534445872"/>
              </p:ext>
            </p:extLst>
          </p:nvPr>
        </p:nvGraphicFramePr>
        <p:xfrm>
          <a:off x="290857"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AR</a:t>
                      </a:r>
                    </a:p>
                  </a:txBody>
                  <a:tcPr marL="86699" marR="86699" marT="43349" marB="43349" anchor="ctr" anchorCtr="1"/>
                </a:tc>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DR</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DR</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Mem[AR]</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Write</a:t>
                      </a:r>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86" name="TextBox 24"/>
          <p:cNvSpPr txBox="1"/>
          <p:nvPr/>
        </p:nvSpPr>
        <p:spPr>
          <a:xfrm>
            <a:off x="1104184" y="2656382"/>
            <a:ext cx="3392774" cy="623504"/>
          </a:xfrm>
          <a:prstGeom prst="rect">
            <a:avLst/>
          </a:prstGeom>
          <a:noFill/>
        </p:spPr>
        <p:txBody>
          <a:bodyPr wrap="square" rtlCol="0">
            <a:spAutoFit/>
          </a:bodyPr>
          <a:lstStyle/>
          <a:p>
            <a:pPr algn="ctr">
              <a:lnSpc>
                <a:spcPct val="130000"/>
              </a:lnSpc>
              <a:spcBef>
                <a:spcPts val="569"/>
              </a:spcBef>
              <a:spcAft>
                <a:spcPts val="569"/>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(R0)</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Mem[R2]</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7" name="Rectangle 104"/>
          <p:cNvSpPr>
            <a:spLocks noChangeArrowheads="1"/>
          </p:cNvSpPr>
          <p:nvPr/>
        </p:nvSpPr>
        <p:spPr bwMode="auto">
          <a:xfrm>
            <a:off x="9810202" y="5529553"/>
            <a:ext cx="107727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grpSp>
        <p:nvGrpSpPr>
          <p:cNvPr id="188" name="组合 187"/>
          <p:cNvGrpSpPr/>
          <p:nvPr/>
        </p:nvGrpSpPr>
        <p:grpSpPr>
          <a:xfrm>
            <a:off x="9074017" y="5754653"/>
            <a:ext cx="728683" cy="150880"/>
            <a:chOff x="9570315" y="6069162"/>
            <a:chExt cx="768533" cy="159131"/>
          </a:xfrm>
        </p:grpSpPr>
        <p:cxnSp>
          <p:nvCxnSpPr>
            <p:cNvPr id="189" name="直接连接符 188"/>
            <p:cNvCxnSpPr/>
            <p:nvPr/>
          </p:nvCxnSpPr>
          <p:spPr>
            <a:xfrm flipH="1">
              <a:off x="9570315" y="6148727"/>
              <a:ext cx="768533" cy="0"/>
            </a:xfrm>
            <a:prstGeom prst="line">
              <a:avLst/>
            </a:prstGeom>
            <a:noFill/>
            <a:ln w="57150">
              <a:solidFill>
                <a:srgbClr val="FF6600"/>
              </a:solidFill>
              <a:round/>
              <a:headEnd/>
              <a:tailEnd type="none" w="lg" len="lg"/>
            </a:ln>
            <a:extLst>
              <a:ext uri="{909E8E84-426E-40DD-AFC4-6F175D3DCCD1}">
                <a14:hiddenFill xmlns:a14="http://schemas.microsoft.com/office/drawing/2010/main">
                  <a:noFill/>
                </a14:hiddenFill>
              </a:ext>
            </a:extLst>
          </p:spPr>
        </p:cxnSp>
        <p:sp>
          <p:nvSpPr>
            <p:cNvPr id="190" name="等腰三角形 189"/>
            <p:cNvSpPr/>
            <p:nvPr/>
          </p:nvSpPr>
          <p:spPr>
            <a:xfrm rot="16200000">
              <a:off x="9846309" y="6074365"/>
              <a:ext cx="159131" cy="148725"/>
            </a:xfrm>
            <a:prstGeom prst="triangle">
              <a:avLst/>
            </a:prstGeom>
            <a:solidFill>
              <a:schemeClr val="bg1"/>
            </a:solidFill>
            <a:ln w="28575">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191" name="Line 7"/>
          <p:cNvSpPr>
            <a:spLocks noChangeShapeType="1"/>
          </p:cNvSpPr>
          <p:nvPr/>
        </p:nvSpPr>
        <p:spPr bwMode="auto">
          <a:xfrm flipH="1">
            <a:off x="8164755" y="2311979"/>
            <a:ext cx="812675"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92" name="Rectangle 104"/>
          <p:cNvSpPr>
            <a:spLocks noChangeArrowheads="1"/>
          </p:cNvSpPr>
          <p:nvPr/>
        </p:nvSpPr>
        <p:spPr bwMode="auto">
          <a:xfrm>
            <a:off x="7319384" y="2222870"/>
            <a:ext cx="847833"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AR</a:t>
            </a:r>
          </a:p>
        </p:txBody>
      </p:sp>
      <p:sp>
        <p:nvSpPr>
          <p:cNvPr id="193" name="上下箭头 192"/>
          <p:cNvSpPr/>
          <p:nvPr/>
        </p:nvSpPr>
        <p:spPr>
          <a:xfrm>
            <a:off x="8938734" y="1288568"/>
            <a:ext cx="177326" cy="4934647"/>
          </a:xfrm>
          <a:prstGeom prst="upDownArrow">
            <a:avLst/>
          </a:prstGeom>
          <a:solidFill>
            <a:srgbClr val="FF6600"/>
          </a:solidFill>
          <a:ln w="19050">
            <a:solidFill>
              <a:srgbClr val="000000"/>
            </a:solidFill>
            <a:miter lim="800000"/>
            <a:headEnd/>
            <a:tailEnd/>
          </a:ln>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Arial" panose="020B0604020202020204" pitchFamily="34" charset="0"/>
            </a:endParaRPr>
          </a:p>
        </p:txBody>
      </p:sp>
      <p:grpSp>
        <p:nvGrpSpPr>
          <p:cNvPr id="194" name="组合 193"/>
          <p:cNvGrpSpPr/>
          <p:nvPr/>
        </p:nvGrpSpPr>
        <p:grpSpPr>
          <a:xfrm>
            <a:off x="10889915" y="5770928"/>
            <a:ext cx="820060" cy="383918"/>
            <a:chOff x="5931869" y="6273649"/>
            <a:chExt cx="864907" cy="404913"/>
          </a:xfrm>
        </p:grpSpPr>
        <p:cxnSp>
          <p:nvCxnSpPr>
            <p:cNvPr id="195" name="直接箭头连接符 194"/>
            <p:cNvCxnSpPr/>
            <p:nvPr/>
          </p:nvCxnSpPr>
          <p:spPr>
            <a:xfrm flipH="1">
              <a:off x="5931869" y="6317135"/>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96" name="Text Box 23"/>
            <p:cNvSpPr txBox="1">
              <a:spLocks noChangeArrowheads="1"/>
            </p:cNvSpPr>
            <p:nvPr/>
          </p:nvSpPr>
          <p:spPr bwMode="auto">
            <a:xfrm>
              <a:off x="5995008" y="6273649"/>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97" name="组合 196"/>
          <p:cNvGrpSpPr/>
          <p:nvPr/>
        </p:nvGrpSpPr>
        <p:grpSpPr>
          <a:xfrm>
            <a:off x="8181186" y="2353000"/>
            <a:ext cx="937079" cy="383918"/>
            <a:chOff x="8630378" y="2483457"/>
            <a:chExt cx="988325" cy="404913"/>
          </a:xfrm>
        </p:grpSpPr>
        <p:cxnSp>
          <p:nvCxnSpPr>
            <p:cNvPr id="198" name="直接箭头连接符 197"/>
            <p:cNvCxnSpPr/>
            <p:nvPr/>
          </p:nvCxnSpPr>
          <p:spPr>
            <a:xfrm flipH="1">
              <a:off x="8630378" y="2662365"/>
              <a:ext cx="350678"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99"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0" name="Rectangle 104"/>
          <p:cNvSpPr>
            <a:spLocks noChangeArrowheads="1"/>
          </p:cNvSpPr>
          <p:nvPr/>
        </p:nvSpPr>
        <p:spPr bwMode="auto">
          <a:xfrm>
            <a:off x="9807994" y="4083398"/>
            <a:ext cx="1077271" cy="404590"/>
          </a:xfrm>
          <a:prstGeom prst="rect">
            <a:avLst/>
          </a:prstGeom>
          <a:solidFill>
            <a:srgbClr val="3FA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201" name="组合 200"/>
          <p:cNvGrpSpPr/>
          <p:nvPr/>
        </p:nvGrpSpPr>
        <p:grpSpPr>
          <a:xfrm>
            <a:off x="9071810" y="4308394"/>
            <a:ext cx="728683" cy="150880"/>
            <a:chOff x="9570316" y="4543811"/>
            <a:chExt cx="768533" cy="159131"/>
          </a:xfrm>
        </p:grpSpPr>
        <p:cxnSp>
          <p:nvCxnSpPr>
            <p:cNvPr id="202" name="直接连接符 201"/>
            <p:cNvCxnSpPr/>
            <p:nvPr/>
          </p:nvCxnSpPr>
          <p:spPr>
            <a:xfrm flipH="1">
              <a:off x="9570316" y="4623376"/>
              <a:ext cx="768533" cy="0"/>
            </a:xfrm>
            <a:prstGeom prst="line">
              <a:avLst/>
            </a:prstGeom>
            <a:noFill/>
            <a:ln w="57150">
              <a:solidFill>
                <a:srgbClr val="3FA6FF"/>
              </a:solidFill>
              <a:round/>
              <a:headEnd/>
              <a:tailEnd type="none" w="lg" len="lg"/>
            </a:ln>
            <a:extLst>
              <a:ext uri="{909E8E84-426E-40DD-AFC4-6F175D3DCCD1}">
                <a14:hiddenFill xmlns:a14="http://schemas.microsoft.com/office/drawing/2010/main">
                  <a:noFill/>
                </a14:hiddenFill>
              </a:ext>
            </a:extLst>
          </p:spPr>
        </p:cxnSp>
        <p:sp>
          <p:nvSpPr>
            <p:cNvPr id="203" name="等腰三角形 202"/>
            <p:cNvSpPr/>
            <p:nvPr/>
          </p:nvSpPr>
          <p:spPr>
            <a:xfrm rot="16200000">
              <a:off x="9846310" y="4549014"/>
              <a:ext cx="159131" cy="148725"/>
            </a:xfrm>
            <a:prstGeom prst="triangle">
              <a:avLst/>
            </a:prstGeom>
            <a:solidFill>
              <a:schemeClr val="bg1"/>
            </a:solidFill>
            <a:ln w="28575">
              <a:solidFill>
                <a:srgbClr val="3FA6FF"/>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endParaRPr>
            </a:p>
          </p:txBody>
        </p:sp>
      </p:grpSp>
      <p:sp>
        <p:nvSpPr>
          <p:cNvPr id="204" name="Rectangle 104"/>
          <p:cNvSpPr>
            <a:spLocks noChangeArrowheads="1"/>
          </p:cNvSpPr>
          <p:nvPr/>
        </p:nvSpPr>
        <p:spPr bwMode="auto">
          <a:xfrm>
            <a:off x="7317176" y="2999108"/>
            <a:ext cx="847833" cy="404590"/>
          </a:xfrm>
          <a:prstGeom prst="rect">
            <a:avLst/>
          </a:prstGeom>
          <a:solidFill>
            <a:srgbClr val="3FA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DR</a:t>
            </a:r>
          </a:p>
        </p:txBody>
      </p:sp>
      <p:sp>
        <p:nvSpPr>
          <p:cNvPr id="205" name="Line 7"/>
          <p:cNvSpPr>
            <a:spLocks noChangeShapeType="1"/>
          </p:cNvSpPr>
          <p:nvPr/>
        </p:nvSpPr>
        <p:spPr bwMode="auto">
          <a:xfrm flipH="1">
            <a:off x="8157775" y="3113080"/>
            <a:ext cx="812675" cy="0"/>
          </a:xfrm>
          <a:prstGeom prst="line">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06" name="Line 7"/>
          <p:cNvSpPr>
            <a:spLocks noChangeShapeType="1"/>
          </p:cNvSpPr>
          <p:nvPr/>
        </p:nvSpPr>
        <p:spPr bwMode="auto">
          <a:xfrm flipH="1">
            <a:off x="6265651" y="2407284"/>
            <a:ext cx="104674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208" name="组合 207"/>
          <p:cNvGrpSpPr/>
          <p:nvPr/>
        </p:nvGrpSpPr>
        <p:grpSpPr>
          <a:xfrm>
            <a:off x="10893964" y="4310071"/>
            <a:ext cx="816009" cy="383918"/>
            <a:chOff x="11489717" y="4545579"/>
            <a:chExt cx="860634" cy="404913"/>
          </a:xfrm>
        </p:grpSpPr>
        <p:cxnSp>
          <p:nvCxnSpPr>
            <p:cNvPr id="209" name="直接箭头连接符 208"/>
            <p:cNvCxnSpPr/>
            <p:nvPr/>
          </p:nvCxnSpPr>
          <p:spPr>
            <a:xfrm flipH="1">
              <a:off x="11489717" y="4605726"/>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10" name="Text Box 31"/>
            <p:cNvSpPr txBox="1">
              <a:spLocks noChangeArrowheads="1"/>
            </p:cNvSpPr>
            <p:nvPr/>
          </p:nvSpPr>
          <p:spPr bwMode="auto">
            <a:xfrm>
              <a:off x="11548583" y="4545579"/>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983031" y="2686006"/>
            <a:ext cx="742918" cy="383918"/>
            <a:chOff x="3476253" y="3184726"/>
            <a:chExt cx="783546" cy="404913"/>
          </a:xfrm>
        </p:grpSpPr>
        <p:sp>
          <p:nvSpPr>
            <p:cNvPr id="212" name="Text Box 49"/>
            <p:cNvSpPr txBox="1">
              <a:spLocks noChangeArrowheads="1"/>
            </p:cNvSpPr>
            <p:nvPr/>
          </p:nvSpPr>
          <p:spPr bwMode="auto">
            <a:xfrm>
              <a:off x="3480879" y="3184726"/>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13" name="直接箭头连接符 212"/>
            <p:cNvCxnSpPr/>
            <p:nvPr/>
          </p:nvCxnSpPr>
          <p:spPr>
            <a:xfrm>
              <a:off x="3476253" y="3220508"/>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214" name="Rectangle 129"/>
          <p:cNvSpPr>
            <a:spLocks noChangeArrowheads="1"/>
          </p:cNvSpPr>
          <p:nvPr/>
        </p:nvSpPr>
        <p:spPr bwMode="auto">
          <a:xfrm>
            <a:off x="5432028" y="2161975"/>
            <a:ext cx="810414" cy="1491370"/>
          </a:xfrm>
          <a:prstGeom prst="rect">
            <a:avLst/>
          </a:prstGeom>
          <a:solidFill>
            <a:srgbClr val="FFC000"/>
          </a:solidFill>
          <a:ln w="28575">
            <a:solidFill>
              <a:srgbClr val="000000"/>
            </a:solidFill>
            <a:miter lim="800000"/>
            <a:headEnd/>
            <a:tailEnd/>
          </a:ln>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15" name="组合 214"/>
          <p:cNvGrpSpPr/>
          <p:nvPr/>
        </p:nvGrpSpPr>
        <p:grpSpPr>
          <a:xfrm>
            <a:off x="6251962" y="3030264"/>
            <a:ext cx="1064807" cy="224498"/>
            <a:chOff x="660658" y="4152207"/>
            <a:chExt cx="1123039" cy="236775"/>
          </a:xfrm>
        </p:grpSpPr>
        <p:cxnSp>
          <p:nvCxnSpPr>
            <p:cNvPr id="216" name="直接连接符 215"/>
            <p:cNvCxnSpPr/>
            <p:nvPr/>
          </p:nvCxnSpPr>
          <p:spPr>
            <a:xfrm flipH="1">
              <a:off x="660658" y="4233051"/>
              <a:ext cx="1103989" cy="0"/>
            </a:xfrm>
            <a:prstGeom prst="line">
              <a:avLst/>
            </a:prstGeom>
            <a:noFill/>
            <a:ln w="57150">
              <a:solidFill>
                <a:srgbClr val="FFC000"/>
              </a:solidFill>
              <a:round/>
              <a:headEnd/>
              <a:tailEnd type="none" w="lg" len="lg"/>
            </a:ln>
            <a:extLst>
              <a:ext uri="{909E8E84-426E-40DD-AFC4-6F175D3DCCD1}">
                <a14:hiddenFill xmlns:a14="http://schemas.microsoft.com/office/drawing/2010/main">
                  <a:noFill/>
                </a14:hiddenFill>
              </a:ext>
            </a:extLst>
          </p:spPr>
        </p:cxnSp>
        <p:sp>
          <p:nvSpPr>
            <p:cNvPr id="217" name="等腰三角形 216"/>
            <p:cNvSpPr/>
            <p:nvPr/>
          </p:nvSpPr>
          <p:spPr>
            <a:xfrm rot="16200000">
              <a:off x="1111269" y="4157410"/>
              <a:ext cx="159131" cy="148725"/>
            </a:xfrm>
            <a:prstGeom prst="triangle">
              <a:avLst/>
            </a:prstGeom>
            <a:solidFill>
              <a:schemeClr val="bg1"/>
            </a:solidFill>
            <a:ln w="28575">
              <a:solidFill>
                <a:srgbClr val="FFC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endParaRPr>
            </a:p>
          </p:txBody>
        </p:sp>
        <p:sp>
          <p:nvSpPr>
            <p:cNvPr id="218"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grpSp>
        <p:nvGrpSpPr>
          <p:cNvPr id="219" name="组合 218"/>
          <p:cNvGrpSpPr/>
          <p:nvPr/>
        </p:nvGrpSpPr>
        <p:grpSpPr>
          <a:xfrm>
            <a:off x="6655669" y="2694537"/>
            <a:ext cx="851967" cy="383918"/>
            <a:chOff x="3371808" y="3172353"/>
            <a:chExt cx="898559" cy="404913"/>
          </a:xfrm>
        </p:grpSpPr>
        <p:sp>
          <p:nvSpPr>
            <p:cNvPr id="220" name="Text Box 9"/>
            <p:cNvSpPr txBox="1">
              <a:spLocks noChangeArrowheads="1"/>
            </p:cNvSpPr>
            <p:nvPr/>
          </p:nvSpPr>
          <p:spPr bwMode="auto">
            <a:xfrm>
              <a:off x="3371808" y="3172353"/>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1" name="直接箭头连接符 220"/>
            <p:cNvCxnSpPr/>
            <p:nvPr/>
          </p:nvCxnSpPr>
          <p:spPr>
            <a:xfrm>
              <a:off x="4234191" y="3190818"/>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nvGrpSpPr>
          <p:cNvPr id="222" name="组合 221"/>
          <p:cNvGrpSpPr/>
          <p:nvPr/>
        </p:nvGrpSpPr>
        <p:grpSpPr>
          <a:xfrm>
            <a:off x="5260670" y="1476394"/>
            <a:ext cx="726141" cy="670238"/>
            <a:chOff x="4583301" y="2086913"/>
            <a:chExt cx="765852" cy="706892"/>
          </a:xfrm>
        </p:grpSpPr>
        <p:sp>
          <p:nvSpPr>
            <p:cNvPr id="223" name="Text Box 125"/>
            <p:cNvSpPr txBox="1">
              <a:spLocks noChangeArrowheads="1"/>
            </p:cNvSpPr>
            <p:nvPr/>
          </p:nvSpPr>
          <p:spPr bwMode="auto">
            <a:xfrm>
              <a:off x="4585812" y="2094448"/>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4" name="Line 127"/>
            <p:cNvSpPr>
              <a:spLocks noChangeShapeType="1"/>
            </p:cNvSpPr>
            <p:nvPr/>
          </p:nvSpPr>
          <p:spPr bwMode="auto">
            <a:xfrm>
              <a:off x="5008844" y="2445565"/>
              <a:ext cx="0" cy="348240"/>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accent5"/>
                </a:solidFill>
                <a:latin typeface="Segoe UI Black" panose="020B0A02040204020203" pitchFamily="34" charset="0"/>
                <a:cs typeface="Segoe UI Black" panose="020B0A02040204020203" pitchFamily="34" charset="0"/>
              </a:endParaRPr>
            </a:p>
          </p:txBody>
        </p:sp>
        <p:sp>
          <p:nvSpPr>
            <p:cNvPr id="225" name="Text Box 125"/>
            <p:cNvSpPr txBox="1">
              <a:spLocks noChangeArrowheads="1"/>
            </p:cNvSpPr>
            <p:nvPr/>
          </p:nvSpPr>
          <p:spPr bwMode="auto">
            <a:xfrm>
              <a:off x="4583301" y="208691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26" name="矩形 225"/>
          <p:cNvSpPr/>
          <p:nvPr/>
        </p:nvSpPr>
        <p:spPr>
          <a:xfrm>
            <a:off x="6807348" y="2451332"/>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27" name="矩形 226"/>
          <p:cNvSpPr/>
          <p:nvPr/>
        </p:nvSpPr>
        <p:spPr>
          <a:xfrm>
            <a:off x="8405171" y="2762243"/>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228" name="矩形 227"/>
          <p:cNvSpPr/>
          <p:nvPr/>
        </p:nvSpPr>
        <p:spPr>
          <a:xfrm>
            <a:off x="5064156" y="1802799"/>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229" name="矩形 228"/>
          <p:cNvSpPr/>
          <p:nvPr/>
        </p:nvSpPr>
        <p:spPr>
          <a:xfrm>
            <a:off x="875200" y="1988168"/>
            <a:ext cx="3451586" cy="559256"/>
          </a:xfrm>
          <a:prstGeom prst="rect">
            <a:avLst/>
          </a:prstGeom>
        </p:spPr>
        <p:txBody>
          <a:bodyPr wrap="none">
            <a:spAutoFit/>
          </a:bodyPr>
          <a:lstStyle/>
          <a:p>
            <a:pPr lvl="1">
              <a:spcBef>
                <a:spcPts val="569"/>
              </a:spcBef>
              <a:spcAft>
                <a:spcPts val="569"/>
              </a:spcAft>
            </a:pPr>
            <a:r>
              <a:rPr lang="en-US" altLang="zh-CN" sz="3034"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STORE R0,(R2)</a:t>
            </a:r>
          </a:p>
        </p:txBody>
      </p:sp>
      <p:sp>
        <p:nvSpPr>
          <p:cNvPr id="230" name="圆角矩形 229"/>
          <p:cNvSpPr/>
          <p:nvPr/>
        </p:nvSpPr>
        <p:spPr bwMode="auto">
          <a:xfrm>
            <a:off x="303926" y="4317165"/>
            <a:ext cx="5866915" cy="428876"/>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sp>
        <p:nvSpPr>
          <p:cNvPr id="207" name="上下箭头 206"/>
          <p:cNvSpPr/>
          <p:nvPr/>
        </p:nvSpPr>
        <p:spPr>
          <a:xfrm>
            <a:off x="8936526" y="1288568"/>
            <a:ext cx="177326" cy="4934647"/>
          </a:xfrm>
          <a:prstGeom prst="upDownArrow">
            <a:avLst/>
          </a:prstGeom>
          <a:solidFill>
            <a:srgbClr val="3FA6FF"/>
          </a:solidFill>
          <a:ln w="19050">
            <a:solidFill>
              <a:srgbClr val="000000"/>
            </a:solidFill>
            <a:miter lim="800000"/>
            <a:headEnd/>
            <a:tailEnd/>
          </a:ln>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Arial" panose="020B0604020202020204" pitchFamily="34" charset="0"/>
            </a:endParaRPr>
          </a:p>
        </p:txBody>
      </p:sp>
    </p:spTree>
    <p:extLst>
      <p:ext uri="{BB962C8B-B14F-4D97-AF65-F5344CB8AC3E}">
        <p14:creationId xmlns:p14="http://schemas.microsoft.com/office/powerpoint/2010/main" val="298957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wipe(left)">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2000"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wipe(right)">
                                      <p:cBhvr>
                                        <p:cTn id="12" dur="500"/>
                                        <p:tgtEl>
                                          <p:spTgt spid="194"/>
                                        </p:tgtEl>
                                      </p:cBhvr>
                                    </p:animEffect>
                                  </p:childTnLst>
                                </p:cTn>
                              </p:par>
                            </p:childTnLst>
                          </p:cTn>
                        </p:par>
                        <p:par>
                          <p:cTn id="13" fill="hold">
                            <p:stCondLst>
                              <p:cond delay="1000"/>
                            </p:stCondLst>
                            <p:childTnLst>
                              <p:par>
                                <p:cTn id="14" presetID="22" presetClass="entr" presetSubtype="2" repeatCount="2000"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right)">
                                      <p:cBhvr>
                                        <p:cTn id="16" dur="500"/>
                                        <p:tgtEl>
                                          <p:spTgt spid="187"/>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188"/>
                                        </p:tgtEl>
                                        <p:attrNameLst>
                                          <p:attrName>style.visibility</p:attrName>
                                        </p:attrNameLst>
                                      </p:cBhvr>
                                      <p:to>
                                        <p:strVal val="visible"/>
                                      </p:to>
                                    </p:set>
                                    <p:animEffect transition="in" filter="wipe(right)">
                                      <p:cBhvr>
                                        <p:cTn id="20" dur="1000"/>
                                        <p:tgtEl>
                                          <p:spTgt spid="188"/>
                                        </p:tgtEl>
                                      </p:cBhvr>
                                    </p:animEffect>
                                  </p:childTnLst>
                                </p:cTn>
                              </p:par>
                            </p:childTnLst>
                          </p:cTn>
                        </p:par>
                        <p:par>
                          <p:cTn id="21" fill="hold">
                            <p:stCondLst>
                              <p:cond delay="3000"/>
                            </p:stCondLst>
                            <p:childTnLst>
                              <p:par>
                                <p:cTn id="22" presetID="22" presetClass="entr" presetSubtype="4"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wipe(down)">
                                      <p:cBhvr>
                                        <p:cTn id="24" dur="500"/>
                                        <p:tgtEl>
                                          <p:spTgt spid="193"/>
                                        </p:tgtEl>
                                      </p:cBhvr>
                                    </p:animEffect>
                                  </p:childTnLst>
                                </p:cTn>
                              </p:par>
                            </p:childTnLst>
                          </p:cTn>
                        </p:par>
                        <p:par>
                          <p:cTn id="25" fill="hold">
                            <p:stCondLst>
                              <p:cond delay="3500"/>
                            </p:stCondLst>
                            <p:childTnLst>
                              <p:par>
                                <p:cTn id="26" presetID="22" presetClass="entr" presetSubtype="2" fill="hold" grpId="0" nodeType="after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wipe(right)">
                                      <p:cBhvr>
                                        <p:cTn id="28" dur="1000"/>
                                        <p:tgtEl>
                                          <p:spTgt spid="191"/>
                                        </p:tgtEl>
                                      </p:cBhvr>
                                    </p:animEffect>
                                  </p:childTnLst>
                                </p:cTn>
                              </p:par>
                            </p:childTnLst>
                          </p:cTn>
                        </p:par>
                        <p:par>
                          <p:cTn id="29" fill="hold">
                            <p:stCondLst>
                              <p:cond delay="4500"/>
                            </p:stCondLst>
                            <p:childTnLst>
                              <p:par>
                                <p:cTn id="30" presetID="22" presetClass="entr" presetSubtype="2" fill="hold" nodeType="after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wipe(right)">
                                      <p:cBhvr>
                                        <p:cTn id="32" dur="1000"/>
                                        <p:tgtEl>
                                          <p:spTgt spid="197"/>
                                        </p:tgtEl>
                                      </p:cBhvr>
                                    </p:animEffect>
                                  </p:childTnLst>
                                </p:cTn>
                              </p:par>
                            </p:childTnLst>
                          </p:cTn>
                        </p:par>
                        <p:par>
                          <p:cTn id="33" fill="hold">
                            <p:stCondLst>
                              <p:cond delay="5500"/>
                            </p:stCondLst>
                            <p:childTnLst>
                              <p:par>
                                <p:cTn id="34" presetID="1" presetClass="entr" presetSubtype="0" fill="hold" grpId="0" nodeType="afterEffect">
                                  <p:stCondLst>
                                    <p:cond delay="0"/>
                                  </p:stCondLst>
                                  <p:childTnLst>
                                    <p:set>
                                      <p:cBhvr>
                                        <p:cTn id="35" dur="1" fill="hold">
                                          <p:stCondLst>
                                            <p:cond delay="0"/>
                                          </p:stCondLst>
                                        </p:cTn>
                                        <p:tgtEl>
                                          <p:spTgt spid="226"/>
                                        </p:tgtEl>
                                        <p:attrNameLst>
                                          <p:attrName>style.visibility</p:attrName>
                                        </p:attrNameLst>
                                      </p:cBhvr>
                                      <p:to>
                                        <p:strVal val="visible"/>
                                      </p:to>
                                    </p:set>
                                  </p:childTnLst>
                                </p:cTn>
                              </p:par>
                            </p:childTnLst>
                          </p:cTn>
                        </p:par>
                        <p:par>
                          <p:cTn id="36" fill="hold">
                            <p:stCondLst>
                              <p:cond delay="5500"/>
                            </p:stCondLst>
                            <p:childTnLst>
                              <p:par>
                                <p:cTn id="37" presetID="35" presetClass="emph" presetSubtype="0" repeatCount="3000" fill="hold" grpId="1" nodeType="afterEffect">
                                  <p:stCondLst>
                                    <p:cond delay="0"/>
                                  </p:stCondLst>
                                  <p:childTnLst>
                                    <p:anim calcmode="discrete" valueType="str">
                                      <p:cBhvr>
                                        <p:cTn id="38" dur="1000" fill="hold"/>
                                        <p:tgtEl>
                                          <p:spTgt spid="226"/>
                                        </p:tgtEl>
                                        <p:attrNameLst>
                                          <p:attrName>style.visibility</p:attrName>
                                        </p:attrNameLst>
                                      </p:cBhvr>
                                      <p:tavLst>
                                        <p:tav tm="0">
                                          <p:val>
                                            <p:strVal val="hidden"/>
                                          </p:val>
                                        </p:tav>
                                        <p:tav tm="50000">
                                          <p:val>
                                            <p:strVal val="visible"/>
                                          </p:val>
                                        </p:tav>
                                      </p:tavLst>
                                    </p:anim>
                                  </p:childTnLst>
                                </p:cTn>
                              </p:par>
                            </p:childTnLst>
                          </p:cTn>
                        </p:par>
                        <p:par>
                          <p:cTn id="39" fill="hold">
                            <p:stCondLst>
                              <p:cond delay="8500"/>
                            </p:stCondLst>
                            <p:childTnLst>
                              <p:par>
                                <p:cTn id="40" presetID="22" presetClass="entr" presetSubtype="2" repeatCount="2000" fill="hold" grpId="0" nodeType="after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wipe(right)">
                                      <p:cBhvr>
                                        <p:cTn id="42" dur="500"/>
                                        <p:tgtEl>
                                          <p:spTgt spid="192"/>
                                        </p:tgtEl>
                                      </p:cBhvr>
                                    </p:animEffect>
                                  </p:childTnLst>
                                </p:cTn>
                              </p:par>
                            </p:childTnLst>
                          </p:cTn>
                        </p:par>
                        <p:par>
                          <p:cTn id="43" fill="hold">
                            <p:stCondLst>
                              <p:cond delay="9500"/>
                            </p:stCondLst>
                            <p:childTnLst>
                              <p:par>
                                <p:cTn id="44" presetID="22" presetClass="entr" presetSubtype="2" fill="hold" grpId="0" nodeType="afterEffect">
                                  <p:stCondLst>
                                    <p:cond delay="0"/>
                                  </p:stCondLst>
                                  <p:childTnLst>
                                    <p:set>
                                      <p:cBhvr>
                                        <p:cTn id="45" dur="1" fill="hold">
                                          <p:stCondLst>
                                            <p:cond delay="0"/>
                                          </p:stCondLst>
                                        </p:cTn>
                                        <p:tgtEl>
                                          <p:spTgt spid="206"/>
                                        </p:tgtEl>
                                        <p:attrNameLst>
                                          <p:attrName>style.visibility</p:attrName>
                                        </p:attrNameLst>
                                      </p:cBhvr>
                                      <p:to>
                                        <p:strVal val="visible"/>
                                      </p:to>
                                    </p:set>
                                    <p:animEffect transition="in" filter="wipe(right)">
                                      <p:cBhvr>
                                        <p:cTn id="46" dur="1000"/>
                                        <p:tgtEl>
                                          <p:spTgt spid="20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fill="hold" grpId="1" nodeType="clickEffect">
                                  <p:stCondLst>
                                    <p:cond delay="0"/>
                                  </p:stCondLst>
                                  <p:childTnLst>
                                    <p:animMotion origin="layout" path="M -4.79167E-6 1.85185E-6 L -4.79167E-6 0.06991 " pathEditMode="relative" rAng="0" ptsTypes="AA">
                                      <p:cBhvr>
                                        <p:cTn id="50" dur="1000" fill="hold"/>
                                        <p:tgtEl>
                                          <p:spTgt spid="230"/>
                                        </p:tgtEl>
                                        <p:attrNameLst>
                                          <p:attrName>ppt_x</p:attrName>
                                          <p:attrName>ppt_y</p:attrName>
                                        </p:attrNameLst>
                                      </p:cBhvr>
                                      <p:rCtr x="0" y="349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wipe(right)">
                                      <p:cBhvr>
                                        <p:cTn id="55" dur="500"/>
                                        <p:tgtEl>
                                          <p:spTgt spid="208"/>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0"/>
                                        </p:tgtEl>
                                        <p:attrNameLst>
                                          <p:attrName>style.visibility</p:attrName>
                                        </p:attrNameLst>
                                      </p:cBhvr>
                                      <p:to>
                                        <p:strVal val="visible"/>
                                      </p:to>
                                    </p:set>
                                    <p:animEffect transition="in" filter="wipe(right)">
                                      <p:cBhvr>
                                        <p:cTn id="59" dur="500"/>
                                        <p:tgtEl>
                                          <p:spTgt spid="200"/>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201"/>
                                        </p:tgtEl>
                                        <p:attrNameLst>
                                          <p:attrName>style.visibility</p:attrName>
                                        </p:attrNameLst>
                                      </p:cBhvr>
                                      <p:to>
                                        <p:strVal val="visible"/>
                                      </p:to>
                                    </p:set>
                                    <p:animEffect transition="in" filter="wipe(right)">
                                      <p:cBhvr>
                                        <p:cTn id="63" dur="500"/>
                                        <p:tgtEl>
                                          <p:spTgt spid="201"/>
                                        </p:tgtEl>
                                      </p:cBhvr>
                                    </p:animEffect>
                                  </p:childTnLst>
                                </p:cTn>
                              </p:par>
                            </p:childTnLst>
                          </p:cTn>
                        </p:par>
                        <p:par>
                          <p:cTn id="64" fill="hold">
                            <p:stCondLst>
                              <p:cond delay="1500"/>
                            </p:stCondLst>
                            <p:childTnLst>
                              <p:par>
                                <p:cTn id="65" presetID="22" presetClass="entr" presetSubtype="4" fill="hold" grpId="0" nodeType="after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wipe(down)">
                                      <p:cBhvr>
                                        <p:cTn id="67" dur="500"/>
                                        <p:tgtEl>
                                          <p:spTgt spid="207"/>
                                        </p:tgtEl>
                                      </p:cBhvr>
                                    </p:animEffect>
                                  </p:childTnLst>
                                </p:cTn>
                              </p:par>
                            </p:childTnLst>
                          </p:cTn>
                        </p:par>
                        <p:par>
                          <p:cTn id="68" fill="hold">
                            <p:stCondLst>
                              <p:cond delay="2000"/>
                            </p:stCondLst>
                            <p:childTnLst>
                              <p:par>
                                <p:cTn id="69" presetID="22" presetClass="entr" presetSubtype="2" fill="hold" grpId="0" nodeType="afterEffect">
                                  <p:stCondLst>
                                    <p:cond delay="0"/>
                                  </p:stCondLst>
                                  <p:childTnLst>
                                    <p:set>
                                      <p:cBhvr>
                                        <p:cTn id="70" dur="1" fill="hold">
                                          <p:stCondLst>
                                            <p:cond delay="0"/>
                                          </p:stCondLst>
                                        </p:cTn>
                                        <p:tgtEl>
                                          <p:spTgt spid="205"/>
                                        </p:tgtEl>
                                        <p:attrNameLst>
                                          <p:attrName>style.visibility</p:attrName>
                                        </p:attrNameLst>
                                      </p:cBhvr>
                                      <p:to>
                                        <p:strVal val="visible"/>
                                      </p:to>
                                    </p:set>
                                    <p:animEffect transition="in" filter="wipe(right)">
                                      <p:cBhvr>
                                        <p:cTn id="71" dur="500"/>
                                        <p:tgtEl>
                                          <p:spTgt spid="205"/>
                                        </p:tgtEl>
                                      </p:cBhvr>
                                    </p:animEffect>
                                  </p:childTnLst>
                                </p:cTn>
                              </p:par>
                            </p:childTnLst>
                          </p:cTn>
                        </p:par>
                        <p:par>
                          <p:cTn id="72" fill="hold">
                            <p:stCondLst>
                              <p:cond delay="2500"/>
                            </p:stCondLst>
                            <p:childTnLst>
                              <p:par>
                                <p:cTn id="73" presetID="22" presetClass="entr" presetSubtype="1" fill="hold" nodeType="afterEffect">
                                  <p:stCondLst>
                                    <p:cond delay="0"/>
                                  </p:stCondLst>
                                  <p:childTnLst>
                                    <p:set>
                                      <p:cBhvr>
                                        <p:cTn id="74" dur="1" fill="hold">
                                          <p:stCondLst>
                                            <p:cond delay="0"/>
                                          </p:stCondLst>
                                        </p:cTn>
                                        <p:tgtEl>
                                          <p:spTgt spid="211"/>
                                        </p:tgtEl>
                                        <p:attrNameLst>
                                          <p:attrName>style.visibility</p:attrName>
                                        </p:attrNameLst>
                                      </p:cBhvr>
                                      <p:to>
                                        <p:strVal val="visible"/>
                                      </p:to>
                                    </p:set>
                                    <p:animEffect transition="in" filter="wipe(up)">
                                      <p:cBhvr>
                                        <p:cTn id="75" dur="500"/>
                                        <p:tgtEl>
                                          <p:spTgt spid="211"/>
                                        </p:tgtEl>
                                      </p:cBhvr>
                                    </p:animEffect>
                                  </p:childTnLst>
                                </p:cTn>
                              </p:par>
                            </p:childTnLst>
                          </p:cTn>
                        </p:par>
                        <p:par>
                          <p:cTn id="76" fill="hold">
                            <p:stCondLst>
                              <p:cond delay="3000"/>
                            </p:stCondLst>
                            <p:childTnLst>
                              <p:par>
                                <p:cTn id="77" presetID="1" presetClass="entr" presetSubtype="0" fill="hold" grpId="0" nodeType="afterEffect">
                                  <p:stCondLst>
                                    <p:cond delay="0"/>
                                  </p:stCondLst>
                                  <p:childTnLst>
                                    <p:set>
                                      <p:cBhvr>
                                        <p:cTn id="78" dur="1" fill="hold">
                                          <p:stCondLst>
                                            <p:cond delay="0"/>
                                          </p:stCondLst>
                                        </p:cTn>
                                        <p:tgtEl>
                                          <p:spTgt spid="227"/>
                                        </p:tgtEl>
                                        <p:attrNameLst>
                                          <p:attrName>style.visibility</p:attrName>
                                        </p:attrNameLst>
                                      </p:cBhvr>
                                      <p:to>
                                        <p:strVal val="visible"/>
                                      </p:to>
                                    </p:set>
                                  </p:childTnLst>
                                </p:cTn>
                              </p:par>
                            </p:childTnLst>
                          </p:cTn>
                        </p:par>
                        <p:par>
                          <p:cTn id="79" fill="hold">
                            <p:stCondLst>
                              <p:cond delay="3000"/>
                            </p:stCondLst>
                            <p:childTnLst>
                              <p:par>
                                <p:cTn id="80" presetID="35" presetClass="emph" presetSubtype="0" repeatCount="3000" fill="hold" grpId="1" nodeType="afterEffect">
                                  <p:stCondLst>
                                    <p:cond delay="0"/>
                                  </p:stCondLst>
                                  <p:childTnLst>
                                    <p:anim calcmode="discrete" valueType="str">
                                      <p:cBhvr>
                                        <p:cTn id="81" dur="1000" fill="hold"/>
                                        <p:tgtEl>
                                          <p:spTgt spid="227"/>
                                        </p:tgtEl>
                                        <p:attrNameLst>
                                          <p:attrName>style.visibility</p:attrName>
                                        </p:attrNameLst>
                                      </p:cBhvr>
                                      <p:tavLst>
                                        <p:tav tm="0">
                                          <p:val>
                                            <p:strVal val="hidden"/>
                                          </p:val>
                                        </p:tav>
                                        <p:tav tm="50000">
                                          <p:val>
                                            <p:strVal val="visible"/>
                                          </p:val>
                                        </p:tav>
                                      </p:tavLst>
                                    </p:anim>
                                  </p:childTnLst>
                                </p:cTn>
                              </p:par>
                            </p:childTnLst>
                          </p:cTn>
                        </p:par>
                        <p:par>
                          <p:cTn id="82" fill="hold">
                            <p:stCondLst>
                              <p:cond delay="6000"/>
                            </p:stCondLst>
                            <p:childTnLst>
                              <p:par>
                                <p:cTn id="83" presetID="22" presetClass="entr" presetSubtype="2" fill="hold" grpId="0" nodeType="afterEffect">
                                  <p:stCondLst>
                                    <p:cond delay="0"/>
                                  </p:stCondLst>
                                  <p:childTnLst>
                                    <p:set>
                                      <p:cBhvr>
                                        <p:cTn id="84" dur="1" fill="hold">
                                          <p:stCondLst>
                                            <p:cond delay="0"/>
                                          </p:stCondLst>
                                        </p:cTn>
                                        <p:tgtEl>
                                          <p:spTgt spid="204"/>
                                        </p:tgtEl>
                                        <p:attrNameLst>
                                          <p:attrName>style.visibility</p:attrName>
                                        </p:attrNameLst>
                                      </p:cBhvr>
                                      <p:to>
                                        <p:strVal val="visible"/>
                                      </p:to>
                                    </p:set>
                                    <p:animEffect transition="in" filter="wipe(right)">
                                      <p:cBhvr>
                                        <p:cTn id="85" dur="500"/>
                                        <p:tgtEl>
                                          <p:spTgt spid="204"/>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fill="hold" grpId="2" nodeType="clickEffect">
                                  <p:stCondLst>
                                    <p:cond delay="0"/>
                                  </p:stCondLst>
                                  <p:childTnLst>
                                    <p:animMotion origin="layout" path="M -4.79167E-6 0.06991 L -4.79167E-6 0.1368 " pathEditMode="relative" rAng="0" ptsTypes="AA">
                                      <p:cBhvr>
                                        <p:cTn id="89" dur="1000" fill="hold"/>
                                        <p:tgtEl>
                                          <p:spTgt spid="230"/>
                                        </p:tgtEl>
                                        <p:attrNameLst>
                                          <p:attrName>ppt_x</p:attrName>
                                          <p:attrName>ppt_y</p:attrName>
                                        </p:attrNameLst>
                                      </p:cBhvr>
                                      <p:rCtr x="0" y="3333"/>
                                    </p:animMotion>
                                  </p:childTnLst>
                                </p:cTn>
                              </p:par>
                            </p:childTnLst>
                          </p:cTn>
                        </p:par>
                      </p:childTnLst>
                    </p:cTn>
                  </p:par>
                  <p:par>
                    <p:cTn id="90" fill="hold">
                      <p:stCondLst>
                        <p:cond delay="indefinite"/>
                      </p:stCondLst>
                      <p:childTnLst>
                        <p:par>
                          <p:cTn id="91" fill="hold">
                            <p:stCondLst>
                              <p:cond delay="0"/>
                            </p:stCondLst>
                            <p:childTnLst>
                              <p:par>
                                <p:cTn id="92" presetID="22" presetClass="entr" presetSubtype="1" repeatCount="3000" fill="hold" nodeType="clickEffect">
                                  <p:stCondLst>
                                    <p:cond delay="0"/>
                                  </p:stCondLst>
                                  <p:childTnLst>
                                    <p:set>
                                      <p:cBhvr>
                                        <p:cTn id="93" dur="1" fill="hold">
                                          <p:stCondLst>
                                            <p:cond delay="0"/>
                                          </p:stCondLst>
                                        </p:cTn>
                                        <p:tgtEl>
                                          <p:spTgt spid="219"/>
                                        </p:tgtEl>
                                        <p:attrNameLst>
                                          <p:attrName>style.visibility</p:attrName>
                                        </p:attrNameLst>
                                      </p:cBhvr>
                                      <p:to>
                                        <p:strVal val="visible"/>
                                      </p:to>
                                    </p:set>
                                    <p:animEffect transition="in" filter="wipe(up)">
                                      <p:cBhvr>
                                        <p:cTn id="94" dur="500"/>
                                        <p:tgtEl>
                                          <p:spTgt spid="219"/>
                                        </p:tgtEl>
                                      </p:cBhvr>
                                    </p:animEffect>
                                  </p:childTnLst>
                                </p:cTn>
                              </p:par>
                            </p:childTnLst>
                          </p:cTn>
                        </p:par>
                        <p:par>
                          <p:cTn id="95" fill="hold">
                            <p:stCondLst>
                              <p:cond delay="1500"/>
                            </p:stCondLst>
                            <p:childTnLst>
                              <p:par>
                                <p:cTn id="96" presetID="22" presetClass="entr" presetSubtype="2" fill="hold" nodeType="afterEffect">
                                  <p:stCondLst>
                                    <p:cond delay="0"/>
                                  </p:stCondLst>
                                  <p:childTnLst>
                                    <p:set>
                                      <p:cBhvr>
                                        <p:cTn id="97" dur="1" fill="hold">
                                          <p:stCondLst>
                                            <p:cond delay="0"/>
                                          </p:stCondLst>
                                        </p:cTn>
                                        <p:tgtEl>
                                          <p:spTgt spid="215"/>
                                        </p:tgtEl>
                                        <p:attrNameLst>
                                          <p:attrName>style.visibility</p:attrName>
                                        </p:attrNameLst>
                                      </p:cBhvr>
                                      <p:to>
                                        <p:strVal val="visible"/>
                                      </p:to>
                                    </p:set>
                                    <p:animEffect transition="in" filter="wipe(right)">
                                      <p:cBhvr>
                                        <p:cTn id="98" dur="1000"/>
                                        <p:tgtEl>
                                          <p:spTgt spid="215"/>
                                        </p:tgtEl>
                                      </p:cBhvr>
                                    </p:animEffect>
                                  </p:childTnLst>
                                </p:cTn>
                              </p:par>
                            </p:childTnLst>
                          </p:cTn>
                        </p:par>
                        <p:par>
                          <p:cTn id="99" fill="hold">
                            <p:stCondLst>
                              <p:cond delay="2500"/>
                            </p:stCondLst>
                            <p:childTnLst>
                              <p:par>
                                <p:cTn id="100" presetID="22" presetClass="entr" presetSubtype="1" repeatCount="3000" fill="hold" nodeType="afterEffect">
                                  <p:stCondLst>
                                    <p:cond delay="0"/>
                                  </p:stCondLst>
                                  <p:childTnLst>
                                    <p:set>
                                      <p:cBhvr>
                                        <p:cTn id="101" dur="1" fill="hold">
                                          <p:stCondLst>
                                            <p:cond delay="0"/>
                                          </p:stCondLst>
                                        </p:cTn>
                                        <p:tgtEl>
                                          <p:spTgt spid="222"/>
                                        </p:tgtEl>
                                        <p:attrNameLst>
                                          <p:attrName>style.visibility</p:attrName>
                                        </p:attrNameLst>
                                      </p:cBhvr>
                                      <p:to>
                                        <p:strVal val="visible"/>
                                      </p:to>
                                    </p:set>
                                    <p:animEffect transition="in" filter="wipe(up)">
                                      <p:cBhvr>
                                        <p:cTn id="102" dur="500"/>
                                        <p:tgtEl>
                                          <p:spTgt spid="222"/>
                                        </p:tgtEl>
                                      </p:cBhvr>
                                    </p:animEffect>
                                  </p:childTnLst>
                                </p:cTn>
                              </p:par>
                            </p:childTnLst>
                          </p:cTn>
                        </p:par>
                        <p:par>
                          <p:cTn id="103" fill="hold">
                            <p:stCondLst>
                              <p:cond delay="4000"/>
                            </p:stCondLst>
                            <p:childTnLst>
                              <p:par>
                                <p:cTn id="104" presetID="1" presetClass="entr" presetSubtype="0" fill="hold" grpId="0" nodeType="afterEffect">
                                  <p:stCondLst>
                                    <p:cond delay="0"/>
                                  </p:stCondLst>
                                  <p:childTnLst>
                                    <p:set>
                                      <p:cBhvr>
                                        <p:cTn id="105" dur="1" fill="hold">
                                          <p:stCondLst>
                                            <p:cond delay="0"/>
                                          </p:stCondLst>
                                        </p:cTn>
                                        <p:tgtEl>
                                          <p:spTgt spid="228"/>
                                        </p:tgtEl>
                                        <p:attrNameLst>
                                          <p:attrName>style.visibility</p:attrName>
                                        </p:attrNameLst>
                                      </p:cBhvr>
                                      <p:to>
                                        <p:strVal val="visible"/>
                                      </p:to>
                                    </p:set>
                                  </p:childTnLst>
                                </p:cTn>
                              </p:par>
                            </p:childTnLst>
                          </p:cTn>
                        </p:par>
                        <p:par>
                          <p:cTn id="106" fill="hold">
                            <p:stCondLst>
                              <p:cond delay="4000"/>
                            </p:stCondLst>
                            <p:childTnLst>
                              <p:par>
                                <p:cTn id="107" presetID="35" presetClass="emph" presetSubtype="0" repeatCount="3000" fill="hold" grpId="1" nodeType="afterEffect">
                                  <p:stCondLst>
                                    <p:cond delay="0"/>
                                  </p:stCondLst>
                                  <p:childTnLst>
                                    <p:anim calcmode="discrete" valueType="str">
                                      <p:cBhvr>
                                        <p:cTn id="108" dur="1000" fill="hold"/>
                                        <p:tgtEl>
                                          <p:spTgt spid="228"/>
                                        </p:tgtEl>
                                        <p:attrNameLst>
                                          <p:attrName>style.visibility</p:attrName>
                                        </p:attrNameLst>
                                      </p:cBhvr>
                                      <p:tavLst>
                                        <p:tav tm="0">
                                          <p:val>
                                            <p:strVal val="hidden"/>
                                          </p:val>
                                        </p:tav>
                                        <p:tav tm="50000">
                                          <p:val>
                                            <p:strVal val="visible"/>
                                          </p:val>
                                        </p:tav>
                                      </p:tavLst>
                                    </p:anim>
                                  </p:childTnLst>
                                </p:cTn>
                              </p:par>
                            </p:childTnLst>
                          </p:cTn>
                        </p:par>
                        <p:par>
                          <p:cTn id="109" fill="hold">
                            <p:stCondLst>
                              <p:cond delay="7000"/>
                            </p:stCondLst>
                            <p:childTnLst>
                              <p:par>
                                <p:cTn id="110" presetID="22" presetClass="entr" presetSubtype="2" fill="hold" grpId="0" nodeType="afterEffect">
                                  <p:stCondLst>
                                    <p:cond delay="0"/>
                                  </p:stCondLst>
                                  <p:childTnLst>
                                    <p:set>
                                      <p:cBhvr>
                                        <p:cTn id="111" dur="1" fill="hold">
                                          <p:stCondLst>
                                            <p:cond delay="0"/>
                                          </p:stCondLst>
                                        </p:cTn>
                                        <p:tgtEl>
                                          <p:spTgt spid="214"/>
                                        </p:tgtEl>
                                        <p:attrNameLst>
                                          <p:attrName>style.visibility</p:attrName>
                                        </p:attrNameLst>
                                      </p:cBhvr>
                                      <p:to>
                                        <p:strVal val="visible"/>
                                      </p:to>
                                    </p:set>
                                    <p:animEffect transition="in" filter="wipe(right)">
                                      <p:cBhvr>
                                        <p:cTn id="112"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87" grpId="0" animBg="1"/>
      <p:bldP spid="191" grpId="0" animBg="1"/>
      <p:bldP spid="192" grpId="0" animBg="1"/>
      <p:bldP spid="193" grpId="0" animBg="1"/>
      <p:bldP spid="200" grpId="0" animBg="1"/>
      <p:bldP spid="204" grpId="0" animBg="1"/>
      <p:bldP spid="205" grpId="0" animBg="1"/>
      <p:bldP spid="206" grpId="0" animBg="1"/>
      <p:bldP spid="214" grpId="0" animBg="1"/>
      <p:bldP spid="226" grpId="0"/>
      <p:bldP spid="226" grpId="1"/>
      <p:bldP spid="227" grpId="0"/>
      <p:bldP spid="227" grpId="1"/>
      <p:bldP spid="228" grpId="0"/>
      <p:bldP spid="228" grpId="1"/>
      <p:bldP spid="230" grpId="1" animBg="1"/>
      <p:bldP spid="230" grpId="2" animBg="1"/>
      <p:bldP spid="20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JMP</a:t>
            </a:r>
            <a:r>
              <a:rPr lang="zh-CN" altLang="en-US" dirty="0"/>
              <a:t>指令执行数据通路</a:t>
            </a:r>
          </a:p>
        </p:txBody>
      </p:sp>
      <p:sp>
        <p:nvSpPr>
          <p:cNvPr id="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p>
        </p:txBody>
      </p:sp>
      <p:sp>
        <p:nvSpPr>
          <p:cNvPr id="5"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2" b="1" dirty="0">
              <a:latin typeface="微软雅黑" panose="020B0503020204020204" pitchFamily="34" charset="-122"/>
              <a:ea typeface="微软雅黑" panose="020B0503020204020204" pitchFamily="34" charset="-122"/>
            </a:endParaRPr>
          </a:p>
        </p:txBody>
      </p:sp>
      <p:sp>
        <p:nvSpPr>
          <p:cNvPr id="6"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7"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9"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0"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1"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2"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15" name="Line 7"/>
          <p:cNvSpPr>
            <a:spLocks noChangeShapeType="1"/>
          </p:cNvSpPr>
          <p:nvPr/>
        </p:nvSpPr>
        <p:spPr bwMode="auto">
          <a:xfrm>
            <a:off x="9074688" y="3501775"/>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 name="直接连接符 15"/>
          <p:cNvCxnSpPr/>
          <p:nvPr/>
        </p:nvCxnSpPr>
        <p:spPr>
          <a:xfrm flipH="1">
            <a:off x="9074689" y="3666466"/>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 name="等腰三角形 16"/>
          <p:cNvSpPr/>
          <p:nvPr/>
        </p:nvSpPr>
        <p:spPr>
          <a:xfrm rot="16200000">
            <a:off x="9336372" y="359596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1" name="直接连接符 20"/>
          <p:cNvCxnSpPr/>
          <p:nvPr/>
        </p:nvCxnSpPr>
        <p:spPr>
          <a:xfrm flipH="1">
            <a:off x="6247589" y="3111831"/>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2" name="等腰三角形 21"/>
          <p:cNvSpPr/>
          <p:nvPr/>
        </p:nvSpPr>
        <p:spPr>
          <a:xfrm rot="16200000">
            <a:off x="6673805" y="303229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3" name="Line 7"/>
          <p:cNvSpPr>
            <a:spLocks noChangeShapeType="1"/>
          </p:cNvSpPr>
          <p:nvPr/>
        </p:nvSpPr>
        <p:spPr bwMode="auto">
          <a:xfrm>
            <a:off x="6265651" y="3259677"/>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4" name="Line 7"/>
          <p:cNvSpPr>
            <a:spLocks noChangeShapeType="1"/>
          </p:cNvSpPr>
          <p:nvPr/>
        </p:nvSpPr>
        <p:spPr bwMode="auto">
          <a:xfrm>
            <a:off x="9074076" y="494227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5" name="直接连接符 24"/>
          <p:cNvCxnSpPr/>
          <p:nvPr/>
        </p:nvCxnSpPr>
        <p:spPr>
          <a:xfrm flipH="1">
            <a:off x="9074077" y="510696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6" name="等腰三角形 25"/>
          <p:cNvSpPr/>
          <p:nvPr/>
        </p:nvSpPr>
        <p:spPr>
          <a:xfrm rot="16200000">
            <a:off x="9335760" y="5027426"/>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7" name="Line 7"/>
          <p:cNvSpPr>
            <a:spLocks noChangeShapeType="1"/>
          </p:cNvSpPr>
          <p:nvPr/>
        </p:nvSpPr>
        <p:spPr bwMode="auto">
          <a:xfrm>
            <a:off x="9074076" y="566540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8" name="直接连接符 27"/>
          <p:cNvCxnSpPr/>
          <p:nvPr/>
        </p:nvCxnSpPr>
        <p:spPr>
          <a:xfrm flipH="1">
            <a:off x="9074077" y="583009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9" name="等腰三角形 28"/>
          <p:cNvSpPr/>
          <p:nvPr/>
        </p:nvSpPr>
        <p:spPr>
          <a:xfrm rot="16200000">
            <a:off x="9335760" y="575958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1"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2"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3"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5" name="直接连接符 34"/>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6" name="等腰三角形 35"/>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7" name="直接连接符 36"/>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8" name="等腰三角形 37"/>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9" name="直接连接符 38"/>
          <p:cNvCxnSpPr>
            <a:stCxn id="50"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2"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4"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5"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 name="直接连接符 45"/>
          <p:cNvCxnSpPr>
            <a:stCxn id="49"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7"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8"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49"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0"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1" name="直接连接符 50"/>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2"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5"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6"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7"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8" name="直接箭头连接符 57"/>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10893954" y="3644578"/>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1" name="直接箭头连接符 60"/>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2" name="直接箭头连接符 61"/>
          <p:cNvCxnSpPr/>
          <p:nvPr/>
        </p:nvCxnSpPr>
        <p:spPr>
          <a:xfrm flipH="1">
            <a:off x="10893954" y="4926812"/>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3" name="直接箭头连接符 62"/>
          <p:cNvCxnSpPr/>
          <p:nvPr/>
        </p:nvCxnSpPr>
        <p:spPr>
          <a:xfrm flipH="1">
            <a:off x="10893954" y="508962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4" name="直接箭头连接符 63"/>
          <p:cNvCxnSpPr/>
          <p:nvPr/>
        </p:nvCxnSpPr>
        <p:spPr>
          <a:xfrm flipH="1">
            <a:off x="10893954" y="564933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5" name="直接箭头连接符 64"/>
          <p:cNvCxnSpPr/>
          <p:nvPr/>
        </p:nvCxnSpPr>
        <p:spPr>
          <a:xfrm flipH="1">
            <a:off x="10893954" y="581214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66" name="组合 65"/>
          <p:cNvGrpSpPr/>
          <p:nvPr/>
        </p:nvGrpSpPr>
        <p:grpSpPr>
          <a:xfrm>
            <a:off x="5664148" y="1807015"/>
            <a:ext cx="3324590" cy="1892895"/>
            <a:chOff x="4361520" y="1522026"/>
            <a:chExt cx="3506404" cy="1996413"/>
          </a:xfrm>
        </p:grpSpPr>
        <p:cxnSp>
          <p:nvCxnSpPr>
            <p:cNvPr id="67" name="直接箭头连接符 66"/>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68" name="组合 67"/>
            <p:cNvGrpSpPr/>
            <p:nvPr/>
          </p:nvGrpSpPr>
          <p:grpSpPr>
            <a:xfrm>
              <a:off x="4361520" y="1522026"/>
              <a:ext cx="3506404" cy="1383693"/>
              <a:chOff x="4361520" y="1522026"/>
              <a:chExt cx="3506404" cy="1383693"/>
            </a:xfrm>
          </p:grpSpPr>
          <p:grpSp>
            <p:nvGrpSpPr>
              <p:cNvPr id="72" name="组合 71"/>
              <p:cNvGrpSpPr/>
              <p:nvPr/>
            </p:nvGrpSpPr>
            <p:grpSpPr>
              <a:xfrm>
                <a:off x="4361520" y="1522026"/>
                <a:ext cx="1748222" cy="358192"/>
                <a:chOff x="4361520" y="1522026"/>
                <a:chExt cx="1748222" cy="358192"/>
              </a:xfrm>
            </p:grpSpPr>
            <p:sp>
              <p:nvSpPr>
                <p:cNvPr id="76" name="Line 127"/>
                <p:cNvSpPr>
                  <a:spLocks noChangeShapeType="1"/>
                </p:cNvSpPr>
                <p:nvPr/>
              </p:nvSpPr>
              <p:spPr bwMode="auto">
                <a:xfrm>
                  <a:off x="4752538"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77" name="Line 127"/>
                <p:cNvSpPr>
                  <a:spLocks noChangeShapeType="1"/>
                </p:cNvSpPr>
                <p:nvPr/>
              </p:nvSpPr>
              <p:spPr bwMode="auto">
                <a:xfrm>
                  <a:off x="4361520"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78" name="直接箭头连接符 77"/>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73" name="直接箭头连接符 72"/>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74"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75" name="直接箭头连接符 74"/>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69" name="组合 68"/>
            <p:cNvGrpSpPr/>
            <p:nvPr/>
          </p:nvGrpSpPr>
          <p:grpSpPr>
            <a:xfrm>
              <a:off x="6289419" y="3224836"/>
              <a:ext cx="533810" cy="293603"/>
              <a:chOff x="1081011" y="4795829"/>
              <a:chExt cx="533810" cy="293603"/>
            </a:xfrm>
          </p:grpSpPr>
          <p:cxnSp>
            <p:nvCxnSpPr>
              <p:cNvPr id="70" name="直接箭头连接符 69"/>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1" name="直接箭头连接符 70"/>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80" name="直接箭头连接符 79"/>
          <p:cNvCxnSpPr/>
          <p:nvPr/>
        </p:nvCxnSpPr>
        <p:spPr>
          <a:xfrm>
            <a:off x="6677271" y="5451846"/>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1" name="组合 80"/>
          <p:cNvGrpSpPr/>
          <p:nvPr/>
        </p:nvGrpSpPr>
        <p:grpSpPr>
          <a:xfrm>
            <a:off x="6550878" y="3935648"/>
            <a:ext cx="1914150" cy="893271"/>
            <a:chOff x="5296743" y="3767069"/>
            <a:chExt cx="2018830" cy="942122"/>
          </a:xfrm>
        </p:grpSpPr>
        <p:cxnSp>
          <p:nvCxnSpPr>
            <p:cNvPr id="82" name="直接箭头连接符 81"/>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3" name="直接箭头连接符 82"/>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4" name="直接箭头连接符 83"/>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5" name="直接箭头连接符 84"/>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sp>
        <p:nvSpPr>
          <p:cNvPr id="86"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88"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9"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0"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3"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4"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98"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9"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1"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12" name="上下箭头 111"/>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1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17"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18"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19"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20"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21"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22"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3" name="矩形 122">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124" name="Line 7"/>
          <p:cNvSpPr>
            <a:spLocks noChangeShapeType="1"/>
          </p:cNvSpPr>
          <p:nvPr/>
        </p:nvSpPr>
        <p:spPr bwMode="auto">
          <a:xfrm>
            <a:off x="9074688" y="3501775"/>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25" name="直接连接符 124"/>
          <p:cNvCxnSpPr/>
          <p:nvPr/>
        </p:nvCxnSpPr>
        <p:spPr>
          <a:xfrm flipH="1">
            <a:off x="9074689" y="3666466"/>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9336372" y="359596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28" name="直接连接符 127"/>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29" name="等腰三角形 128"/>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0" name="直接连接符 129"/>
          <p:cNvCxnSpPr/>
          <p:nvPr/>
        </p:nvCxnSpPr>
        <p:spPr>
          <a:xfrm flipH="1">
            <a:off x="6247589" y="3111831"/>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31" name="等腰三角形 130"/>
          <p:cNvSpPr/>
          <p:nvPr/>
        </p:nvSpPr>
        <p:spPr>
          <a:xfrm rot="16200000">
            <a:off x="6673805" y="303229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Line 7"/>
          <p:cNvSpPr>
            <a:spLocks noChangeShapeType="1"/>
          </p:cNvSpPr>
          <p:nvPr/>
        </p:nvSpPr>
        <p:spPr bwMode="auto">
          <a:xfrm>
            <a:off x="6265651" y="3259677"/>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3" name="Line 7"/>
          <p:cNvSpPr>
            <a:spLocks noChangeShapeType="1"/>
          </p:cNvSpPr>
          <p:nvPr/>
        </p:nvSpPr>
        <p:spPr bwMode="auto">
          <a:xfrm>
            <a:off x="9074076" y="494227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4" name="直接连接符 133"/>
          <p:cNvCxnSpPr/>
          <p:nvPr/>
        </p:nvCxnSpPr>
        <p:spPr>
          <a:xfrm flipH="1">
            <a:off x="9074077" y="510696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35" name="等腰三角形 134"/>
          <p:cNvSpPr/>
          <p:nvPr/>
        </p:nvSpPr>
        <p:spPr>
          <a:xfrm rot="16200000">
            <a:off x="9335760" y="5027426"/>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6" name="Line 7"/>
          <p:cNvSpPr>
            <a:spLocks noChangeShapeType="1"/>
          </p:cNvSpPr>
          <p:nvPr/>
        </p:nvSpPr>
        <p:spPr bwMode="auto">
          <a:xfrm>
            <a:off x="9074076" y="566540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7" name="直接连接符 136"/>
          <p:cNvCxnSpPr/>
          <p:nvPr/>
        </p:nvCxnSpPr>
        <p:spPr>
          <a:xfrm flipH="1">
            <a:off x="9074077" y="5830092"/>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38" name="等腰三角形 137"/>
          <p:cNvSpPr/>
          <p:nvPr/>
        </p:nvSpPr>
        <p:spPr>
          <a:xfrm rot="16200000">
            <a:off x="9335760" y="575958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39"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40"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41"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42"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4" name="直接连接符 143"/>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5" name="等腰三角形 144"/>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6" name="直接连接符 145"/>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7" name="等腰三角形 146"/>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8" name="直接连接符 147"/>
          <p:cNvCxnSpPr>
            <a:stCxn id="159"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9" name="等腰三角形 148"/>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50" name="直接连接符 149"/>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51"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52"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53"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54"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55" name="直接连接符 154"/>
          <p:cNvCxnSpPr>
            <a:stCxn id="158"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56"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57"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58"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59"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60" name="直接连接符 159"/>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61"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64"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65"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66"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67" name="Line 127"/>
          <p:cNvSpPr>
            <a:spLocks noChangeShapeType="1"/>
          </p:cNvSpPr>
          <p:nvPr/>
        </p:nvSpPr>
        <p:spPr bwMode="auto">
          <a:xfrm>
            <a:off x="5664148" y="1807014"/>
            <a:ext cx="985" cy="339619"/>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8" name="直接箭头连接符 167"/>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69" name="直接箭头连接符 168"/>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70"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1" name="直接箭头连接符 170"/>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2" name="直接箭头连接符 171"/>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3" name="直接箭头连接符 172"/>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4" name="直接箭头连接符 173"/>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75"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76"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77"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Line 127"/>
          <p:cNvSpPr>
            <a:spLocks noChangeShapeType="1"/>
          </p:cNvSpPr>
          <p:nvPr/>
        </p:nvSpPr>
        <p:spPr bwMode="auto">
          <a:xfrm>
            <a:off x="6034891" y="1807014"/>
            <a:ext cx="985" cy="339619"/>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79"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0" name="直接箭头连接符 179"/>
          <p:cNvCxnSpPr/>
          <p:nvPr/>
        </p:nvCxnSpPr>
        <p:spPr>
          <a:xfrm>
            <a:off x="6805682" y="197682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81"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4" name="上下箭头 183"/>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5" name="TextBox 24"/>
          <p:cNvSpPr txBox="1"/>
          <p:nvPr/>
        </p:nvSpPr>
        <p:spPr>
          <a:xfrm>
            <a:off x="1485143" y="2617337"/>
            <a:ext cx="3859617" cy="623504"/>
          </a:xfrm>
          <a:prstGeom prst="rect">
            <a:avLst/>
          </a:prstGeom>
          <a:noFill/>
        </p:spPr>
        <p:txBody>
          <a:bodyPr wrap="square" rtlCol="0">
            <a:spAutoFit/>
          </a:bodyPr>
          <a:lstStyle/>
          <a:p>
            <a:pPr>
              <a:lnSpc>
                <a:spcPct val="130000"/>
              </a:lnSpc>
              <a:spcBef>
                <a:spcPts val="569"/>
              </a:spcBef>
              <a:spcAft>
                <a:spcPts val="569"/>
              </a:spcAft>
            </a:pPr>
            <a:r>
              <a:rPr lang="zh-CN" altLang="en-US"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a:t>
            </a:r>
            <a:r>
              <a:rPr lang="zh-CN" altLang="en-US"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PC</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186" name="表格 185"/>
          <p:cNvGraphicFramePr>
            <a:graphicFrameLocks noGrp="1"/>
          </p:cNvGraphicFramePr>
          <p:nvPr>
            <p:extLst>
              <p:ext uri="{D42A27DB-BD31-4B8C-83A1-F6EECF244321}">
                <p14:modId xmlns:p14="http://schemas.microsoft.com/office/powerpoint/2010/main" val="2455774886"/>
              </p:ext>
            </p:extLst>
          </p:nvPr>
        </p:nvGraphicFramePr>
        <p:xfrm>
          <a:off x="290857"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节拍</a:t>
                      </a:r>
                    </a:p>
                  </a:txBody>
                  <a:tcPr marL="86699" marR="86699" marT="43349" marB="43349" anchor="ctr" anchorCtr="1"/>
                </a:tc>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数据通路</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PC</a:t>
                      </a:r>
                    </a:p>
                  </a:txBody>
                  <a:tcPr marL="86699" marR="86699" marT="43349" marB="43349" anchor="ctr" anchorCtr="1"/>
                </a:tc>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87" name="Rectangle 104"/>
          <p:cNvSpPr>
            <a:spLocks noChangeArrowheads="1"/>
          </p:cNvSpPr>
          <p:nvPr/>
        </p:nvSpPr>
        <p:spPr bwMode="auto">
          <a:xfrm>
            <a:off x="9809665" y="3360320"/>
            <a:ext cx="107727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88" name="组合 187"/>
          <p:cNvGrpSpPr/>
          <p:nvPr/>
        </p:nvGrpSpPr>
        <p:grpSpPr>
          <a:xfrm>
            <a:off x="9074091" y="3591027"/>
            <a:ext cx="728683" cy="150880"/>
            <a:chOff x="9570960" y="3787212"/>
            <a:chExt cx="768533" cy="159131"/>
          </a:xfrm>
        </p:grpSpPr>
        <p:cxnSp>
          <p:nvCxnSpPr>
            <p:cNvPr id="189" name="直接连接符 188"/>
            <p:cNvCxnSpPr/>
            <p:nvPr/>
          </p:nvCxnSpPr>
          <p:spPr>
            <a:xfrm flipH="1">
              <a:off x="9570960" y="3866777"/>
              <a:ext cx="768533" cy="0"/>
            </a:xfrm>
            <a:prstGeom prst="line">
              <a:avLst/>
            </a:prstGeom>
            <a:noFill/>
            <a:ln w="57150">
              <a:solidFill>
                <a:srgbClr val="FF6600"/>
              </a:solidFill>
              <a:round/>
              <a:headEnd/>
              <a:tailEnd type="none" w="lg" len="lg"/>
            </a:ln>
            <a:extLst>
              <a:ext uri="{909E8E84-426E-40DD-AFC4-6F175D3DCCD1}">
                <a14:hiddenFill xmlns:a14="http://schemas.microsoft.com/office/drawing/2010/main">
                  <a:noFill/>
                </a14:hiddenFill>
              </a:ext>
            </a:extLst>
          </p:spPr>
        </p:cxnSp>
        <p:sp>
          <p:nvSpPr>
            <p:cNvPr id="190" name="等腰三角形 189"/>
            <p:cNvSpPr/>
            <p:nvPr/>
          </p:nvSpPr>
          <p:spPr>
            <a:xfrm rot="16200000">
              <a:off x="9846954" y="3792415"/>
              <a:ext cx="159131" cy="148725"/>
            </a:xfrm>
            <a:prstGeom prst="triangle">
              <a:avLst/>
            </a:prstGeom>
            <a:solidFill>
              <a:schemeClr val="bg1"/>
            </a:solidFill>
            <a:ln w="28575">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191" name="Line 7"/>
          <p:cNvSpPr>
            <a:spLocks noChangeShapeType="1"/>
          </p:cNvSpPr>
          <p:nvPr/>
        </p:nvSpPr>
        <p:spPr bwMode="auto">
          <a:xfrm flipH="1">
            <a:off x="8175465" y="1821340"/>
            <a:ext cx="81327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92" name="Rectangle 104"/>
          <p:cNvSpPr>
            <a:spLocks noChangeArrowheads="1"/>
          </p:cNvSpPr>
          <p:nvPr/>
        </p:nvSpPr>
        <p:spPr bwMode="auto">
          <a:xfrm>
            <a:off x="7327634" y="1672486"/>
            <a:ext cx="847833"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PC</a:t>
            </a:r>
          </a:p>
        </p:txBody>
      </p:sp>
      <p:sp>
        <p:nvSpPr>
          <p:cNvPr id="193" name="上下箭头 192"/>
          <p:cNvSpPr/>
          <p:nvPr/>
        </p:nvSpPr>
        <p:spPr>
          <a:xfrm>
            <a:off x="8938197" y="1288568"/>
            <a:ext cx="177326" cy="4934647"/>
          </a:xfrm>
          <a:prstGeom prst="upDownArrow">
            <a:avLst/>
          </a:prstGeom>
          <a:solidFill>
            <a:srgbClr val="FF6600"/>
          </a:solidFill>
          <a:ln w="19050">
            <a:solidFill>
              <a:srgbClr val="000000"/>
            </a:solidFill>
            <a:miter lim="800000"/>
            <a:headEnd/>
            <a:tailEnd/>
          </a:ln>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Arial" panose="020B0604020202020204" pitchFamily="34" charset="0"/>
            </a:endParaRPr>
          </a:p>
        </p:txBody>
      </p:sp>
      <p:grpSp>
        <p:nvGrpSpPr>
          <p:cNvPr id="194" name="组合 193"/>
          <p:cNvGrpSpPr/>
          <p:nvPr/>
        </p:nvGrpSpPr>
        <p:grpSpPr>
          <a:xfrm>
            <a:off x="10893232" y="3580233"/>
            <a:ext cx="815943" cy="383918"/>
            <a:chOff x="11642117" y="3928227"/>
            <a:chExt cx="860565" cy="404913"/>
          </a:xfrm>
        </p:grpSpPr>
        <p:cxnSp>
          <p:nvCxnSpPr>
            <p:cNvPr id="195" name="直接箭头连接符 194"/>
            <p:cNvCxnSpPr/>
            <p:nvPr/>
          </p:nvCxnSpPr>
          <p:spPr>
            <a:xfrm flipH="1">
              <a:off x="11642117" y="3996092"/>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96" name="Text Box 35"/>
            <p:cNvSpPr txBox="1">
              <a:spLocks noChangeArrowheads="1"/>
            </p:cNvSpPr>
            <p:nvPr/>
          </p:nvSpPr>
          <p:spPr bwMode="auto">
            <a:xfrm>
              <a:off x="11700914" y="392822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97" name="组合 196"/>
          <p:cNvGrpSpPr/>
          <p:nvPr/>
        </p:nvGrpSpPr>
        <p:grpSpPr>
          <a:xfrm>
            <a:off x="6723847" y="1477688"/>
            <a:ext cx="679449" cy="383918"/>
            <a:chOff x="3555515" y="2958405"/>
            <a:chExt cx="716606" cy="404913"/>
          </a:xfrm>
        </p:grpSpPr>
        <p:sp>
          <p:nvSpPr>
            <p:cNvPr id="198" name="Text Box 54"/>
            <p:cNvSpPr txBox="1">
              <a:spLocks noChangeArrowheads="1"/>
            </p:cNvSpPr>
            <p:nvPr/>
          </p:nvSpPr>
          <p:spPr bwMode="auto">
            <a:xfrm>
              <a:off x="3555515" y="2958405"/>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9" name="直接箭头连接符 198"/>
            <p:cNvCxnSpPr/>
            <p:nvPr/>
          </p:nvCxnSpPr>
          <p:spPr>
            <a:xfrm>
              <a:off x="3649078" y="3321516"/>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200" name="矩形 199"/>
          <p:cNvSpPr/>
          <p:nvPr/>
        </p:nvSpPr>
        <p:spPr>
          <a:xfrm>
            <a:off x="7405794" y="1320725"/>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01" name="矩形 200"/>
          <p:cNvSpPr/>
          <p:nvPr/>
        </p:nvSpPr>
        <p:spPr>
          <a:xfrm>
            <a:off x="1265880" y="1918707"/>
            <a:ext cx="2476960" cy="559256"/>
          </a:xfrm>
          <a:prstGeom prst="rect">
            <a:avLst/>
          </a:prstGeom>
        </p:spPr>
        <p:txBody>
          <a:bodyPr wrap="none">
            <a:spAutoFit/>
          </a:bodyPr>
          <a:lstStyle/>
          <a:p>
            <a:pPr lvl="1">
              <a:spcBef>
                <a:spcPts val="569"/>
              </a:spcBef>
              <a:spcAft>
                <a:spcPts val="569"/>
              </a:spcAft>
            </a:pPr>
            <a:r>
              <a:rPr lang="en-US" altLang="zh-CN" sz="3034"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JMP 1000</a:t>
            </a:r>
          </a:p>
        </p:txBody>
      </p:sp>
    </p:spTree>
    <p:extLst>
      <p:ext uri="{BB962C8B-B14F-4D97-AF65-F5344CB8AC3E}">
        <p14:creationId xmlns:p14="http://schemas.microsoft.com/office/powerpoint/2010/main" val="135768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wipe(right)">
                                      <p:cBhvr>
                                        <p:cTn id="12" dur="500"/>
                                        <p:tgtEl>
                                          <p:spTgt spid="194"/>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right)">
                                      <p:cBhvr>
                                        <p:cTn id="16" dur="500"/>
                                        <p:tgtEl>
                                          <p:spTgt spid="187"/>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88"/>
                                        </p:tgtEl>
                                        <p:attrNameLst>
                                          <p:attrName>style.visibility</p:attrName>
                                        </p:attrNameLst>
                                      </p:cBhvr>
                                      <p:to>
                                        <p:strVal val="visible"/>
                                      </p:to>
                                    </p:set>
                                    <p:animEffect transition="in" filter="wipe(right)">
                                      <p:cBhvr>
                                        <p:cTn id="20" dur="500"/>
                                        <p:tgtEl>
                                          <p:spTgt spid="188"/>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wipe(down)">
                                      <p:cBhvr>
                                        <p:cTn id="24" dur="500"/>
                                        <p:tgtEl>
                                          <p:spTgt spid="193"/>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wipe(right)">
                                      <p:cBhvr>
                                        <p:cTn id="28" dur="500"/>
                                        <p:tgtEl>
                                          <p:spTgt spid="191"/>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wipe(left)">
                                      <p:cBhvr>
                                        <p:cTn id="32" dur="500"/>
                                        <p:tgtEl>
                                          <p:spTgt spid="197"/>
                                        </p:tgtEl>
                                      </p:cBhvr>
                                    </p:animEffect>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childTnLst>
                                </p:cTn>
                              </p:par>
                            </p:childTnLst>
                          </p:cTn>
                        </p:par>
                        <p:par>
                          <p:cTn id="36" fill="hold">
                            <p:stCondLst>
                              <p:cond delay="3000"/>
                            </p:stCondLst>
                            <p:childTnLst>
                              <p:par>
                                <p:cTn id="37" presetID="35" presetClass="emph" presetSubtype="0" repeatCount="3000" fill="hold" grpId="1" nodeType="afterEffect">
                                  <p:stCondLst>
                                    <p:cond delay="0"/>
                                  </p:stCondLst>
                                  <p:childTnLst>
                                    <p:anim calcmode="discrete" valueType="str">
                                      <p:cBhvr>
                                        <p:cTn id="38" dur="1000" fill="hold"/>
                                        <p:tgtEl>
                                          <p:spTgt spid="200"/>
                                        </p:tgtEl>
                                        <p:attrNameLst>
                                          <p:attrName>style.visibility</p:attrName>
                                        </p:attrNameLst>
                                      </p:cBhvr>
                                      <p:tavLst>
                                        <p:tav tm="0">
                                          <p:val>
                                            <p:strVal val="hidden"/>
                                          </p:val>
                                        </p:tav>
                                        <p:tav tm="50000">
                                          <p:val>
                                            <p:strVal val="visible"/>
                                          </p:val>
                                        </p:tav>
                                      </p:tavLst>
                                    </p:anim>
                                  </p:childTnLst>
                                </p:cTn>
                              </p:par>
                            </p:childTnLst>
                          </p:cTn>
                        </p:par>
                        <p:par>
                          <p:cTn id="39" fill="hold">
                            <p:stCondLst>
                              <p:cond delay="6000"/>
                            </p:stCondLst>
                            <p:childTnLst>
                              <p:par>
                                <p:cTn id="40" presetID="22" presetClass="entr" presetSubtype="2" fill="hold" grpId="0" nodeType="after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wipe(right)">
                                      <p:cBhvr>
                                        <p:cTn id="42"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7" grpId="0" animBg="1"/>
      <p:bldP spid="191" grpId="0" animBg="1"/>
      <p:bldP spid="192" grpId="0" animBg="1"/>
      <p:bldP spid="193" grpId="0" animBg="1"/>
      <p:bldP spid="200" grpId="0"/>
      <p:bldP spid="20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9247" y="257614"/>
            <a:ext cx="10515600" cy="617641"/>
          </a:xfrm>
        </p:spPr>
        <p:txBody>
          <a:bodyPr>
            <a:normAutofit/>
          </a:bodyPr>
          <a:lstStyle/>
          <a:p>
            <a:r>
              <a:rPr lang="zh-CN" altLang="en-US" dirty="0"/>
              <a:t>指令周期方框图  </a:t>
            </a:r>
            <a:r>
              <a:rPr lang="en-US" altLang="zh-CN" dirty="0"/>
              <a:t>(</a:t>
            </a:r>
            <a:r>
              <a:rPr lang="zh-CN" altLang="en-US" dirty="0"/>
              <a:t>数据流</a:t>
            </a:r>
            <a:r>
              <a:rPr lang="en-US" altLang="zh-CN" dirty="0"/>
              <a:t>)</a:t>
            </a:r>
            <a:endParaRPr lang="zh-CN" altLang="en-US" dirty="0"/>
          </a:p>
        </p:txBody>
      </p:sp>
      <p:sp>
        <p:nvSpPr>
          <p:cNvPr id="5" name="文本框 4"/>
          <p:cNvSpPr txBox="1"/>
          <p:nvPr/>
        </p:nvSpPr>
        <p:spPr>
          <a:xfrm>
            <a:off x="547101" y="4449070"/>
            <a:ext cx="492443" cy="1426031"/>
          </a:xfrm>
          <a:prstGeom prst="rect">
            <a:avLst/>
          </a:prstGeom>
          <a:noFill/>
        </p:spPr>
        <p:txBody>
          <a:bodyPr vert="eaVert" wrap="none" rtlCol="0">
            <a:spAutoFit/>
          </a:bodyPr>
          <a:lstStyle/>
          <a:p>
            <a:r>
              <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rPr>
              <a:t>执行周期</a:t>
            </a:r>
          </a:p>
        </p:txBody>
      </p:sp>
      <p:sp>
        <p:nvSpPr>
          <p:cNvPr id="88" name="Rectangle 104"/>
          <p:cNvSpPr>
            <a:spLocks noChangeArrowheads="1"/>
          </p:cNvSpPr>
          <p:nvPr/>
        </p:nvSpPr>
        <p:spPr bwMode="auto">
          <a:xfrm>
            <a:off x="2927629" y="40400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500"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R1</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41" name="组合 40">
            <a:extLst>
              <a:ext uri="{FF2B5EF4-FFF2-40B4-BE49-F238E27FC236}">
                <a16:creationId xmlns:a16="http://schemas.microsoft.com/office/drawing/2014/main" id="{99C355FB-16CC-4F37-9DF7-42CF159984C4}"/>
              </a:ext>
            </a:extLst>
          </p:cNvPr>
          <p:cNvGrpSpPr/>
          <p:nvPr/>
        </p:nvGrpSpPr>
        <p:grpSpPr>
          <a:xfrm>
            <a:off x="1749807" y="3191387"/>
            <a:ext cx="8293506" cy="847514"/>
            <a:chOff x="1686307" y="3191387"/>
            <a:chExt cx="8293506" cy="847514"/>
          </a:xfrm>
        </p:grpSpPr>
        <p:cxnSp>
          <p:nvCxnSpPr>
            <p:cNvPr id="60" name="直接连接符 59"/>
            <p:cNvCxnSpPr/>
            <p:nvPr/>
          </p:nvCxnSpPr>
          <p:spPr>
            <a:xfrm>
              <a:off x="1803512" y="3602385"/>
              <a:ext cx="7461545"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1794317" y="3611002"/>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520205" y="3191387"/>
              <a:ext cx="0" cy="412637"/>
            </a:xfrm>
            <a:prstGeom prst="straightConnector1">
              <a:avLst/>
            </a:prstGeom>
            <a:ln w="2857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642809" y="3619619"/>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5519811" y="3620337"/>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7396424" y="3626264"/>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265057" y="3626264"/>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42" name="文本框 141"/>
            <p:cNvSpPr txBox="1"/>
            <p:nvPr/>
          </p:nvSpPr>
          <p:spPr>
            <a:xfrm>
              <a:off x="1686307" y="3267334"/>
              <a:ext cx="821804"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LOAD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3297147" y="3267334"/>
              <a:ext cx="821804"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MOVE</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4" name="文本框 143"/>
            <p:cNvSpPr txBox="1"/>
            <p:nvPr/>
          </p:nvSpPr>
          <p:spPr>
            <a:xfrm>
              <a:off x="5519811" y="3267334"/>
              <a:ext cx="821804"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5" name="文本框 144"/>
            <p:cNvSpPr txBox="1"/>
            <p:nvPr/>
          </p:nvSpPr>
          <p:spPr>
            <a:xfrm>
              <a:off x="6974416" y="3267334"/>
              <a:ext cx="1011555"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STORE</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6" name="文本框 145"/>
            <p:cNvSpPr txBox="1"/>
            <p:nvPr/>
          </p:nvSpPr>
          <p:spPr>
            <a:xfrm>
              <a:off x="8968258" y="3267334"/>
              <a:ext cx="1011555"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JMP</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cxnSp>
        <p:nvCxnSpPr>
          <p:cNvPr id="148" name="直接连接符 147"/>
          <p:cNvCxnSpPr>
            <a:cxnSpLocks/>
          </p:cNvCxnSpPr>
          <p:nvPr/>
        </p:nvCxnSpPr>
        <p:spPr>
          <a:xfrm>
            <a:off x="1857816" y="6510589"/>
            <a:ext cx="8592142"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cxnSpLocks/>
          </p:cNvCxnSpPr>
          <p:nvPr/>
        </p:nvCxnSpPr>
        <p:spPr>
          <a:xfrm>
            <a:off x="6919192" y="1161620"/>
            <a:ext cx="4523508" cy="0"/>
          </a:xfrm>
          <a:prstGeom prst="line">
            <a:avLst/>
          </a:prstGeom>
          <a:ln w="28575" cap="sq">
            <a:solidFill>
              <a:srgbClr val="00B050"/>
            </a:solidFill>
            <a:headEnd type="triangle" w="lg" len="lg"/>
            <a:tailEnd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DC8C1A79-678F-48FE-B661-3185EE32BAF8}"/>
              </a:ext>
            </a:extLst>
          </p:cNvPr>
          <p:cNvGrpSpPr/>
          <p:nvPr/>
        </p:nvGrpSpPr>
        <p:grpSpPr>
          <a:xfrm>
            <a:off x="1857817" y="4415254"/>
            <a:ext cx="7470740" cy="2095335"/>
            <a:chOff x="1794317" y="4415254"/>
            <a:chExt cx="7470740" cy="2095335"/>
          </a:xfrm>
        </p:grpSpPr>
        <p:cxnSp>
          <p:nvCxnSpPr>
            <p:cNvPr id="152" name="直接连接符 151"/>
            <p:cNvCxnSpPr/>
            <p:nvPr/>
          </p:nvCxnSpPr>
          <p:spPr>
            <a:xfrm>
              <a:off x="1794317" y="6185025"/>
              <a:ext cx="0" cy="325564"/>
            </a:xfrm>
            <a:prstGeom prst="line">
              <a:avLst/>
            </a:prstGeom>
            <a:ln w="28575">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642809" y="4415255"/>
              <a:ext cx="0" cy="2095334"/>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536782" y="5595101"/>
              <a:ext cx="0" cy="915488"/>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96424" y="5595101"/>
              <a:ext cx="0" cy="915488"/>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9265057" y="4415254"/>
              <a:ext cx="0" cy="2095335"/>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a:stCxn id="7" idx="2"/>
          </p:cNvCxnSpPr>
          <p:nvPr/>
        </p:nvCxnSpPr>
        <p:spPr>
          <a:xfrm flipH="1">
            <a:off x="10449958" y="5479992"/>
            <a:ext cx="6974" cy="1030597"/>
          </a:xfrm>
          <a:prstGeom prst="line">
            <a:avLst/>
          </a:prstGeom>
          <a:ln w="28575" cap="sq">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82" name="直接连接符 81"/>
          <p:cNvCxnSpPr>
            <a:cxnSpLocks/>
          </p:cNvCxnSpPr>
          <p:nvPr/>
        </p:nvCxnSpPr>
        <p:spPr>
          <a:xfrm>
            <a:off x="10433870" y="1161620"/>
            <a:ext cx="0" cy="479167"/>
          </a:xfrm>
          <a:prstGeom prst="line">
            <a:avLst/>
          </a:prstGeom>
          <a:ln w="28575" cap="sq">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5779288E-44D8-46D2-9E12-37B50CA9F150}"/>
              </a:ext>
            </a:extLst>
          </p:cNvPr>
          <p:cNvGrpSpPr/>
          <p:nvPr/>
        </p:nvGrpSpPr>
        <p:grpSpPr>
          <a:xfrm>
            <a:off x="3677231" y="979987"/>
            <a:ext cx="3241961" cy="2211401"/>
            <a:chOff x="3613731" y="979987"/>
            <a:chExt cx="3241961" cy="2211401"/>
          </a:xfrm>
        </p:grpSpPr>
        <p:sp>
          <p:nvSpPr>
            <p:cNvPr id="4" name="文本框 3"/>
            <p:cNvSpPr txBox="1"/>
            <p:nvPr/>
          </p:nvSpPr>
          <p:spPr>
            <a:xfrm>
              <a:off x="3613731" y="1440083"/>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cxnSp>
          <p:nvCxnSpPr>
            <p:cNvPr id="49" name="直接箭头连接符 48"/>
            <p:cNvCxnSpPr>
              <a:stCxn id="9" idx="2"/>
              <a:endCxn id="10" idx="0"/>
            </p:cNvCxnSpPr>
            <p:nvPr/>
          </p:nvCxnSpPr>
          <p:spPr>
            <a:xfrm flipH="1">
              <a:off x="5520211" y="1355221"/>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5520209" y="1967417"/>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5520207" y="2579191"/>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04"/>
            <p:cNvSpPr>
              <a:spLocks noChangeArrowheads="1"/>
            </p:cNvSpPr>
            <p:nvPr/>
          </p:nvSpPr>
          <p:spPr bwMode="auto">
            <a:xfrm>
              <a:off x="4184729" y="2816154"/>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2" name="Rectangle 104"/>
            <p:cNvSpPr>
              <a:spLocks noChangeArrowheads="1"/>
            </p:cNvSpPr>
            <p:nvPr/>
          </p:nvSpPr>
          <p:spPr bwMode="auto">
            <a:xfrm>
              <a:off x="4184731" y="2210724"/>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0" name="Rectangle 104"/>
            <p:cNvSpPr>
              <a:spLocks noChangeArrowheads="1"/>
            </p:cNvSpPr>
            <p:nvPr/>
          </p:nvSpPr>
          <p:spPr bwMode="auto">
            <a:xfrm>
              <a:off x="4184731" y="1592184"/>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ALU</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 </a:t>
              </a:r>
              <a:r>
                <a:rPr lang="en-US" altLang="zh-CN" sz="1500" dirty="0" err="1">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ReadMem</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 name="Rectangle 104"/>
            <p:cNvSpPr>
              <a:spLocks noChangeArrowheads="1"/>
            </p:cNvSpPr>
            <p:nvPr/>
          </p:nvSpPr>
          <p:spPr bwMode="auto">
            <a:xfrm>
              <a:off x="4184732" y="979987"/>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95" name="组合 94"/>
          <p:cNvGrpSpPr/>
          <p:nvPr/>
        </p:nvGrpSpPr>
        <p:grpSpPr>
          <a:xfrm>
            <a:off x="4799495" y="4040021"/>
            <a:ext cx="1595279" cy="1555080"/>
            <a:chOff x="1124714" y="3900874"/>
            <a:chExt cx="1720086" cy="1676742"/>
          </a:xfrm>
          <a:solidFill>
            <a:schemeClr val="accent5">
              <a:lumMod val="40000"/>
              <a:lumOff val="60000"/>
            </a:schemeClr>
          </a:solidFill>
        </p:grpSpPr>
        <p:cxnSp>
          <p:nvCxnSpPr>
            <p:cNvPr id="96" name="直接箭头连接符 95"/>
            <p:cNvCxnSpPr/>
            <p:nvPr/>
          </p:nvCxnSpPr>
          <p:spPr>
            <a:xfrm flipH="1">
              <a:off x="1981777" y="4264988"/>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97" name="Rectangle 104"/>
            <p:cNvSpPr>
              <a:spLocks noChangeArrowheads="1"/>
            </p:cNvSpPr>
            <p:nvPr/>
          </p:nvSpPr>
          <p:spPr bwMode="auto">
            <a:xfrm>
              <a:off x="1124714" y="3900874"/>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(R0)</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98" name="直接箭头连接符 97"/>
            <p:cNvCxnSpPr/>
            <p:nvPr/>
          </p:nvCxnSpPr>
          <p:spPr>
            <a:xfrm flipH="1">
              <a:off x="1981776" y="491129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0" name="Rectangle 104"/>
            <p:cNvSpPr>
              <a:spLocks noChangeArrowheads="1"/>
            </p:cNvSpPr>
            <p:nvPr/>
          </p:nvSpPr>
          <p:spPr bwMode="auto">
            <a:xfrm>
              <a:off x="1124714" y="4536950"/>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(R1)+XZ</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1" name="Rectangle 104"/>
            <p:cNvSpPr>
              <a:spLocks noChangeArrowheads="1"/>
            </p:cNvSpPr>
            <p:nvPr/>
          </p:nvSpPr>
          <p:spPr bwMode="auto">
            <a:xfrm>
              <a:off x="1124714" y="5173026"/>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(Z)R</a:t>
              </a:r>
              <a:r>
                <a:rPr lang="en-US" altLang="zh-CN" sz="1500" dirty="0">
                  <a:solidFill>
                    <a:schemeClr val="tx1"/>
                  </a:solidFill>
                  <a:latin typeface="微软雅黑" panose="020B0503020204020204" pitchFamily="34" charset="-122"/>
                  <a:ea typeface="微软雅黑" panose="020B0503020204020204" pitchFamily="34" charset="-122"/>
                </a:rPr>
                <a:t>0</a:t>
              </a:r>
              <a:endParaRPr lang="zh-CN" altLang="en-US" sz="1500" dirty="0">
                <a:solidFill>
                  <a:schemeClr val="tx1"/>
                </a:solidFill>
                <a:latin typeface="微软雅黑" panose="020B0503020204020204" pitchFamily="34" charset="-122"/>
                <a:ea typeface="微软雅黑" panose="020B0503020204020204" pitchFamily="34" charset="-122"/>
              </a:endParaRPr>
            </a:p>
          </p:txBody>
        </p:sp>
      </p:grpSp>
      <p:grpSp>
        <p:nvGrpSpPr>
          <p:cNvPr id="47" name="组合 46">
            <a:extLst>
              <a:ext uri="{FF2B5EF4-FFF2-40B4-BE49-F238E27FC236}">
                <a16:creationId xmlns:a16="http://schemas.microsoft.com/office/drawing/2014/main" id="{5B460D74-1263-41F1-852F-A5BC1460E426}"/>
              </a:ext>
            </a:extLst>
          </p:cNvPr>
          <p:cNvGrpSpPr/>
          <p:nvPr/>
        </p:nvGrpSpPr>
        <p:grpSpPr>
          <a:xfrm>
            <a:off x="10457664" y="2888453"/>
            <a:ext cx="319563" cy="2013087"/>
            <a:chOff x="10394164" y="2888453"/>
            <a:chExt cx="319563" cy="2013087"/>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0394164" y="2888453"/>
              <a:ext cx="0" cy="1946763"/>
            </a:xfrm>
            <a:prstGeom prst="line">
              <a:avLst/>
            </a:prstGeom>
            <a:ln w="28575" cap="sq">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0404830" y="4578375"/>
              <a:ext cx="308897"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9947569" y="1657424"/>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1" name="文本框 80">
            <a:extLst>
              <a:ext uri="{FF2B5EF4-FFF2-40B4-BE49-F238E27FC236}">
                <a16:creationId xmlns:a16="http://schemas.microsoft.com/office/drawing/2014/main" id="{E2FBCD14-722A-4FC1-B06E-B4C47EC54BAE}"/>
              </a:ext>
            </a:extLst>
          </p:cNvPr>
          <p:cNvSpPr txBox="1"/>
          <p:nvPr/>
        </p:nvSpPr>
        <p:spPr>
          <a:xfrm>
            <a:off x="9463952" y="1632628"/>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46" name="组合 45">
            <a:extLst>
              <a:ext uri="{FF2B5EF4-FFF2-40B4-BE49-F238E27FC236}">
                <a16:creationId xmlns:a16="http://schemas.microsoft.com/office/drawing/2014/main" id="{615CB3EB-CC70-481A-BFF1-51519814A83C}"/>
              </a:ext>
            </a:extLst>
          </p:cNvPr>
          <p:cNvGrpSpPr/>
          <p:nvPr/>
        </p:nvGrpSpPr>
        <p:grpSpPr>
          <a:xfrm>
            <a:off x="11057039" y="1161620"/>
            <a:ext cx="385661" cy="4010431"/>
            <a:chOff x="10993539" y="1161620"/>
            <a:chExt cx="385661" cy="4010431"/>
          </a:xfrm>
        </p:grpSpPr>
        <p:grpSp>
          <p:nvGrpSpPr>
            <p:cNvPr id="44" name="组合 43">
              <a:extLst>
                <a:ext uri="{FF2B5EF4-FFF2-40B4-BE49-F238E27FC236}">
                  <a16:creationId xmlns:a16="http://schemas.microsoft.com/office/drawing/2014/main" id="{7235AF2D-042E-4065-AEF1-C3FA39F4948B}"/>
                </a:ext>
              </a:extLst>
            </p:cNvPr>
            <p:cNvGrpSpPr/>
            <p:nvPr/>
          </p:nvGrpSpPr>
          <p:grpSpPr>
            <a:xfrm>
              <a:off x="11142665" y="1161620"/>
              <a:ext cx="236535" cy="4003865"/>
              <a:chOff x="11142665" y="1161620"/>
              <a:chExt cx="236535" cy="4003865"/>
            </a:xfrm>
          </p:grpSpPr>
          <p:cxnSp>
            <p:nvCxnSpPr>
              <p:cNvPr id="71" name="直接连接符 70">
                <a:extLst>
                  <a:ext uri="{FF2B5EF4-FFF2-40B4-BE49-F238E27FC236}">
                    <a16:creationId xmlns:a16="http://schemas.microsoft.com/office/drawing/2014/main" id="{FE7453E3-BA39-498E-8ACE-3F180D1BF74A}"/>
                  </a:ext>
                </a:extLst>
              </p:cNvPr>
              <p:cNvCxnSpPr>
                <a:cxnSpLocks/>
              </p:cNvCxnSpPr>
              <p:nvPr/>
            </p:nvCxnSpPr>
            <p:spPr>
              <a:xfrm>
                <a:off x="11379200" y="1161620"/>
                <a:ext cx="0" cy="400046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D06A3BE-E16D-44EC-A835-E7E080061AA8}"/>
                  </a:ext>
                </a:extLst>
              </p:cNvPr>
              <p:cNvCxnSpPr>
                <a:cxnSpLocks/>
              </p:cNvCxnSpPr>
              <p:nvPr/>
            </p:nvCxnSpPr>
            <p:spPr>
              <a:xfrm>
                <a:off x="11142665" y="5165485"/>
                <a:ext cx="236535"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91" name="文本框 90">
              <a:extLst>
                <a:ext uri="{FF2B5EF4-FFF2-40B4-BE49-F238E27FC236}">
                  <a16:creationId xmlns:a16="http://schemas.microsoft.com/office/drawing/2014/main" id="{E5199A19-2F6A-4F86-A171-B8DEBF64F824}"/>
                </a:ext>
              </a:extLst>
            </p:cNvPr>
            <p:cNvSpPr txBox="1"/>
            <p:nvPr/>
          </p:nvSpPr>
          <p:spPr>
            <a:xfrm>
              <a:off x="10993539" y="4848886"/>
              <a:ext cx="319158"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9732367" y="4847463"/>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
        <p:nvSpPr>
          <p:cNvPr id="134" name="Rectangle 104"/>
          <p:cNvSpPr>
            <a:spLocks noChangeArrowheads="1"/>
          </p:cNvSpPr>
          <p:nvPr/>
        </p:nvSpPr>
        <p:spPr bwMode="auto">
          <a:xfrm>
            <a:off x="8543227" y="4040020"/>
            <a:ext cx="1595278" cy="375233"/>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500"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PC</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69" name="组合 68"/>
          <p:cNvGrpSpPr/>
          <p:nvPr/>
        </p:nvGrpSpPr>
        <p:grpSpPr>
          <a:xfrm>
            <a:off x="1055763" y="4040021"/>
            <a:ext cx="1595279" cy="2145004"/>
            <a:chOff x="1124714" y="3900874"/>
            <a:chExt cx="1720086" cy="2312819"/>
          </a:xfrm>
          <a:solidFill>
            <a:schemeClr val="accent5">
              <a:lumMod val="40000"/>
              <a:lumOff val="60000"/>
            </a:schemeClr>
          </a:solidFill>
        </p:grpSpPr>
        <p:cxnSp>
          <p:nvCxnSpPr>
            <p:cNvPr id="56" name="直接箭头连接符 55"/>
            <p:cNvCxnSpPr/>
            <p:nvPr/>
          </p:nvCxnSpPr>
          <p:spPr>
            <a:xfrm flipH="1">
              <a:off x="1989520" y="4264988"/>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24714" y="3900874"/>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500"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AR</a:t>
              </a:r>
            </a:p>
          </p:txBody>
        </p:sp>
        <p:cxnSp>
          <p:nvCxnSpPr>
            <p:cNvPr id="57" name="直接箭头连接符 56"/>
            <p:cNvCxnSpPr/>
            <p:nvPr/>
          </p:nvCxnSpPr>
          <p:spPr>
            <a:xfrm flipH="1">
              <a:off x="1989519" y="491129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1989518" y="556712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04"/>
            <p:cNvSpPr>
              <a:spLocks noChangeArrowheads="1"/>
            </p:cNvSpPr>
            <p:nvPr/>
          </p:nvSpPr>
          <p:spPr bwMode="auto">
            <a:xfrm>
              <a:off x="1124714" y="4536950"/>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Read Mem[AR]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0" name="Rectangle 104"/>
            <p:cNvSpPr>
              <a:spLocks noChangeArrowheads="1"/>
            </p:cNvSpPr>
            <p:nvPr/>
          </p:nvSpPr>
          <p:spPr bwMode="auto">
            <a:xfrm>
              <a:off x="1124714" y="5173026"/>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24714" y="5809103"/>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p>
          </p:txBody>
        </p:sp>
      </p:grpSp>
      <p:grpSp>
        <p:nvGrpSpPr>
          <p:cNvPr id="123" name="组合 122"/>
          <p:cNvGrpSpPr/>
          <p:nvPr/>
        </p:nvGrpSpPr>
        <p:grpSpPr>
          <a:xfrm>
            <a:off x="6671361" y="4040021"/>
            <a:ext cx="1595279" cy="1555080"/>
            <a:chOff x="1124714" y="3900874"/>
            <a:chExt cx="1720086" cy="1676742"/>
          </a:xfrm>
          <a:solidFill>
            <a:schemeClr val="accent5">
              <a:lumMod val="40000"/>
              <a:lumOff val="60000"/>
            </a:schemeClr>
          </a:solidFill>
        </p:grpSpPr>
        <p:cxnSp>
          <p:nvCxnSpPr>
            <p:cNvPr id="124" name="直接箭头连接符 123"/>
            <p:cNvCxnSpPr/>
            <p:nvPr/>
          </p:nvCxnSpPr>
          <p:spPr>
            <a:xfrm flipH="1">
              <a:off x="1977348" y="4264988"/>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5" name="Rectangle 104"/>
            <p:cNvSpPr>
              <a:spLocks noChangeArrowheads="1"/>
            </p:cNvSpPr>
            <p:nvPr/>
          </p:nvSpPr>
          <p:spPr bwMode="auto">
            <a:xfrm>
              <a:off x="1124714" y="3900874"/>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(R2)</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26" name="直接箭头连接符 125"/>
            <p:cNvCxnSpPr/>
            <p:nvPr/>
          </p:nvCxnSpPr>
          <p:spPr>
            <a:xfrm flipH="1">
              <a:off x="1977347" y="491129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8" name="Rectangle 104"/>
            <p:cNvSpPr>
              <a:spLocks noChangeArrowheads="1"/>
            </p:cNvSpPr>
            <p:nvPr/>
          </p:nvSpPr>
          <p:spPr bwMode="auto">
            <a:xfrm>
              <a:off x="1124714" y="4536950"/>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(R0)DR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29" name="Rectangle 104"/>
            <p:cNvSpPr>
              <a:spLocks noChangeArrowheads="1"/>
            </p:cNvSpPr>
            <p:nvPr/>
          </p:nvSpPr>
          <p:spPr bwMode="auto">
            <a:xfrm>
              <a:off x="1124714" y="5173026"/>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 Mem[AR]</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0899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up)">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up)">
                                      <p:cBhvr>
                                        <p:cTn id="27" dur="500"/>
                                        <p:tgtEl>
                                          <p:spTgt spid="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wipe(up)">
                                      <p:cBhvr>
                                        <p:cTn id="32" dur="500"/>
                                        <p:tgtEl>
                                          <p:spTgt spid="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up)">
                                      <p:cBhvr>
                                        <p:cTn id="37" dur="500"/>
                                        <p:tgtEl>
                                          <p:spTgt spid="1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wipe(up)">
                                      <p:cBhvr>
                                        <p:cTn id="42" dur="500"/>
                                        <p:tgtEl>
                                          <p:spTgt spid="1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up)">
                                      <p:cBhvr>
                                        <p:cTn id="47" dur="500"/>
                                        <p:tgtEl>
                                          <p:spTgt spid="42"/>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wipe(left)">
                                      <p:cBhvr>
                                        <p:cTn id="51" dur="500"/>
                                        <p:tgtEl>
                                          <p:spTgt spid="148"/>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159"/>
                                        </p:tgtEl>
                                        <p:attrNameLst>
                                          <p:attrName>style.visibility</p:attrName>
                                        </p:attrNameLst>
                                      </p:cBhvr>
                                      <p:to>
                                        <p:strVal val="visible"/>
                                      </p:to>
                                    </p:set>
                                    <p:animEffect transition="in" filter="wipe(down)">
                                      <p:cBhvr>
                                        <p:cTn id="55" dur="500"/>
                                        <p:tgtEl>
                                          <p:spTgt spid="159"/>
                                        </p:tgtEl>
                                      </p:cBhvr>
                                    </p:animEffect>
                                  </p:childTnLst>
                                </p:cTn>
                              </p:par>
                            </p:childTnLst>
                          </p:cTn>
                        </p:par>
                        <p:par>
                          <p:cTn id="56" fill="hold">
                            <p:stCondLst>
                              <p:cond delay="1500"/>
                            </p:stCondLst>
                            <p:childTnLst>
                              <p:par>
                                <p:cTn id="57" presetID="22" presetClass="entr" presetSubtype="4"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223"/>
                                        </p:tgtEl>
                                        <p:attrNameLst>
                                          <p:attrName>style.visibility</p:attrName>
                                        </p:attrNameLst>
                                      </p:cBhvr>
                                      <p:to>
                                        <p:strVal val="visible"/>
                                      </p:to>
                                    </p:set>
                                    <p:animEffect transition="in" filter="wipe(right)">
                                      <p:cBhvr>
                                        <p:cTn id="68" dur="500"/>
                                        <p:tgtEl>
                                          <p:spTgt spid="22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wipe(down)">
                                      <p:cBhvr>
                                        <p:cTn id="77" dur="500"/>
                                        <p:tgtEl>
                                          <p:spTgt spid="79"/>
                                        </p:tgtEl>
                                      </p:cBhvr>
                                    </p:animEffect>
                                  </p:childTnLst>
                                </p:cTn>
                              </p:par>
                            </p:childTnLst>
                          </p:cTn>
                        </p:par>
                        <p:par>
                          <p:cTn id="78" fill="hold">
                            <p:stCondLst>
                              <p:cond delay="1000"/>
                            </p:stCondLst>
                            <p:childTnLst>
                              <p:par>
                                <p:cTn id="79" presetID="22" presetClass="entr" presetSubtype="4" fill="hold" nodeType="after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wipe(down)">
                                      <p:cBhvr>
                                        <p:cTn id="81" dur="500"/>
                                        <p:tgtEl>
                                          <p:spTgt spid="8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81"/>
                                        </p:tgtEl>
                                        <p:attrNameLst>
                                          <p:attrName>style.visibility</p:attrName>
                                        </p:attrNameLst>
                                      </p:cBhvr>
                                      <p:to>
                                        <p:strVal val="visible"/>
                                      </p:to>
                                    </p:set>
                                    <p:animEffect transition="in" filter="wipe(up)">
                                      <p:cBhvr>
                                        <p:cTn id="8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8" grpId="0" animBg="1"/>
      <p:bldP spid="79" grpId="0" animBg="1"/>
      <p:bldP spid="81" grpId="0"/>
      <p:bldP spid="7" grpId="0" animBg="1"/>
      <p:bldP spid="13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extLst>
              <p:ext uri="{D42A27DB-BD31-4B8C-83A1-F6EECF244321}">
                <p14:modId xmlns:p14="http://schemas.microsoft.com/office/powerpoint/2010/main" val="2867039415"/>
              </p:ext>
            </p:extLst>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extLst>
                    <a:ext uri="{9D8B030D-6E8A-4147-A177-3AD203B41FA5}">
                      <a16:colId xmlns:a16="http://schemas.microsoft.com/office/drawing/2014/main" val="2926789822"/>
                    </a:ext>
                  </a:extLst>
                </a:gridCol>
                <a:gridCol w="2277689">
                  <a:extLst>
                    <a:ext uri="{9D8B030D-6E8A-4147-A177-3AD203B41FA5}">
                      <a16:colId xmlns:a16="http://schemas.microsoft.com/office/drawing/2014/main" val="2131788017"/>
                    </a:ext>
                  </a:extLst>
                </a:gridCol>
                <a:gridCol w="2612934">
                  <a:extLst>
                    <a:ext uri="{9D8B030D-6E8A-4147-A177-3AD203B41FA5}">
                      <a16:colId xmlns:a16="http://schemas.microsoft.com/office/drawing/2014/main" val="4051872776"/>
                    </a:ext>
                  </a:extLst>
                </a:gridCol>
              </a:tblGrid>
              <a:tr h="482033">
                <a:tc>
                  <a:txBody>
                    <a:bodyPr/>
                    <a:lstStyle/>
                    <a:p>
                      <a:pPr algn="ctr"/>
                      <a:r>
                        <a:rPr lang="zh-CN" altLang="en-US" sz="1900" dirty="0"/>
                        <a:t>时钟</a:t>
                      </a:r>
                    </a:p>
                  </a:txBody>
                  <a:tcPr marL="87631" marR="87631" marT="43815" marB="43815" anchor="ctr" anchorCtr="1"/>
                </a:tc>
                <a:tc>
                  <a:txBody>
                    <a:bodyPr/>
                    <a:lstStyle/>
                    <a:p>
                      <a:pPr algn="ctr"/>
                      <a:r>
                        <a:rPr lang="zh-CN" altLang="en-US" sz="1900" dirty="0"/>
                        <a:t>功能</a:t>
                      </a:r>
                    </a:p>
                  </a:txBody>
                  <a:tcPr marL="87631" marR="87631" marT="43815" marB="43815" anchor="ctr" anchorCtr="1"/>
                </a:tc>
                <a:tc>
                  <a:txBody>
                    <a:bodyPr/>
                    <a:lstStyle/>
                    <a:p>
                      <a:pPr algn="ctr"/>
                      <a:r>
                        <a:rPr lang="zh-CN" altLang="en-US" sz="1900" dirty="0"/>
                        <a:t>有效控制信号</a:t>
                      </a:r>
                    </a:p>
                  </a:txBody>
                  <a:tcPr marL="87631" marR="87631" marT="43815" marB="43815" anchor="ctr" anchorCtr="1"/>
                </a:tc>
                <a:extLst>
                  <a:ext uri="{0D108BD9-81ED-4DB2-BD59-A6C34878D82A}">
                    <a16:rowId xmlns:a16="http://schemas.microsoft.com/office/drawing/2014/main" val="134719248"/>
                  </a:ext>
                </a:extLst>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extLst>
                  <a:ext uri="{0D108BD9-81ED-4DB2-BD59-A6C34878D82A}">
                    <a16:rowId xmlns:a16="http://schemas.microsoft.com/office/drawing/2014/main" val="3885140142"/>
                  </a:ext>
                </a:extLst>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extLst>
                  <a:ext uri="{0D108BD9-81ED-4DB2-BD59-A6C34878D82A}">
                    <a16:rowId xmlns:a16="http://schemas.microsoft.com/office/drawing/2014/main" val="1627435250"/>
                  </a:ext>
                </a:extLst>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extLst>
                  <a:ext uri="{0D108BD9-81ED-4DB2-BD59-A6C34878D82A}">
                    <a16:rowId xmlns:a16="http://schemas.microsoft.com/office/drawing/2014/main" val="2458428814"/>
                  </a:ext>
                </a:extLst>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p>
                  </a:txBody>
                  <a:tcPr marL="87631" marR="87631" marT="43815" marB="43815" anchor="ctr" anchorCtr="1"/>
                </a:tc>
                <a:tc>
                  <a:txBody>
                    <a:bodyPr/>
                    <a:lstStyle/>
                    <a:p>
                      <a:pPr algn="ctr"/>
                      <a:r>
                        <a:rPr lang="zh-CN" altLang="en-US" sz="1900" dirty="0"/>
                        <a:t>无</a:t>
                      </a:r>
                    </a:p>
                  </a:txBody>
                  <a:tcPr marL="87631" marR="87631" marT="43815" marB="43815" anchor="ctr" anchorCtr="1"/>
                </a:tc>
                <a:extLst>
                  <a:ext uri="{0D108BD9-81ED-4DB2-BD59-A6C34878D82A}">
                    <a16:rowId xmlns:a16="http://schemas.microsoft.com/office/drawing/2014/main" val="2892092528"/>
                  </a:ext>
                </a:extLst>
              </a:tr>
            </a:tbl>
          </a:graphicData>
        </a:graphic>
      </p:graphicFrame>
      <p:sp>
        <p:nvSpPr>
          <p:cNvPr id="6" name="内容占位符 2"/>
          <p:cNvSpPr txBox="1">
            <a:spLocks/>
          </p:cNvSpPr>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p>
        </p:txBody>
      </p:sp>
    </p:spTree>
    <p:extLst>
      <p:ext uri="{BB962C8B-B14F-4D97-AF65-F5344CB8AC3E}">
        <p14:creationId xmlns:p14="http://schemas.microsoft.com/office/powerpoint/2010/main" val="340335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p>
        </p:txBody>
      </p:sp>
      <p:grpSp>
        <p:nvGrpSpPr>
          <p:cNvPr id="119" name="组合 118"/>
          <p:cNvGrpSpPr/>
          <p:nvPr/>
        </p:nvGrpSpPr>
        <p:grpSpPr>
          <a:xfrm>
            <a:off x="9920836" y="4012032"/>
            <a:ext cx="1712850" cy="2364996"/>
            <a:chOff x="9920836" y="4012032"/>
            <a:chExt cx="1712850" cy="2364996"/>
          </a:xfrm>
        </p:grpSpPr>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10450330" y="4012032"/>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8626376" y="4936154"/>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8920521" y="5882360"/>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1121360C-8504-4FBA-AE81-133AAFFA29F0}"/>
                </a:ext>
              </a:extLst>
            </p:cNvPr>
            <p:cNvGrpSpPr/>
            <p:nvPr/>
          </p:nvGrpSpPr>
          <p:grpSpPr>
            <a:xfrm flipH="1">
              <a:off x="6912813" y="4208882"/>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6914946" y="4970861"/>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62113FCD-7A34-4CCF-9180-B5C67F435D99}"/>
              </a:ext>
            </a:extLst>
          </p:cNvPr>
          <p:cNvPicPr>
            <a:picLocks noChangeAspect="1"/>
          </p:cNvPicPr>
          <p:nvPr/>
        </p:nvPicPr>
        <p:blipFill>
          <a:blip r:embed="rId2"/>
          <a:stretch>
            <a:fillRect/>
          </a:stretch>
        </p:blipFill>
        <p:spPr>
          <a:xfrm>
            <a:off x="202665" y="4412973"/>
            <a:ext cx="5123190" cy="2075939"/>
          </a:xfrm>
          <a:prstGeom prst="rect">
            <a:avLst/>
          </a:prstGeom>
        </p:spPr>
      </p:pic>
      <p:sp>
        <p:nvSpPr>
          <p:cNvPr id="150" name="矩形 149">
            <a:extLst>
              <a:ext uri="{FF2B5EF4-FFF2-40B4-BE49-F238E27FC236}">
                <a16:creationId xmlns:a16="http://schemas.microsoft.com/office/drawing/2014/main" id="{823721AC-A46E-4D8F-B434-AAA45DD7EC50}"/>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Mem(PC++)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8368761" y="2729387"/>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8903705" y="3472862"/>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41BC4AFD-ECD8-437F-B756-AC997A704B1B}"/>
                  </a:ext>
                </a:extLst>
              </p:cNvPr>
              <p:cNvCxnSpPr>
                <a:cxnSpLocks/>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p>
          </p:txBody>
        </p:sp>
      </p:grpSp>
      <p:grpSp>
        <p:nvGrpSpPr>
          <p:cNvPr id="120" name="组合 119"/>
          <p:cNvGrpSpPr/>
          <p:nvPr/>
        </p:nvGrpSpPr>
        <p:grpSpPr>
          <a:xfrm>
            <a:off x="5049993" y="1103834"/>
            <a:ext cx="6390166" cy="1682510"/>
            <a:chOff x="5049993" y="1103834"/>
            <a:chExt cx="6390166" cy="1682510"/>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a:extLst>
                <a:ext uri="{FF2B5EF4-FFF2-40B4-BE49-F238E27FC236}">
                  <a16:creationId xmlns:a16="http://schemas.microsoft.com/office/drawing/2014/main" id="{159DDD52-3097-4F50-8B3B-DC12B15186A7}"/>
                </a:ext>
              </a:extLst>
            </p:cNvPr>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a:extLst>
                <a:ext uri="{FF2B5EF4-FFF2-40B4-BE49-F238E27FC236}">
                  <a16:creationId xmlns:a16="http://schemas.microsoft.com/office/drawing/2014/main" id="{61E57429-D09F-45AB-A6BF-975851883249}"/>
                </a:ext>
              </a:extLst>
            </p:cNvPr>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a:extLst>
              <a:ext uri="{FF2B5EF4-FFF2-40B4-BE49-F238E27FC236}">
                <a16:creationId xmlns:a16="http://schemas.microsoft.com/office/drawing/2014/main" id="{45CFFF9C-7495-480D-ADA8-24DAB30E6801}"/>
              </a:ext>
            </a:extLst>
          </p:cNvPr>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a:extLst>
              <a:ext uri="{FF2B5EF4-FFF2-40B4-BE49-F238E27FC236}">
                <a16:creationId xmlns:a16="http://schemas.microsoft.com/office/drawing/2014/main" id="{4A0FF9C7-D9EE-4AE8-9AD0-4893D383002E}"/>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213" name="任意多边形: 形状 29">
            <a:extLst>
              <a:ext uri="{FF2B5EF4-FFF2-40B4-BE49-F238E27FC236}">
                <a16:creationId xmlns:a16="http://schemas.microsoft.com/office/drawing/2014/main" id="{2A1EDC56-B274-4955-9465-69B8D6410F22}"/>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214" name="任意多边形: 形状 33">
            <a:extLst>
              <a:ext uri="{FF2B5EF4-FFF2-40B4-BE49-F238E27FC236}">
                <a16:creationId xmlns:a16="http://schemas.microsoft.com/office/drawing/2014/main" id="{F318D43F-07CB-4513-89E7-C605545F765F}"/>
              </a:ext>
            </a:extLst>
          </p:cNvPr>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5" name="任意多边形: 形状 32">
            <a:extLst>
              <a:ext uri="{FF2B5EF4-FFF2-40B4-BE49-F238E27FC236}">
                <a16:creationId xmlns:a16="http://schemas.microsoft.com/office/drawing/2014/main" id="{8657A2F8-3E5F-49B4-845C-EAC04C28846E}"/>
              </a:ext>
            </a:extLst>
          </p:cNvPr>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Tree>
    <p:extLst>
      <p:ext uri="{BB962C8B-B14F-4D97-AF65-F5344CB8AC3E}">
        <p14:creationId xmlns:p14="http://schemas.microsoft.com/office/powerpoint/2010/main" val="96318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2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1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1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3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5851052" y="4991084"/>
            <a:ext cx="1137204"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88255" y="4990954"/>
            <a:ext cx="0" cy="307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8978363" y="3497715"/>
            <a:ext cx="0" cy="468827"/>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836528" y="3966543"/>
            <a:ext cx="131988"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a:off x="8830178" y="3973890"/>
            <a:ext cx="0" cy="331763"/>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36133"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a:extLst>
              <a:ext uri="{FF2B5EF4-FFF2-40B4-BE49-F238E27FC236}">
                <a16:creationId xmlns:a16="http://schemas.microsoft.com/office/drawing/2014/main" id="{A60FDF8A-E50D-4557-BF08-5E821C6A4E25}"/>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50438293"/>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3505498251"/>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7" name="表格 146">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47408317"/>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14004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2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2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headEnd/>
            <a:tailEnd/>
          </a:ln>
          <a:effectLs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6997029" y="3966542"/>
            <a:ext cx="2368185" cy="0"/>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79647" y="3966542"/>
            <a:ext cx="0" cy="577193"/>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9085907" y="5884742"/>
            <a:ext cx="0" cy="413758"/>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019867" y="6309785"/>
            <a:ext cx="1060227"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flipV="1">
            <a:off x="8580627" y="3472862"/>
            <a:ext cx="0" cy="478351"/>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26608"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a:extLst>
              <a:ext uri="{FF2B5EF4-FFF2-40B4-BE49-F238E27FC236}">
                <a16:creationId xmlns:a16="http://schemas.microsoft.com/office/drawing/2014/main" id="{C8F41CEB-9416-4377-B455-B061F00F54A4}"/>
              </a:ext>
            </a:extLst>
          </p:cNvPr>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5" name="椭圆 6">
            <a:extLst>
              <a:ext uri="{FF2B5EF4-FFF2-40B4-BE49-F238E27FC236}">
                <a16:creationId xmlns:a16="http://schemas.microsoft.com/office/drawing/2014/main" id="{DC8B1A54-1D52-4C69-97EE-F094F9E64DB6}"/>
              </a:ext>
            </a:extLst>
          </p:cNvPr>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7" name="任意多边形: 形状 30">
            <a:extLst>
              <a:ext uri="{FF2B5EF4-FFF2-40B4-BE49-F238E27FC236}">
                <a16:creationId xmlns:a16="http://schemas.microsoft.com/office/drawing/2014/main" id="{AD796FA6-1E83-4152-9854-78C17F277B2F}"/>
              </a:ext>
            </a:extLst>
          </p:cNvPr>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150" name="直线 17">
            <a:extLst>
              <a:ext uri="{FF2B5EF4-FFF2-40B4-BE49-F238E27FC236}">
                <a16:creationId xmlns:a16="http://schemas.microsoft.com/office/drawing/2014/main" id="{E4890DED-1EBB-4593-8B17-100806135B6E}"/>
              </a:ext>
            </a:extLst>
          </p:cNvPr>
          <p:cNvSpPr>
            <a:spLocks noChangeShapeType="1"/>
          </p:cNvSpPr>
          <p:nvPr/>
        </p:nvSpPr>
        <p:spPr bwMode="auto">
          <a:xfrm>
            <a:off x="9080094" y="5286786"/>
            <a:ext cx="0" cy="241862"/>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a:extLst>
              <a:ext uri="{FF2B5EF4-FFF2-40B4-BE49-F238E27FC236}">
                <a16:creationId xmlns:a16="http://schemas.microsoft.com/office/drawing/2014/main" id="{D32D214E-44B9-444F-99BF-FF4C54E1865F}"/>
              </a:ext>
            </a:extLst>
          </p:cNvPr>
          <p:cNvSpPr>
            <a:spLocks noChangeShapeType="1"/>
          </p:cNvSpPr>
          <p:nvPr/>
        </p:nvSpPr>
        <p:spPr bwMode="auto">
          <a:xfrm>
            <a:off x="8012724" y="3966542"/>
            <a:ext cx="0" cy="2329576"/>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a:extLst>
              <a:ext uri="{FF2B5EF4-FFF2-40B4-BE49-F238E27FC236}">
                <a16:creationId xmlns:a16="http://schemas.microsoft.com/office/drawing/2014/main" id="{5E646DA8-53F3-4131-9CCC-04BF56B16F8E}"/>
              </a:ext>
            </a:extLst>
          </p:cNvPr>
          <p:cNvSpPr>
            <a:spLocks noChangeShapeType="1"/>
          </p:cNvSpPr>
          <p:nvPr/>
        </p:nvSpPr>
        <p:spPr bwMode="auto">
          <a:xfrm flipV="1">
            <a:off x="8012724" y="3966541"/>
            <a:ext cx="573586"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a:extLst>
              <a:ext uri="{FF2B5EF4-FFF2-40B4-BE49-F238E27FC236}">
                <a16:creationId xmlns:a16="http://schemas.microsoft.com/office/drawing/2014/main" id="{C3910AEA-48A1-4864-99FA-135467D14D99}"/>
              </a:ext>
            </a:extLst>
          </p:cNvPr>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headEnd/>
            <a:tailEnd/>
          </a:ln>
          <a:effectLst/>
          <a:extLst/>
        </p:spPr>
        <p:txBody>
          <a:bodyPr wrap="none" anchor="ctr"/>
          <a:lstStyle/>
          <a:p>
            <a:pPr algn="ctr" eaLnBrk="0" hangingPunct="0"/>
            <a:endParaRPr lang="zh-CN" altLang="zh-CN">
              <a:solidFill>
                <a:srgbClr val="000000"/>
              </a:solidFill>
              <a:ea typeface="宋体" pitchFamily="2" charset="-122"/>
            </a:endParaRPr>
          </a:p>
        </p:txBody>
      </p:sp>
      <p:sp>
        <p:nvSpPr>
          <p:cNvPr id="157" name="椭圆 13">
            <a:extLst>
              <a:ext uri="{FF2B5EF4-FFF2-40B4-BE49-F238E27FC236}">
                <a16:creationId xmlns:a16="http://schemas.microsoft.com/office/drawing/2014/main" id="{93B1F39F-13C5-4FDD-8C24-19285202BBD9}"/>
              </a:ext>
            </a:extLst>
          </p:cNvPr>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3" name="矩形 2">
            <a:extLst>
              <a:ext uri="{FF2B5EF4-FFF2-40B4-BE49-F238E27FC236}">
                <a16:creationId xmlns:a16="http://schemas.microsoft.com/office/drawing/2014/main" id="{98D9E84A-A225-4D1A-89EF-EBC89C0B719E}"/>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260712815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A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332821520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a:t>
                      </a: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52" name="表格 151">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178715769"/>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a:t>
                      </a: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38286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1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2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p>
        </p:txBody>
      </p:sp>
      <p:sp>
        <p:nvSpPr>
          <p:cNvPr id="3" name="内容占位符 2"/>
          <p:cNvSpPr>
            <a:spLocks noGrp="1"/>
          </p:cNvSpPr>
          <p:nvPr>
            <p:ph idx="1"/>
          </p:nvPr>
        </p:nvSpPr>
        <p:spPr/>
        <p:txBody>
          <a:bodyPr>
            <a:normAutofit/>
          </a:bodyPr>
          <a:lstStyle/>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差异性</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a:grpSpLocks/>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headEnd/>
              <a:tailEnd/>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30" name="Group 5"/>
          <p:cNvGrpSpPr>
            <a:grpSpLocks/>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headEnd/>
              <a:tailEnd/>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p>
        </p:txBody>
      </p:sp>
      <p:grpSp>
        <p:nvGrpSpPr>
          <p:cNvPr id="36" name="Group 11"/>
          <p:cNvGrpSpPr>
            <a:grpSpLocks/>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headEnd/>
              <a:tailEnd/>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p>
        </p:txBody>
      </p:sp>
      <p:grpSp>
        <p:nvGrpSpPr>
          <p:cNvPr id="41" name="Group 18"/>
          <p:cNvGrpSpPr>
            <a:grpSpLocks/>
          </p:cNvGrpSpPr>
          <p:nvPr/>
        </p:nvGrpSpPr>
        <p:grpSpPr bwMode="auto">
          <a:xfrm>
            <a:off x="6214206" y="1246144"/>
            <a:ext cx="1542326" cy="4680369"/>
            <a:chOff x="378" y="1089"/>
            <a:chExt cx="989" cy="2431"/>
          </a:xfrm>
        </p:grpSpPr>
        <p:grpSp>
          <p:nvGrpSpPr>
            <p:cNvPr id="42" name="Group 19"/>
            <p:cNvGrpSpPr>
              <a:grpSpLocks/>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headEnd/>
                <a:tailEnd/>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headEnd/>
              <a:tailEnd/>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41137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E499356-4EB4-4656-8C85-276859F9FAA3}"/>
              </a:ext>
            </a:extLst>
          </p:cNvPr>
          <p:cNvPicPr>
            <a:picLocks noChangeAspect="1"/>
          </p:cNvPicPr>
          <p:nvPr/>
        </p:nvPicPr>
        <p:blipFill rotWithShape="1">
          <a:blip r:embed="rId2"/>
          <a:srcRect b="5562"/>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a:t>
            </a:r>
            <a:endParaRPr lang="en-US" altLang="zh-CN" sz="2400" dirty="0"/>
          </a:p>
          <a:p>
            <a:pPr lvl="1">
              <a:lnSpc>
                <a:spcPct val="150000"/>
              </a:lnSpc>
            </a:pPr>
            <a:r>
              <a:rPr lang="zh-CN" altLang="en-US" sz="2400" dirty="0"/>
              <a:t>执行周期不同，定长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03" indent="-325103">
              <a:lnSpc>
                <a:spcPct val="150000"/>
              </a:lnSpc>
              <a:spcBef>
                <a:spcPts val="569"/>
              </a:spcBef>
              <a:spcAft>
                <a:spcPts val="569"/>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p>
          <a:p>
            <a:pPr>
              <a:lnSpc>
                <a:spcPct val="150000"/>
              </a:lnSpc>
            </a:pPr>
            <a:endParaRPr lang="en-US" altLang="zh-CN" sz="3000" dirty="0"/>
          </a:p>
          <a:p>
            <a:pPr lvl="1"/>
            <a:endParaRPr lang="en-US" altLang="zh-CN" sz="2400" dirty="0"/>
          </a:p>
        </p:txBody>
      </p:sp>
    </p:spTree>
    <p:extLst>
      <p:ext uri="{BB962C8B-B14F-4D97-AF65-F5344CB8AC3E}">
        <p14:creationId xmlns:p14="http://schemas.microsoft.com/office/powerpoint/2010/main" val="3106560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p>
          <a:p>
            <a:pPr>
              <a:lnSpc>
                <a:spcPct val="160000"/>
              </a:lnSpc>
            </a:pPr>
            <a:r>
              <a:rPr lang="zh-CN" altLang="en-US" dirty="0"/>
              <a:t>数据通路</a:t>
            </a:r>
          </a:p>
          <a:p>
            <a:pPr>
              <a:lnSpc>
                <a:spcPct val="160000"/>
              </a:lnSpc>
            </a:pPr>
            <a:r>
              <a:rPr lang="zh-CN" altLang="en-US" dirty="0"/>
              <a:t>指令周期与时序（★★★）</a:t>
            </a:r>
          </a:p>
          <a:p>
            <a:pPr>
              <a:lnSpc>
                <a:spcPct val="160000"/>
              </a:lnSpc>
            </a:pPr>
            <a:r>
              <a:rPr lang="zh-CN" altLang="en-US" b="1" dirty="0">
                <a:solidFill>
                  <a:srgbClr val="C00000"/>
                </a:solidFill>
              </a:rPr>
              <a:t>硬布线控制器设计</a:t>
            </a:r>
          </a:p>
          <a:p>
            <a:pPr>
              <a:lnSpc>
                <a:spcPct val="16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50000"/>
              </a:lnSpc>
            </a:pPr>
            <a:r>
              <a:rPr lang="en-US" altLang="zh-CN" dirty="0"/>
              <a:t>MIPS</a:t>
            </a:r>
            <a:r>
              <a:rPr lang="zh-CN" altLang="en-US" dirty="0"/>
              <a:t>多周期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403113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86DDF-053B-43A0-9F74-DE27AF156110}"/>
              </a:ext>
            </a:extLst>
          </p:cNvPr>
          <p:cNvSpPr>
            <a:spLocks noGrp="1"/>
          </p:cNvSpPr>
          <p:nvPr>
            <p:ph type="title"/>
          </p:nvPr>
        </p:nvSpPr>
        <p:spPr/>
        <p:txBody>
          <a:bodyPr/>
          <a:lstStyle/>
          <a:p>
            <a:r>
              <a:rPr lang="zh-CN" altLang="en-US" dirty="0"/>
              <a:t>控制器基本原理</a:t>
            </a:r>
          </a:p>
        </p:txBody>
      </p:sp>
      <p:sp>
        <p:nvSpPr>
          <p:cNvPr id="3" name="内容占位符 2">
            <a:extLst>
              <a:ext uri="{FF2B5EF4-FFF2-40B4-BE49-F238E27FC236}">
                <a16:creationId xmlns:a16="http://schemas.microsoft.com/office/drawing/2014/main" id="{8275DBA4-618F-4B6D-8B9D-A4C1BB78C5EF}"/>
              </a:ext>
            </a:extLst>
          </p:cNvPr>
          <p:cNvSpPr>
            <a:spLocks noGrp="1"/>
          </p:cNvSpPr>
          <p:nvPr>
            <p:ph idx="1"/>
          </p:nvPr>
        </p:nvSpPr>
        <p:spPr/>
        <p:txBody>
          <a:bodyPr/>
          <a:lstStyle/>
          <a:p>
            <a:pPr marL="325103" indent="-325103">
              <a:lnSpc>
                <a:spcPct val="150000"/>
              </a:lnSpc>
              <a:spcBef>
                <a:spcPts val="569"/>
              </a:spcBef>
              <a:spcAft>
                <a:spcPts val="569"/>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p>
          <a:p>
            <a:endParaRPr lang="zh-CN" altLang="en-US" dirty="0"/>
          </a:p>
        </p:txBody>
      </p:sp>
      <p:sp>
        <p:nvSpPr>
          <p:cNvPr id="5" name="Rectangle 6">
            <a:extLst>
              <a:ext uri="{FF2B5EF4-FFF2-40B4-BE49-F238E27FC236}">
                <a16:creationId xmlns:a16="http://schemas.microsoft.com/office/drawing/2014/main" id="{2873F8F7-C11A-4F20-8710-F7CCE4914838}"/>
              </a:ext>
            </a:extLst>
          </p:cNvPr>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sp>
        <p:nvSpPr>
          <p:cNvPr id="6" name="Rectangle 8">
            <a:extLst>
              <a:ext uri="{FF2B5EF4-FFF2-40B4-BE49-F238E27FC236}">
                <a16:creationId xmlns:a16="http://schemas.microsoft.com/office/drawing/2014/main" id="{A6EA061D-3656-4C28-A59E-B2A4E4069D24}"/>
              </a:ext>
            </a:extLst>
          </p:cNvPr>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a:extLst>
              <a:ext uri="{FF2B5EF4-FFF2-40B4-BE49-F238E27FC236}">
                <a16:creationId xmlns:a16="http://schemas.microsoft.com/office/drawing/2014/main" id="{5A10F1A2-7086-4B8A-96FF-3C70941A2716}"/>
              </a:ext>
            </a:extLst>
          </p:cNvPr>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8" name="Rectangle 10">
            <a:extLst>
              <a:ext uri="{FF2B5EF4-FFF2-40B4-BE49-F238E27FC236}">
                <a16:creationId xmlns:a16="http://schemas.microsoft.com/office/drawing/2014/main" id="{09D8B537-2A25-419F-B23E-DA7761919E32}"/>
              </a:ext>
            </a:extLst>
          </p:cNvPr>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latin typeface="微软雅黑"/>
                <a:ea typeface="微软雅黑"/>
              </a:rPr>
              <a:t>反馈信号</a:t>
            </a:r>
          </a:p>
        </p:txBody>
      </p:sp>
      <p:grpSp>
        <p:nvGrpSpPr>
          <p:cNvPr id="9" name="Group 11">
            <a:extLst>
              <a:ext uri="{FF2B5EF4-FFF2-40B4-BE49-F238E27FC236}">
                <a16:creationId xmlns:a16="http://schemas.microsoft.com/office/drawing/2014/main" id="{AA693433-2D5A-4317-B1CB-B680BC772281}"/>
              </a:ext>
            </a:extLst>
          </p:cNvPr>
          <p:cNvGrpSpPr>
            <a:grpSpLocks/>
          </p:cNvGrpSpPr>
          <p:nvPr/>
        </p:nvGrpSpPr>
        <p:grpSpPr bwMode="auto">
          <a:xfrm>
            <a:off x="9106102" y="2040729"/>
            <a:ext cx="2012840" cy="431776"/>
            <a:chOff x="2746" y="1207"/>
            <a:chExt cx="1268" cy="409"/>
          </a:xfrm>
        </p:grpSpPr>
        <p:grpSp>
          <p:nvGrpSpPr>
            <p:cNvPr id="10" name="Group 12">
              <a:extLst>
                <a:ext uri="{FF2B5EF4-FFF2-40B4-BE49-F238E27FC236}">
                  <a16:creationId xmlns:a16="http://schemas.microsoft.com/office/drawing/2014/main" id="{6816D74E-F4B5-4778-9500-C0AE85E45FC9}"/>
                </a:ext>
              </a:extLst>
            </p:cNvPr>
            <p:cNvGrpSpPr>
              <a:grpSpLocks/>
            </p:cNvGrpSpPr>
            <p:nvPr/>
          </p:nvGrpSpPr>
          <p:grpSpPr bwMode="auto">
            <a:xfrm>
              <a:off x="2746" y="1207"/>
              <a:ext cx="725" cy="409"/>
              <a:chOff x="4330" y="2840"/>
              <a:chExt cx="725" cy="409"/>
            </a:xfrm>
          </p:grpSpPr>
          <p:sp>
            <p:nvSpPr>
              <p:cNvPr id="17" name="Line 13">
                <a:extLst>
                  <a:ext uri="{FF2B5EF4-FFF2-40B4-BE49-F238E27FC236}">
                    <a16:creationId xmlns:a16="http://schemas.microsoft.com/office/drawing/2014/main" id="{301AE27C-2550-41E2-998D-882797D903BA}"/>
                  </a:ext>
                </a:extLst>
              </p:cNvPr>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14">
                <a:extLst>
                  <a:ext uri="{FF2B5EF4-FFF2-40B4-BE49-F238E27FC236}">
                    <a16:creationId xmlns:a16="http://schemas.microsoft.com/office/drawing/2014/main" id="{1D14086B-8BF5-4C93-94E1-0EFADA15F785}"/>
                  </a:ext>
                </a:extLst>
              </p:cNvPr>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15">
                <a:extLst>
                  <a:ext uri="{FF2B5EF4-FFF2-40B4-BE49-F238E27FC236}">
                    <a16:creationId xmlns:a16="http://schemas.microsoft.com/office/drawing/2014/main" id="{B511CDD2-A52B-46F6-B99C-6EF09B4869D6}"/>
                  </a:ext>
                </a:extLst>
              </p:cNvPr>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Line 16">
                <a:extLst>
                  <a:ext uri="{FF2B5EF4-FFF2-40B4-BE49-F238E27FC236}">
                    <a16:creationId xmlns:a16="http://schemas.microsoft.com/office/drawing/2014/main" id="{EFD43E64-3384-4AB7-BC0E-71504751562A}"/>
                  </a:ext>
                </a:extLst>
              </p:cNvPr>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1" name="Line 17">
                <a:extLst>
                  <a:ext uri="{FF2B5EF4-FFF2-40B4-BE49-F238E27FC236}">
                    <a16:creationId xmlns:a16="http://schemas.microsoft.com/office/drawing/2014/main" id="{D9E0C70A-06D1-4A7B-BB5D-67D0FD7C9AB7}"/>
                  </a:ext>
                </a:extLst>
              </p:cNvPr>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2" name="Line 18">
                <a:extLst>
                  <a:ext uri="{FF2B5EF4-FFF2-40B4-BE49-F238E27FC236}">
                    <a16:creationId xmlns:a16="http://schemas.microsoft.com/office/drawing/2014/main" id="{06127EED-A1E7-4C07-849D-AC73F94FB592}"/>
                  </a:ext>
                </a:extLst>
              </p:cNvPr>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3" name="Line 19">
                <a:extLst>
                  <a:ext uri="{FF2B5EF4-FFF2-40B4-BE49-F238E27FC236}">
                    <a16:creationId xmlns:a16="http://schemas.microsoft.com/office/drawing/2014/main" id="{C179B1A1-D2B9-4E87-ADEA-600D2C1CE58A}"/>
                  </a:ext>
                </a:extLst>
              </p:cNvPr>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4" name="Line 20">
                <a:extLst>
                  <a:ext uri="{FF2B5EF4-FFF2-40B4-BE49-F238E27FC236}">
                    <a16:creationId xmlns:a16="http://schemas.microsoft.com/office/drawing/2014/main" id="{AA46101C-5DB2-4D74-BDEA-892A77837B01}"/>
                  </a:ext>
                </a:extLst>
              </p:cNvPr>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5" name="Line 21">
                <a:extLst>
                  <a:ext uri="{FF2B5EF4-FFF2-40B4-BE49-F238E27FC236}">
                    <a16:creationId xmlns:a16="http://schemas.microsoft.com/office/drawing/2014/main" id="{760FDB8C-5D30-4DFC-8561-8E390B50FF7D}"/>
                  </a:ext>
                </a:extLst>
              </p:cNvPr>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11" name="Line 22">
              <a:extLst>
                <a:ext uri="{FF2B5EF4-FFF2-40B4-BE49-F238E27FC236}">
                  <a16:creationId xmlns:a16="http://schemas.microsoft.com/office/drawing/2014/main" id="{2DDDD8C0-B3D4-416B-8486-E2C6A3D9683D}"/>
                </a:ext>
              </a:extLst>
            </p:cNvPr>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2" name="Line 23">
              <a:extLst>
                <a:ext uri="{FF2B5EF4-FFF2-40B4-BE49-F238E27FC236}">
                  <a16:creationId xmlns:a16="http://schemas.microsoft.com/office/drawing/2014/main" id="{B6AD06FE-ECC7-4E6B-A70F-5199D3FC0982}"/>
                </a:ext>
              </a:extLst>
            </p:cNvPr>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 name="Line 24">
              <a:extLst>
                <a:ext uri="{FF2B5EF4-FFF2-40B4-BE49-F238E27FC236}">
                  <a16:creationId xmlns:a16="http://schemas.microsoft.com/office/drawing/2014/main" id="{A2C9C340-B7CA-484C-8113-1783B73D188A}"/>
                </a:ext>
              </a:extLst>
            </p:cNvPr>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25">
              <a:extLst>
                <a:ext uri="{FF2B5EF4-FFF2-40B4-BE49-F238E27FC236}">
                  <a16:creationId xmlns:a16="http://schemas.microsoft.com/office/drawing/2014/main" id="{6916EAE0-63AE-4523-AF3A-811D34499DBB}"/>
                </a:ext>
              </a:extLst>
            </p:cNvPr>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26">
              <a:extLst>
                <a:ext uri="{FF2B5EF4-FFF2-40B4-BE49-F238E27FC236}">
                  <a16:creationId xmlns:a16="http://schemas.microsoft.com/office/drawing/2014/main" id="{01745BD3-D2F8-414C-88B3-63109523AC71}"/>
                </a:ext>
              </a:extLst>
            </p:cNvPr>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27">
              <a:extLst>
                <a:ext uri="{FF2B5EF4-FFF2-40B4-BE49-F238E27FC236}">
                  <a16:creationId xmlns:a16="http://schemas.microsoft.com/office/drawing/2014/main" id="{B7EF9316-0933-4767-AF92-CBF7D60D1FF6}"/>
                </a:ext>
              </a:extLst>
            </p:cNvPr>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26" name="Group 51">
            <a:extLst>
              <a:ext uri="{FF2B5EF4-FFF2-40B4-BE49-F238E27FC236}">
                <a16:creationId xmlns:a16="http://schemas.microsoft.com/office/drawing/2014/main" id="{5B1FFF12-E29A-4EDC-9C85-60325CFAA2E0}"/>
              </a:ext>
            </a:extLst>
          </p:cNvPr>
          <p:cNvGrpSpPr>
            <a:grpSpLocks/>
          </p:cNvGrpSpPr>
          <p:nvPr/>
        </p:nvGrpSpPr>
        <p:grpSpPr bwMode="auto">
          <a:xfrm rot="5400000">
            <a:off x="8216313" y="3803465"/>
            <a:ext cx="861964" cy="576230"/>
            <a:chOff x="3514" y="3067"/>
            <a:chExt cx="543" cy="318"/>
          </a:xfrm>
        </p:grpSpPr>
        <p:sp>
          <p:nvSpPr>
            <p:cNvPr id="27" name="Line 52">
              <a:extLst>
                <a:ext uri="{FF2B5EF4-FFF2-40B4-BE49-F238E27FC236}">
                  <a16:creationId xmlns:a16="http://schemas.microsoft.com/office/drawing/2014/main" id="{87079ADA-BDAA-4B0C-B00E-903F6E228F7B}"/>
                </a:ext>
              </a:extLst>
            </p:cNvPr>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53">
              <a:extLst>
                <a:ext uri="{FF2B5EF4-FFF2-40B4-BE49-F238E27FC236}">
                  <a16:creationId xmlns:a16="http://schemas.microsoft.com/office/drawing/2014/main" id="{71563999-BA33-4FA8-BB80-C146BB10C601}"/>
                </a:ext>
              </a:extLst>
            </p:cNvPr>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54">
              <a:extLst>
                <a:ext uri="{FF2B5EF4-FFF2-40B4-BE49-F238E27FC236}">
                  <a16:creationId xmlns:a16="http://schemas.microsoft.com/office/drawing/2014/main" id="{2FD4CD43-520F-445E-9695-829EC8359BC3}"/>
                </a:ext>
              </a:extLst>
            </p:cNvPr>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55">
              <a:extLst>
                <a:ext uri="{FF2B5EF4-FFF2-40B4-BE49-F238E27FC236}">
                  <a16:creationId xmlns:a16="http://schemas.microsoft.com/office/drawing/2014/main" id="{B5F00076-AFFB-4730-833F-4B4D212D57F3}"/>
                </a:ext>
              </a:extLst>
            </p:cNvPr>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1" name="Line 56">
              <a:extLst>
                <a:ext uri="{FF2B5EF4-FFF2-40B4-BE49-F238E27FC236}">
                  <a16:creationId xmlns:a16="http://schemas.microsoft.com/office/drawing/2014/main" id="{36495918-D5F9-487F-8340-274390667BBF}"/>
                </a:ext>
              </a:extLst>
            </p:cNvPr>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57">
              <a:extLst>
                <a:ext uri="{FF2B5EF4-FFF2-40B4-BE49-F238E27FC236}">
                  <a16:creationId xmlns:a16="http://schemas.microsoft.com/office/drawing/2014/main" id="{B3F2033B-9D36-48E0-9256-51DDB8F26D7A}"/>
                </a:ext>
              </a:extLst>
            </p:cNvPr>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58">
              <a:extLst>
                <a:ext uri="{FF2B5EF4-FFF2-40B4-BE49-F238E27FC236}">
                  <a16:creationId xmlns:a16="http://schemas.microsoft.com/office/drawing/2014/main" id="{855B10C9-3363-4210-9294-A2902F8B2132}"/>
                </a:ext>
              </a:extLst>
            </p:cNvPr>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34" name="Group 59">
            <a:extLst>
              <a:ext uri="{FF2B5EF4-FFF2-40B4-BE49-F238E27FC236}">
                <a16:creationId xmlns:a16="http://schemas.microsoft.com/office/drawing/2014/main" id="{D1CCB556-0B0E-4A5E-9DA4-871729C5F9E1}"/>
              </a:ext>
            </a:extLst>
          </p:cNvPr>
          <p:cNvGrpSpPr>
            <a:grpSpLocks/>
          </p:cNvGrpSpPr>
          <p:nvPr/>
        </p:nvGrpSpPr>
        <p:grpSpPr bwMode="auto">
          <a:xfrm>
            <a:off x="8424264" y="3316127"/>
            <a:ext cx="388916" cy="1562014"/>
            <a:chOff x="2149" y="2034"/>
            <a:chExt cx="245" cy="984"/>
          </a:xfrm>
        </p:grpSpPr>
        <p:sp>
          <p:nvSpPr>
            <p:cNvPr id="35" name="Rectangle 60">
              <a:extLst>
                <a:ext uri="{FF2B5EF4-FFF2-40B4-BE49-F238E27FC236}">
                  <a16:creationId xmlns:a16="http://schemas.microsoft.com/office/drawing/2014/main" id="{C3943136-91DB-4AA4-A3CF-823110ED0CD1}"/>
                </a:ext>
              </a:extLst>
            </p:cNvPr>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6600"/>
                  </a:solidFill>
                  <a:latin typeface="微软雅黑"/>
                  <a:ea typeface="微软雅黑"/>
                </a:rPr>
                <a:t>I</a:t>
              </a:r>
              <a:r>
                <a:rPr lang="en-US" altLang="zh-CN" sz="1599" b="1" baseline="-25000" dirty="0">
                  <a:solidFill>
                    <a:srgbClr val="FF6600"/>
                  </a:solidFill>
                  <a:latin typeface="微软雅黑"/>
                  <a:ea typeface="微软雅黑"/>
                </a:rPr>
                <a:t>1</a:t>
              </a:r>
            </a:p>
          </p:txBody>
        </p:sp>
        <p:sp>
          <p:nvSpPr>
            <p:cNvPr id="36" name="Rectangle 61">
              <a:extLst>
                <a:ext uri="{FF2B5EF4-FFF2-40B4-BE49-F238E27FC236}">
                  <a16:creationId xmlns:a16="http://schemas.microsoft.com/office/drawing/2014/main" id="{C3C2A8D6-9964-4F82-AE86-CA95B487091F}"/>
                </a:ext>
              </a:extLst>
            </p:cNvPr>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FF6600"/>
                  </a:solidFill>
                  <a:latin typeface="微软雅黑"/>
                  <a:ea typeface="微软雅黑"/>
                </a:rPr>
                <a:t>I</a:t>
              </a:r>
              <a:r>
                <a:rPr lang="en-US" altLang="zh-CN" sz="1599" b="1" baseline="-25000" dirty="0" err="1">
                  <a:solidFill>
                    <a:srgbClr val="FF6600"/>
                  </a:solidFill>
                  <a:latin typeface="微软雅黑"/>
                  <a:ea typeface="微软雅黑"/>
                </a:rPr>
                <a:t>m</a:t>
              </a:r>
              <a:endParaRPr lang="en-US" altLang="zh-CN" sz="1599" b="1" baseline="-25000" dirty="0">
                <a:solidFill>
                  <a:srgbClr val="FF6600"/>
                </a:solidFill>
                <a:latin typeface="微软雅黑"/>
                <a:ea typeface="微软雅黑"/>
              </a:endParaRPr>
            </a:p>
          </p:txBody>
        </p:sp>
      </p:grpSp>
      <p:grpSp>
        <p:nvGrpSpPr>
          <p:cNvPr id="37" name="Group 62">
            <a:extLst>
              <a:ext uri="{FF2B5EF4-FFF2-40B4-BE49-F238E27FC236}">
                <a16:creationId xmlns:a16="http://schemas.microsoft.com/office/drawing/2014/main" id="{E3E4B715-2B56-4E5F-98E9-9EE36E654A35}"/>
              </a:ext>
            </a:extLst>
          </p:cNvPr>
          <p:cNvGrpSpPr>
            <a:grpSpLocks/>
          </p:cNvGrpSpPr>
          <p:nvPr/>
        </p:nvGrpSpPr>
        <p:grpSpPr bwMode="auto">
          <a:xfrm>
            <a:off x="8709246" y="2055018"/>
            <a:ext cx="2841468" cy="338120"/>
            <a:chOff x="2314" y="1263"/>
            <a:chExt cx="1790" cy="213"/>
          </a:xfrm>
        </p:grpSpPr>
        <p:sp>
          <p:nvSpPr>
            <p:cNvPr id="38" name="Rectangle 63">
              <a:extLst>
                <a:ext uri="{FF2B5EF4-FFF2-40B4-BE49-F238E27FC236}">
                  <a16:creationId xmlns:a16="http://schemas.microsoft.com/office/drawing/2014/main" id="{1DF0FBF6-F2D2-4CF1-A756-4C0FFC908D45}"/>
                </a:ext>
              </a:extLst>
            </p:cNvPr>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39" name="Rectangle 64">
              <a:extLst>
                <a:ext uri="{FF2B5EF4-FFF2-40B4-BE49-F238E27FC236}">
                  <a16:creationId xmlns:a16="http://schemas.microsoft.com/office/drawing/2014/main" id="{C805FCD5-5F34-463E-BCD0-1C2814B2446B}"/>
                </a:ext>
              </a:extLst>
            </p:cNvPr>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grpSp>
        <p:nvGrpSpPr>
          <p:cNvPr id="40" name="Group 71">
            <a:extLst>
              <a:ext uri="{FF2B5EF4-FFF2-40B4-BE49-F238E27FC236}">
                <a16:creationId xmlns:a16="http://schemas.microsoft.com/office/drawing/2014/main" id="{3FC481B2-95D0-4B68-BF8E-B5CDC84DADA3}"/>
              </a:ext>
            </a:extLst>
          </p:cNvPr>
          <p:cNvGrpSpPr>
            <a:grpSpLocks/>
          </p:cNvGrpSpPr>
          <p:nvPr/>
        </p:nvGrpSpPr>
        <p:grpSpPr bwMode="auto">
          <a:xfrm>
            <a:off x="8360766" y="2652591"/>
            <a:ext cx="576231" cy="430189"/>
            <a:chOff x="2108" y="3614"/>
            <a:chExt cx="363" cy="271"/>
          </a:xfrm>
        </p:grpSpPr>
        <p:sp>
          <p:nvSpPr>
            <p:cNvPr id="41" name="Line 72">
              <a:extLst>
                <a:ext uri="{FF2B5EF4-FFF2-40B4-BE49-F238E27FC236}">
                  <a16:creationId xmlns:a16="http://schemas.microsoft.com/office/drawing/2014/main" id="{264192A3-D179-4940-B241-3CD830A4BD84}"/>
                </a:ext>
              </a:extLst>
            </p:cNvPr>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2" name="Line 73">
              <a:extLst>
                <a:ext uri="{FF2B5EF4-FFF2-40B4-BE49-F238E27FC236}">
                  <a16:creationId xmlns:a16="http://schemas.microsoft.com/office/drawing/2014/main" id="{C569661A-632C-4742-9C8A-CAD635B87039}"/>
                </a:ext>
              </a:extLst>
            </p:cNvPr>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3" name="Line 74">
              <a:extLst>
                <a:ext uri="{FF2B5EF4-FFF2-40B4-BE49-F238E27FC236}">
                  <a16:creationId xmlns:a16="http://schemas.microsoft.com/office/drawing/2014/main" id="{50FC5623-4B10-4F9E-855F-650516EEBEE3}"/>
                </a:ext>
              </a:extLst>
            </p:cNvPr>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5">
              <a:extLst>
                <a:ext uri="{FF2B5EF4-FFF2-40B4-BE49-F238E27FC236}">
                  <a16:creationId xmlns:a16="http://schemas.microsoft.com/office/drawing/2014/main" id="{1FD4F42D-3A53-4B1B-90E7-770E505DE4B9}"/>
                </a:ext>
              </a:extLst>
            </p:cNvPr>
            <p:cNvSpPr>
              <a:spLocks noChangeShapeType="1"/>
            </p:cNvSpPr>
            <p:nvPr/>
          </p:nvSpPr>
          <p:spPr bwMode="auto">
            <a:xfrm rot="5400000" flipV="1">
              <a:off x="2290" y="3703"/>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5" name="Group 76">
            <a:extLst>
              <a:ext uri="{FF2B5EF4-FFF2-40B4-BE49-F238E27FC236}">
                <a16:creationId xmlns:a16="http://schemas.microsoft.com/office/drawing/2014/main" id="{38CA3921-D09D-4194-9F84-33E994676004}"/>
              </a:ext>
            </a:extLst>
          </p:cNvPr>
          <p:cNvGrpSpPr>
            <a:grpSpLocks/>
          </p:cNvGrpSpPr>
          <p:nvPr/>
        </p:nvGrpSpPr>
        <p:grpSpPr bwMode="auto">
          <a:xfrm>
            <a:off x="8035343" y="2465541"/>
            <a:ext cx="409554" cy="717511"/>
            <a:chOff x="1899" y="1476"/>
            <a:chExt cx="258" cy="452"/>
          </a:xfrm>
        </p:grpSpPr>
        <p:sp>
          <p:nvSpPr>
            <p:cNvPr id="46" name="Rectangle 77">
              <a:extLst>
                <a:ext uri="{FF2B5EF4-FFF2-40B4-BE49-F238E27FC236}">
                  <a16:creationId xmlns:a16="http://schemas.microsoft.com/office/drawing/2014/main" id="{4BDDA8CF-26D8-44C5-8E9E-BFE297D16C62}"/>
                </a:ext>
              </a:extLst>
            </p:cNvPr>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latin typeface="微软雅黑"/>
                  <a:ea typeface="微软雅黑"/>
                </a:rPr>
                <a:t>B</a:t>
              </a:r>
              <a:r>
                <a:rPr lang="en-US" altLang="zh-CN" sz="1599" b="1" baseline="-25000" dirty="0">
                  <a:latin typeface="微软雅黑"/>
                  <a:ea typeface="微软雅黑"/>
                </a:rPr>
                <a:t>1</a:t>
              </a:r>
            </a:p>
          </p:txBody>
        </p:sp>
        <p:sp>
          <p:nvSpPr>
            <p:cNvPr id="47" name="Rectangle 78">
              <a:extLst>
                <a:ext uri="{FF2B5EF4-FFF2-40B4-BE49-F238E27FC236}">
                  <a16:creationId xmlns:a16="http://schemas.microsoft.com/office/drawing/2014/main" id="{168A9809-2612-42AD-BE1B-7AE788006DDC}"/>
                </a:ext>
              </a:extLst>
            </p:cNvPr>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latin typeface="微软雅黑"/>
                  <a:ea typeface="微软雅黑"/>
                </a:rPr>
                <a:t>B</a:t>
              </a:r>
              <a:r>
                <a:rPr lang="en-US" altLang="zh-CN" sz="1599" b="1" baseline="-25000" dirty="0" err="1">
                  <a:latin typeface="微软雅黑"/>
                  <a:ea typeface="微软雅黑"/>
                </a:rPr>
                <a:t>j</a:t>
              </a:r>
              <a:endParaRPr lang="en-US" altLang="zh-CN" sz="1599" b="1" baseline="-25000" dirty="0">
                <a:latin typeface="微软雅黑"/>
                <a:ea typeface="微软雅黑"/>
              </a:endParaRPr>
            </a:p>
          </p:txBody>
        </p:sp>
      </p:grpSp>
      <p:cxnSp>
        <p:nvCxnSpPr>
          <p:cNvPr id="48" name="直接箭头连接符 47">
            <a:extLst>
              <a:ext uri="{FF2B5EF4-FFF2-40B4-BE49-F238E27FC236}">
                <a16:creationId xmlns:a16="http://schemas.microsoft.com/office/drawing/2014/main" id="{DC30D759-8E30-4043-B0C6-31E1E52D9F65}"/>
              </a:ext>
            </a:extLst>
          </p:cNvPr>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a:extLst>
              <a:ext uri="{FF2B5EF4-FFF2-40B4-BE49-F238E27FC236}">
                <a16:creationId xmlns:a16="http://schemas.microsoft.com/office/drawing/2014/main" id="{7B9D4C28-00F9-43A1-84C0-DC414C87F3FF}"/>
              </a:ext>
            </a:extLst>
          </p:cNvPr>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0" name="Rectangle 3">
            <a:extLst>
              <a:ext uri="{FF2B5EF4-FFF2-40B4-BE49-F238E27FC236}">
                <a16:creationId xmlns:a16="http://schemas.microsoft.com/office/drawing/2014/main" id="{6671E649-51D3-45AF-8E82-AA9002CF1C94}"/>
              </a:ext>
            </a:extLst>
          </p:cNvPr>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a:extLst>
              <a:ext uri="{FF2B5EF4-FFF2-40B4-BE49-F238E27FC236}">
                <a16:creationId xmlns:a16="http://schemas.microsoft.com/office/drawing/2014/main" id="{7E0F9031-5EA4-4A5F-BA8C-E57A0AE73892}"/>
              </a:ext>
            </a:extLst>
          </p:cNvPr>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a:extLst>
              <a:ext uri="{FF2B5EF4-FFF2-40B4-BE49-F238E27FC236}">
                <a16:creationId xmlns:a16="http://schemas.microsoft.com/office/drawing/2014/main" id="{3457F901-8E7D-4418-8881-C6BBD53052AA}"/>
              </a:ext>
            </a:extLst>
          </p:cNvPr>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a:extLst/>
        </p:spPr>
        <p:txBody>
          <a:bodyPr rtlCol="0" anchor="ctr"/>
          <a:lstStyle/>
          <a:p>
            <a:pPr algn="ctr" defTabSz="914277"/>
            <a:endParaRPr lang="zh-CN" altLang="en-US" sz="1896"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CE1610EF-0919-4FF1-AD2E-947E222E791E}"/>
              </a:ext>
            </a:extLst>
          </p:cNvPr>
          <p:cNvSpPr/>
          <p:nvPr/>
        </p:nvSpPr>
        <p:spPr>
          <a:xfrm>
            <a:off x="10165621" y="4795599"/>
            <a:ext cx="604653" cy="355034"/>
          </a:xfrm>
          <a:prstGeom prst="rect">
            <a:avLst/>
          </a:prstGeom>
        </p:spPr>
        <p:txBody>
          <a:bodyPr wrap="none">
            <a:spAutoFit/>
          </a:bodyPr>
          <a:lstStyle/>
          <a:p>
            <a:pPr algn="ctr" defTabSz="914277"/>
            <a:r>
              <a:rPr lang="en-US" altLang="zh-CN" sz="1707" b="1" dirty="0">
                <a:solidFill>
                  <a:srgbClr val="001010"/>
                </a:solidFill>
                <a:latin typeface="微软雅黑"/>
                <a:ea typeface="微软雅黑"/>
              </a:rPr>
              <a:t>CLK</a:t>
            </a:r>
            <a:endParaRPr lang="zh-CN" altLang="en-US" sz="1707" b="1" dirty="0">
              <a:solidFill>
                <a:srgbClr val="001010"/>
              </a:solidFill>
              <a:latin typeface="微软雅黑"/>
              <a:ea typeface="微软雅黑"/>
            </a:endParaRPr>
          </a:p>
        </p:txBody>
      </p:sp>
      <p:sp>
        <p:nvSpPr>
          <p:cNvPr id="54" name="矩形 53">
            <a:extLst>
              <a:ext uri="{FF2B5EF4-FFF2-40B4-BE49-F238E27FC236}">
                <a16:creationId xmlns:a16="http://schemas.microsoft.com/office/drawing/2014/main" id="{1E4B02D4-C2E3-464F-B4BE-B2BEE06B1465}"/>
              </a:ext>
            </a:extLst>
          </p:cNvPr>
          <p:cNvSpPr/>
          <p:nvPr/>
        </p:nvSpPr>
        <p:spPr>
          <a:xfrm>
            <a:off x="7008929" y="5253387"/>
            <a:ext cx="4134465" cy="617477"/>
          </a:xfrm>
          <a:prstGeom prst="rect">
            <a:avLst/>
          </a:prstGeom>
        </p:spPr>
        <p:txBody>
          <a:bodyPr wrap="none">
            <a:spAutoFit/>
          </a:bodyPr>
          <a:lstStyle/>
          <a:p>
            <a:pPr>
              <a:lnSpc>
                <a:spcPct val="150000"/>
              </a:lnSpc>
              <a:spcBef>
                <a:spcPts val="569"/>
              </a:spcBef>
              <a:spcAft>
                <a:spcPts val="569"/>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a:extLst>
              <a:ext uri="{FF2B5EF4-FFF2-40B4-BE49-F238E27FC236}">
                <a16:creationId xmlns:a16="http://schemas.microsoft.com/office/drawing/2014/main" id="{B232A78C-8645-4CA7-AA94-FE4C80970EEA}"/>
              </a:ext>
            </a:extLst>
          </p:cNvPr>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Tree>
    <p:extLst>
      <p:ext uri="{BB962C8B-B14F-4D97-AF65-F5344CB8AC3E}">
        <p14:creationId xmlns:p14="http://schemas.microsoft.com/office/powerpoint/2010/main" val="1729780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endParaRPr lang="zh-CN" altLang="en-US" dirty="0"/>
          </a:p>
        </p:txBody>
      </p:sp>
      <p:sp>
        <p:nvSpPr>
          <p:cNvPr id="133" name="Rectangle 110"/>
          <p:cNvSpPr>
            <a:spLocks noChangeArrowheads="1"/>
          </p:cNvSpPr>
          <p:nvPr/>
        </p:nvSpPr>
        <p:spPr bwMode="auto">
          <a:xfrm>
            <a:off x="6425821" y="1121858"/>
            <a:ext cx="5332992" cy="5452100"/>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134" name="组合 133"/>
          <p:cNvGrpSpPr/>
          <p:nvPr/>
        </p:nvGrpSpPr>
        <p:grpSpPr>
          <a:xfrm>
            <a:off x="9567040" y="1914742"/>
            <a:ext cx="1556581" cy="1457131"/>
            <a:chOff x="10090237" y="2019256"/>
            <a:chExt cx="1641707" cy="1536818"/>
          </a:xfrm>
        </p:grpSpPr>
        <p:sp>
          <p:nvSpPr>
            <p:cNvPr id="135"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6"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38"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10258306" y="2339122"/>
            <a:ext cx="858666" cy="711391"/>
            <a:chOff x="10819307" y="2466844"/>
            <a:chExt cx="905624" cy="750295"/>
          </a:xfrm>
        </p:grpSpPr>
        <p:sp>
          <p:nvSpPr>
            <p:cNvPr id="140"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41"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2" name="组合 141"/>
          <p:cNvGrpSpPr/>
          <p:nvPr/>
        </p:nvGrpSpPr>
        <p:grpSpPr>
          <a:xfrm>
            <a:off x="6726496" y="1483455"/>
            <a:ext cx="2262243" cy="782519"/>
            <a:chOff x="7094351" y="1564383"/>
            <a:chExt cx="2385959" cy="825313"/>
          </a:xfrm>
        </p:grpSpPr>
        <p:cxnSp>
          <p:nvCxnSpPr>
            <p:cNvPr id="143" name="直接箭头连接符 142"/>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44" name="直接箭头连接符 143"/>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45" name="组合 144"/>
            <p:cNvGrpSpPr/>
            <p:nvPr/>
          </p:nvGrpSpPr>
          <p:grpSpPr>
            <a:xfrm>
              <a:off x="7094351" y="1564383"/>
              <a:ext cx="2385959" cy="825313"/>
              <a:chOff x="7094351" y="1564383"/>
              <a:chExt cx="2385959" cy="825313"/>
            </a:xfrm>
          </p:grpSpPr>
          <p:sp>
            <p:nvSpPr>
              <p:cNvPr id="146"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7" name="直接连接符 146"/>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8" name="等腰三角形 147"/>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50"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2" name="组合 151"/>
          <p:cNvGrpSpPr/>
          <p:nvPr/>
        </p:nvGrpSpPr>
        <p:grpSpPr>
          <a:xfrm>
            <a:off x="9074688" y="3162029"/>
            <a:ext cx="2652445" cy="801978"/>
            <a:chOff x="9570959" y="3334754"/>
            <a:chExt cx="2797501" cy="845836"/>
          </a:xfrm>
        </p:grpSpPr>
        <p:sp>
          <p:nvSpPr>
            <p:cNvPr id="153"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4" name="组合 153"/>
            <p:cNvGrpSpPr/>
            <p:nvPr/>
          </p:nvGrpSpPr>
          <p:grpSpPr>
            <a:xfrm>
              <a:off x="9570959" y="3543889"/>
              <a:ext cx="2781789" cy="636701"/>
              <a:chOff x="9570959" y="3543889"/>
              <a:chExt cx="2781789" cy="636701"/>
            </a:xfrm>
          </p:grpSpPr>
          <p:sp>
            <p:nvSpPr>
              <p:cNvPr id="15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56"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57" name="组合 156"/>
              <p:cNvGrpSpPr/>
              <p:nvPr/>
            </p:nvGrpSpPr>
            <p:grpSpPr>
              <a:xfrm rot="16200000">
                <a:off x="9875660" y="3482511"/>
                <a:ext cx="159131" cy="768533"/>
                <a:chOff x="6712622" y="6427719"/>
                <a:chExt cx="159131" cy="768533"/>
              </a:xfrm>
            </p:grpSpPr>
            <p:cxnSp>
              <p:nvCxnSpPr>
                <p:cNvPr id="161" name="直接连接符 160"/>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2" name="等腰三角形 161"/>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58" name="直接箭头连接符 157"/>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60"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63" name="组合 162"/>
          <p:cNvGrpSpPr/>
          <p:nvPr/>
        </p:nvGrpSpPr>
        <p:grpSpPr>
          <a:xfrm>
            <a:off x="6485563" y="3740595"/>
            <a:ext cx="2613342" cy="2074601"/>
            <a:chOff x="6840242" y="3944960"/>
            <a:chExt cx="2756259" cy="2188056"/>
          </a:xfrm>
        </p:grpSpPr>
        <p:cxnSp>
          <p:nvCxnSpPr>
            <p:cNvPr id="164" name="直接箭头连接符 163"/>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5" name="组合 164"/>
            <p:cNvGrpSpPr/>
            <p:nvPr/>
          </p:nvGrpSpPr>
          <p:grpSpPr>
            <a:xfrm>
              <a:off x="6909129" y="4150680"/>
              <a:ext cx="2018830" cy="942122"/>
              <a:chOff x="5296743" y="3767069"/>
              <a:chExt cx="2018830" cy="942122"/>
            </a:xfrm>
          </p:grpSpPr>
          <p:cxnSp>
            <p:nvCxnSpPr>
              <p:cNvPr id="185" name="直接箭头连接符 184"/>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86" name="直接箭头连接符 185"/>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87" name="直接箭头连接符 186"/>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88" name="直接箭头连接符 187"/>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66"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67" name="组合 166"/>
            <p:cNvGrpSpPr/>
            <p:nvPr/>
          </p:nvGrpSpPr>
          <p:grpSpPr>
            <a:xfrm>
              <a:off x="7145410" y="3944960"/>
              <a:ext cx="2323036" cy="2018193"/>
              <a:chOff x="7145410" y="3944960"/>
              <a:chExt cx="2323036" cy="2018193"/>
            </a:xfrm>
          </p:grpSpPr>
          <p:sp>
            <p:nvSpPr>
              <p:cNvPr id="172"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173" name="矩形 172">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solidFill>
                    <a:schemeClr val="bg1"/>
                  </a:solidFill>
                  <a:latin typeface="Segoe UI Black" panose="020B0A02040204020203" pitchFamily="34" charset="0"/>
                  <a:cs typeface="Segoe UI Black" panose="020B0A02040204020203" pitchFamily="34" charset="0"/>
                </a:endParaRPr>
              </a:p>
            </p:txBody>
          </p:sp>
          <p:cxnSp>
            <p:nvCxnSpPr>
              <p:cNvPr id="174" name="直接连接符 173"/>
              <p:cNvCxnSpPr>
                <a:stCxn id="181"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5" name="等腰三角形 174"/>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连接符 175"/>
              <p:cNvCxnSpPr/>
              <p:nvPr/>
            </p:nvCxnSpPr>
            <p:spPr>
              <a:xfrm>
                <a:off x="7462755"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77" name="直接连接符 176"/>
              <p:cNvCxnSpPr/>
              <p:nvPr/>
            </p:nvCxnSpPr>
            <p:spPr>
              <a:xfrm>
                <a:off x="8198535" y="4418458"/>
                <a:ext cx="0" cy="283548"/>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78"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79"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80" name="Line 7"/>
              <p:cNvSpPr>
                <a:spLocks noChangeShapeType="1"/>
              </p:cNvSpPr>
              <p:nvPr/>
            </p:nvSpPr>
            <p:spPr bwMode="auto">
              <a:xfrm flipH="1">
                <a:off x="8198535" y="4430628"/>
                <a:ext cx="1269911" cy="0"/>
              </a:xfrm>
              <a:prstGeom prst="line">
                <a:avLst/>
              </a:prstGeom>
              <a:noFill/>
              <a:ln w="19050">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1"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82" name="直接连接符 181"/>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83"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8"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9"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0"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1"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89" name="组合 188"/>
          <p:cNvGrpSpPr/>
          <p:nvPr/>
        </p:nvGrpSpPr>
        <p:grpSpPr>
          <a:xfrm>
            <a:off x="9074076" y="3919218"/>
            <a:ext cx="2684736" cy="2237034"/>
            <a:chOff x="9570314" y="4133352"/>
            <a:chExt cx="2831558" cy="2359372"/>
          </a:xfrm>
        </p:grpSpPr>
        <p:sp>
          <p:nvSpPr>
            <p:cNvPr id="190"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1" name="组合 190"/>
            <p:cNvGrpSpPr/>
            <p:nvPr/>
          </p:nvGrpSpPr>
          <p:grpSpPr>
            <a:xfrm>
              <a:off x="9570314" y="4306510"/>
              <a:ext cx="2831558" cy="1951958"/>
              <a:chOff x="9570314" y="4306510"/>
              <a:chExt cx="2831558" cy="1951958"/>
            </a:xfrm>
          </p:grpSpPr>
          <p:sp>
            <p:nvSpPr>
              <p:cNvPr id="193"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94"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95"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96" name="Line 7"/>
              <p:cNvSpPr>
                <a:spLocks noChangeShapeType="1"/>
              </p:cNvSpPr>
              <p:nvPr/>
            </p:nvSpPr>
            <p:spPr bwMode="auto">
              <a:xfrm>
                <a:off x="9570314" y="4449678"/>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H="1">
                <a:off x="9570316" y="462337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98" name="等腰三角形 197"/>
              <p:cNvSpPr/>
              <p:nvPr/>
            </p:nvSpPr>
            <p:spPr>
              <a:xfrm rot="16200000">
                <a:off x="9846310" y="4549014"/>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9" name="Line 7"/>
              <p:cNvSpPr>
                <a:spLocks noChangeShapeType="1"/>
              </p:cNvSpPr>
              <p:nvPr/>
            </p:nvSpPr>
            <p:spPr bwMode="auto">
              <a:xfrm>
                <a:off x="9570314" y="5212354"/>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0" name="组合 199"/>
              <p:cNvGrpSpPr/>
              <p:nvPr/>
            </p:nvGrpSpPr>
            <p:grpSpPr>
              <a:xfrm rot="16200000">
                <a:off x="9875015" y="4992260"/>
                <a:ext cx="159131" cy="768533"/>
                <a:chOff x="6722147" y="6427719"/>
                <a:chExt cx="159131" cy="768533"/>
              </a:xfrm>
            </p:grpSpPr>
            <p:cxnSp>
              <p:nvCxnSpPr>
                <p:cNvPr id="215" name="直接连接符 21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16" name="等腰三角形 215"/>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01" name="Line 7"/>
              <p:cNvSpPr>
                <a:spLocks noChangeShapeType="1"/>
              </p:cNvSpPr>
              <p:nvPr/>
            </p:nvSpPr>
            <p:spPr bwMode="auto">
              <a:xfrm>
                <a:off x="9570314" y="597503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015" y="5764461"/>
                <a:ext cx="159131" cy="768533"/>
                <a:chOff x="6712622" y="6427719"/>
                <a:chExt cx="159131" cy="768533"/>
              </a:xfrm>
            </p:grpSpPr>
            <p:cxnSp>
              <p:nvCxnSpPr>
                <p:cNvPr id="213" name="直接连接符 21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14" name="等腰三角形 213"/>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4" name="直接箭头连接符 203"/>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5" name="直接箭头连接符 204"/>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6" name="直接箭头连接符 205"/>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7" name="直接箭头连接符 206"/>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8" name="直接箭头连接符 207"/>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9"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1"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2"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2"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7" name="组合 216"/>
          <p:cNvGrpSpPr/>
          <p:nvPr/>
        </p:nvGrpSpPr>
        <p:grpSpPr>
          <a:xfrm>
            <a:off x="5259926" y="1474284"/>
            <a:ext cx="3860030" cy="2327858"/>
            <a:chOff x="5547578" y="1554710"/>
            <a:chExt cx="4071125" cy="2455163"/>
          </a:xfrm>
        </p:grpSpPr>
        <p:sp>
          <p:nvSpPr>
            <p:cNvPr id="218" name="Rectangle 129"/>
            <p:cNvSpPr>
              <a:spLocks noChangeArrowheads="1"/>
            </p:cNvSpPr>
            <p:nvPr/>
          </p:nvSpPr>
          <p:spPr bwMode="auto">
            <a:xfrm>
              <a:off x="5734519" y="2277866"/>
              <a:ext cx="854734" cy="1572929"/>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19" name="直接连接符 218"/>
            <p:cNvCxnSpPr/>
            <p:nvPr/>
          </p:nvCxnSpPr>
          <p:spPr>
            <a:xfrm flipH="1">
              <a:off x="6589253" y="328181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20" name="等腰三角形 219"/>
            <p:cNvSpPr/>
            <p:nvPr/>
          </p:nvSpPr>
          <p:spPr>
            <a:xfrm rot="16200000">
              <a:off x="7038778" y="319792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21" name="Line 7"/>
            <p:cNvSpPr>
              <a:spLocks noChangeShapeType="1"/>
            </p:cNvSpPr>
            <p:nvPr/>
          </p:nvSpPr>
          <p:spPr bwMode="auto">
            <a:xfrm>
              <a:off x="6608304" y="343774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22" name="直接连接符 221"/>
            <p:cNvCxnSpPr/>
            <p:nvPr/>
          </p:nvCxnSpPr>
          <p:spPr>
            <a:xfrm>
              <a:off x="8632095" y="3453940"/>
              <a:ext cx="8266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23" name="等腰三角形 222"/>
            <p:cNvSpPr/>
            <p:nvPr/>
          </p:nvSpPr>
          <p:spPr>
            <a:xfrm rot="5400000" flipH="1">
              <a:off x="8963127" y="339038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24" name="Line 7"/>
            <p:cNvSpPr>
              <a:spLocks noChangeShapeType="1"/>
            </p:cNvSpPr>
            <p:nvPr/>
          </p:nvSpPr>
          <p:spPr bwMode="auto">
            <a:xfrm flipH="1">
              <a:off x="8611328" y="2438217"/>
              <a:ext cx="85711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25"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226"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227" name="直接箭头连接符 226"/>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8"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29"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30" name="直接箭头连接符 229"/>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31" name="Line 7"/>
            <p:cNvSpPr>
              <a:spLocks noChangeShapeType="1"/>
            </p:cNvSpPr>
            <p:nvPr/>
          </p:nvSpPr>
          <p:spPr bwMode="auto">
            <a:xfrm flipH="1">
              <a:off x="8623192" y="3289330"/>
              <a:ext cx="857118"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32" name="直接箭头连接符 231"/>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33" name="组合 232"/>
            <p:cNvGrpSpPr/>
            <p:nvPr/>
          </p:nvGrpSpPr>
          <p:grpSpPr>
            <a:xfrm>
              <a:off x="7901805" y="3608447"/>
              <a:ext cx="533810" cy="293603"/>
              <a:chOff x="1081011" y="4795829"/>
              <a:chExt cx="533810" cy="293603"/>
            </a:xfrm>
          </p:grpSpPr>
          <p:cxnSp>
            <p:nvCxnSpPr>
              <p:cNvPr id="242" name="直接箭头连接符 241"/>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43" name="直接箭头连接符 242"/>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234"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5"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7"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8"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9"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0"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1" name="Line 7"/>
            <p:cNvSpPr>
              <a:spLocks noChangeShapeType="1"/>
            </p:cNvSpPr>
            <p:nvPr/>
          </p:nvSpPr>
          <p:spPr bwMode="auto">
            <a:xfrm flipH="1">
              <a:off x="6608304" y="2546541"/>
              <a:ext cx="109520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44" name="组合 243"/>
          <p:cNvGrpSpPr/>
          <p:nvPr/>
        </p:nvGrpSpPr>
        <p:grpSpPr>
          <a:xfrm>
            <a:off x="8370910" y="1211447"/>
            <a:ext cx="758321" cy="5011768"/>
            <a:chOff x="8828694" y="1277499"/>
            <a:chExt cx="799792" cy="5285849"/>
          </a:xfrm>
        </p:grpSpPr>
        <p:sp>
          <p:nvSpPr>
            <p:cNvPr id="245"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Segoe UI Black" panose="020B0A02040204020203" pitchFamily="34" charset="0"/>
                </a:rPr>
                <a:t>总线</a:t>
              </a:r>
              <a:endParaRPr lang="zh-CN" altLang="en-US" sz="3792" b="1" dirty="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46" name="上下箭头 245"/>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47" name="组合 246"/>
          <p:cNvGrpSpPr/>
          <p:nvPr/>
        </p:nvGrpSpPr>
        <p:grpSpPr>
          <a:xfrm>
            <a:off x="7429777" y="6203768"/>
            <a:ext cx="3770115" cy="434122"/>
            <a:chOff x="7406082" y="6264612"/>
            <a:chExt cx="3976293" cy="457863"/>
          </a:xfrm>
        </p:grpSpPr>
        <p:sp>
          <p:nvSpPr>
            <p:cNvPr id="248" name="Line 7"/>
            <p:cNvSpPr>
              <a:spLocks noChangeShapeType="1"/>
            </p:cNvSpPr>
            <p:nvPr/>
          </p:nvSpPr>
          <p:spPr bwMode="auto">
            <a:xfrm>
              <a:off x="7406082" y="6469122"/>
              <a:ext cx="66483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249"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250"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517" b="1" dirty="0">
                  <a:latin typeface="微软雅黑" panose="020B0503020204020204" pitchFamily="34" charset="-122"/>
                  <a:ea typeface="微软雅黑" panose="020B0503020204020204" pitchFamily="34" charset="-122"/>
                  <a:cs typeface="Times New Roman" panose="02020603050405020304" pitchFamily="18" charset="0"/>
                </a:rPr>
                <a:t>数据流</a:t>
              </a:r>
              <a:endParaRPr lang="zh-CN" altLang="zh-CN" sz="3792" b="1" dirty="0">
                <a:latin typeface="微软雅黑" panose="020B0503020204020204" pitchFamily="34" charset="-122"/>
                <a:ea typeface="微软雅黑" panose="020B0503020204020204" pitchFamily="34" charset="-122"/>
              </a:endParaRPr>
            </a:p>
          </p:txBody>
        </p:sp>
        <p:sp>
          <p:nvSpPr>
            <p:cNvPr id="251"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517" b="1" dirty="0">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控制流</a:t>
              </a:r>
              <a:endParaRPr lang="zh-CN" altLang="zh-CN" sz="3792" b="1" dirty="0">
                <a:solidFill>
                  <a:srgbClr val="0066FF"/>
                </a:solidFill>
                <a:latin typeface="微软雅黑" panose="020B0503020204020204" pitchFamily="34" charset="-122"/>
                <a:ea typeface="微软雅黑" panose="020B0503020204020204" pitchFamily="34" charset="-122"/>
              </a:endParaRPr>
            </a:p>
          </p:txBody>
        </p:sp>
      </p:grpSp>
      <p:grpSp>
        <p:nvGrpSpPr>
          <p:cNvPr id="252" name="组合 251"/>
          <p:cNvGrpSpPr/>
          <p:nvPr/>
        </p:nvGrpSpPr>
        <p:grpSpPr>
          <a:xfrm>
            <a:off x="9714667" y="1283472"/>
            <a:ext cx="1538355" cy="692725"/>
            <a:chOff x="10245931" y="1353464"/>
            <a:chExt cx="1622483" cy="730608"/>
          </a:xfrm>
        </p:grpSpPr>
        <p:sp>
          <p:nvSpPr>
            <p:cNvPr id="25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59"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60"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61" name="TextBox 24"/>
          <p:cNvSpPr txBox="1"/>
          <p:nvPr/>
        </p:nvSpPr>
        <p:spPr>
          <a:xfrm>
            <a:off x="782676" y="1532901"/>
            <a:ext cx="3714520" cy="4793620"/>
          </a:xfrm>
          <a:prstGeom prst="rect">
            <a:avLst/>
          </a:prstGeom>
          <a:noFill/>
        </p:spPr>
        <p:txBody>
          <a:bodyPr wrap="square" rtlCol="0">
            <a:spAutoFit/>
          </a:bodyPr>
          <a:lstStyle/>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LOAD R0,6#</a:t>
            </a:r>
          </a:p>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MOVE R1,10</a:t>
            </a:r>
          </a:p>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ADD R0,R1</a:t>
            </a:r>
          </a:p>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STORE R0,(R2)</a:t>
            </a:r>
          </a:p>
          <a:p>
            <a:pPr marL="1040331" lvl="1" indent="-433471">
              <a:lnSpc>
                <a:spcPct val="200000"/>
              </a:lnSpc>
              <a:spcBef>
                <a:spcPts val="569"/>
              </a:spcBef>
              <a:spcAft>
                <a:spcPts val="569"/>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JMP 1000</a:t>
            </a:r>
          </a:p>
        </p:txBody>
      </p:sp>
    </p:spTree>
    <p:extLst>
      <p:ext uri="{BB962C8B-B14F-4D97-AF65-F5344CB8AC3E}">
        <p14:creationId xmlns:p14="http://schemas.microsoft.com/office/powerpoint/2010/main" val="3483795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9247" y="257614"/>
            <a:ext cx="10515600" cy="617641"/>
          </a:xfrm>
        </p:spPr>
        <p:txBody>
          <a:bodyPr>
            <a:normAutofit/>
          </a:bodyPr>
          <a:lstStyle/>
          <a:p>
            <a:r>
              <a:rPr lang="zh-CN" altLang="en-US" dirty="0"/>
              <a:t>指令周期方框图  （数据流）</a:t>
            </a:r>
          </a:p>
        </p:txBody>
      </p:sp>
      <p:sp>
        <p:nvSpPr>
          <p:cNvPr id="5" name="文本框 4"/>
          <p:cNvSpPr txBox="1"/>
          <p:nvPr/>
        </p:nvSpPr>
        <p:spPr>
          <a:xfrm>
            <a:off x="547101" y="4449070"/>
            <a:ext cx="492443" cy="1426031"/>
          </a:xfrm>
          <a:prstGeom prst="rect">
            <a:avLst/>
          </a:prstGeom>
          <a:noFill/>
        </p:spPr>
        <p:txBody>
          <a:bodyPr vert="eaVert" wrap="none" rtlCol="0">
            <a:spAutoFit/>
          </a:bodyPr>
          <a:lstStyle/>
          <a:p>
            <a:r>
              <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rPr>
              <a:t>执行周期</a:t>
            </a:r>
          </a:p>
        </p:txBody>
      </p:sp>
      <p:sp>
        <p:nvSpPr>
          <p:cNvPr id="88" name="Rectangle 104"/>
          <p:cNvSpPr>
            <a:spLocks noChangeArrowheads="1"/>
          </p:cNvSpPr>
          <p:nvPr/>
        </p:nvSpPr>
        <p:spPr bwMode="auto">
          <a:xfrm>
            <a:off x="2927629" y="40400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500"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R1</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41" name="组合 40">
            <a:extLst>
              <a:ext uri="{FF2B5EF4-FFF2-40B4-BE49-F238E27FC236}">
                <a16:creationId xmlns:a16="http://schemas.microsoft.com/office/drawing/2014/main" id="{99C355FB-16CC-4F37-9DF7-42CF159984C4}"/>
              </a:ext>
            </a:extLst>
          </p:cNvPr>
          <p:cNvGrpSpPr/>
          <p:nvPr/>
        </p:nvGrpSpPr>
        <p:grpSpPr>
          <a:xfrm>
            <a:off x="1749807" y="3191387"/>
            <a:ext cx="8293506" cy="847514"/>
            <a:chOff x="1686307" y="3191387"/>
            <a:chExt cx="8293506" cy="847514"/>
          </a:xfrm>
        </p:grpSpPr>
        <p:cxnSp>
          <p:nvCxnSpPr>
            <p:cNvPr id="60" name="直接连接符 59"/>
            <p:cNvCxnSpPr/>
            <p:nvPr/>
          </p:nvCxnSpPr>
          <p:spPr>
            <a:xfrm>
              <a:off x="1803512" y="3602385"/>
              <a:ext cx="7461545"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1794317" y="3611002"/>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520205" y="3191387"/>
              <a:ext cx="0" cy="412637"/>
            </a:xfrm>
            <a:prstGeom prst="straightConnector1">
              <a:avLst/>
            </a:prstGeom>
            <a:ln w="2857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642809" y="3619619"/>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5519811" y="3620337"/>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7396424" y="3626264"/>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265057" y="3626264"/>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42" name="文本框 141"/>
            <p:cNvSpPr txBox="1"/>
            <p:nvPr/>
          </p:nvSpPr>
          <p:spPr>
            <a:xfrm>
              <a:off x="1686307" y="3267334"/>
              <a:ext cx="821804"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LOAD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3297147" y="3267334"/>
              <a:ext cx="821804"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MOVE</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4" name="文本框 143"/>
            <p:cNvSpPr txBox="1"/>
            <p:nvPr/>
          </p:nvSpPr>
          <p:spPr>
            <a:xfrm>
              <a:off x="5519811" y="3267334"/>
              <a:ext cx="821804"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5" name="文本框 144"/>
            <p:cNvSpPr txBox="1"/>
            <p:nvPr/>
          </p:nvSpPr>
          <p:spPr>
            <a:xfrm>
              <a:off x="6974416" y="3267334"/>
              <a:ext cx="1011555"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STORE</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6" name="文本框 145"/>
            <p:cNvSpPr txBox="1"/>
            <p:nvPr/>
          </p:nvSpPr>
          <p:spPr>
            <a:xfrm>
              <a:off x="8968258" y="3267334"/>
              <a:ext cx="1011555"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JMP</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cxnSp>
        <p:nvCxnSpPr>
          <p:cNvPr id="148" name="直接连接符 147"/>
          <p:cNvCxnSpPr>
            <a:cxnSpLocks/>
          </p:cNvCxnSpPr>
          <p:nvPr/>
        </p:nvCxnSpPr>
        <p:spPr>
          <a:xfrm>
            <a:off x="1857816" y="6510589"/>
            <a:ext cx="8592142"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cxnSpLocks/>
          </p:cNvCxnSpPr>
          <p:nvPr/>
        </p:nvCxnSpPr>
        <p:spPr>
          <a:xfrm>
            <a:off x="6919192" y="1161620"/>
            <a:ext cx="4523508" cy="0"/>
          </a:xfrm>
          <a:prstGeom prst="line">
            <a:avLst/>
          </a:prstGeom>
          <a:ln w="28575" cap="sq">
            <a:solidFill>
              <a:srgbClr val="00B050"/>
            </a:solidFill>
            <a:headEnd type="triangle" w="lg" len="lg"/>
            <a:tailEnd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DC8C1A79-678F-48FE-B661-3185EE32BAF8}"/>
              </a:ext>
            </a:extLst>
          </p:cNvPr>
          <p:cNvGrpSpPr/>
          <p:nvPr/>
        </p:nvGrpSpPr>
        <p:grpSpPr>
          <a:xfrm>
            <a:off x="1857817" y="4415254"/>
            <a:ext cx="7470740" cy="2095335"/>
            <a:chOff x="1794317" y="4415254"/>
            <a:chExt cx="7470740" cy="2095335"/>
          </a:xfrm>
        </p:grpSpPr>
        <p:cxnSp>
          <p:nvCxnSpPr>
            <p:cNvPr id="152" name="直接连接符 151"/>
            <p:cNvCxnSpPr/>
            <p:nvPr/>
          </p:nvCxnSpPr>
          <p:spPr>
            <a:xfrm>
              <a:off x="1794317" y="6185025"/>
              <a:ext cx="0" cy="325564"/>
            </a:xfrm>
            <a:prstGeom prst="line">
              <a:avLst/>
            </a:prstGeom>
            <a:ln w="28575">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642809" y="4415255"/>
              <a:ext cx="0" cy="2095334"/>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536782" y="5595101"/>
              <a:ext cx="0" cy="915488"/>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96424" y="5595101"/>
              <a:ext cx="0" cy="915488"/>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9265057" y="4415254"/>
              <a:ext cx="0" cy="2095335"/>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a:stCxn id="7" idx="2"/>
          </p:cNvCxnSpPr>
          <p:nvPr/>
        </p:nvCxnSpPr>
        <p:spPr>
          <a:xfrm flipH="1">
            <a:off x="10449958" y="5479992"/>
            <a:ext cx="6974" cy="1030597"/>
          </a:xfrm>
          <a:prstGeom prst="line">
            <a:avLst/>
          </a:prstGeom>
          <a:ln w="28575" cap="sq">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82" name="直接连接符 81"/>
          <p:cNvCxnSpPr>
            <a:cxnSpLocks/>
          </p:cNvCxnSpPr>
          <p:nvPr/>
        </p:nvCxnSpPr>
        <p:spPr>
          <a:xfrm>
            <a:off x="10433870" y="1161620"/>
            <a:ext cx="0" cy="479167"/>
          </a:xfrm>
          <a:prstGeom prst="line">
            <a:avLst/>
          </a:prstGeom>
          <a:ln w="28575" cap="sq">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5779288E-44D8-46D2-9E12-37B50CA9F150}"/>
              </a:ext>
            </a:extLst>
          </p:cNvPr>
          <p:cNvGrpSpPr/>
          <p:nvPr/>
        </p:nvGrpSpPr>
        <p:grpSpPr>
          <a:xfrm>
            <a:off x="3677231" y="979987"/>
            <a:ext cx="3241961" cy="2211401"/>
            <a:chOff x="3613731" y="979987"/>
            <a:chExt cx="3241961" cy="2211401"/>
          </a:xfrm>
        </p:grpSpPr>
        <p:sp>
          <p:nvSpPr>
            <p:cNvPr id="4" name="文本框 3"/>
            <p:cNvSpPr txBox="1"/>
            <p:nvPr/>
          </p:nvSpPr>
          <p:spPr>
            <a:xfrm>
              <a:off x="3613731" y="1440083"/>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cxnSp>
          <p:nvCxnSpPr>
            <p:cNvPr id="49" name="直接箭头连接符 48"/>
            <p:cNvCxnSpPr>
              <a:stCxn id="9" idx="2"/>
              <a:endCxn id="10" idx="0"/>
            </p:cNvCxnSpPr>
            <p:nvPr/>
          </p:nvCxnSpPr>
          <p:spPr>
            <a:xfrm flipH="1">
              <a:off x="5520211" y="1355221"/>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5520209" y="1967417"/>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5520207" y="2579191"/>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04"/>
            <p:cNvSpPr>
              <a:spLocks noChangeArrowheads="1"/>
            </p:cNvSpPr>
            <p:nvPr/>
          </p:nvSpPr>
          <p:spPr bwMode="auto">
            <a:xfrm>
              <a:off x="4184729" y="2816154"/>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2" name="Rectangle 104"/>
            <p:cNvSpPr>
              <a:spLocks noChangeArrowheads="1"/>
            </p:cNvSpPr>
            <p:nvPr/>
          </p:nvSpPr>
          <p:spPr bwMode="auto">
            <a:xfrm>
              <a:off x="4184731" y="2210724"/>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0" name="Rectangle 104"/>
            <p:cNvSpPr>
              <a:spLocks noChangeArrowheads="1"/>
            </p:cNvSpPr>
            <p:nvPr/>
          </p:nvSpPr>
          <p:spPr bwMode="auto">
            <a:xfrm>
              <a:off x="4184731" y="1592184"/>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ALU</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 </a:t>
              </a:r>
              <a:r>
                <a:rPr lang="en-US" altLang="zh-CN" sz="1500" dirty="0" err="1">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ReadMem</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 name="Rectangle 104"/>
            <p:cNvSpPr>
              <a:spLocks noChangeArrowheads="1"/>
            </p:cNvSpPr>
            <p:nvPr/>
          </p:nvSpPr>
          <p:spPr bwMode="auto">
            <a:xfrm>
              <a:off x="4184732" y="979987"/>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95" name="组合 94"/>
          <p:cNvGrpSpPr/>
          <p:nvPr/>
        </p:nvGrpSpPr>
        <p:grpSpPr>
          <a:xfrm>
            <a:off x="4799495" y="4040021"/>
            <a:ext cx="1595279" cy="1555080"/>
            <a:chOff x="1124714" y="3900874"/>
            <a:chExt cx="1720086" cy="1676742"/>
          </a:xfrm>
          <a:solidFill>
            <a:schemeClr val="accent5">
              <a:lumMod val="40000"/>
              <a:lumOff val="60000"/>
            </a:schemeClr>
          </a:solidFill>
        </p:grpSpPr>
        <p:cxnSp>
          <p:nvCxnSpPr>
            <p:cNvPr id="96" name="直接箭头连接符 95"/>
            <p:cNvCxnSpPr/>
            <p:nvPr/>
          </p:nvCxnSpPr>
          <p:spPr>
            <a:xfrm flipH="1">
              <a:off x="1981777" y="4264988"/>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97" name="Rectangle 104"/>
            <p:cNvSpPr>
              <a:spLocks noChangeArrowheads="1"/>
            </p:cNvSpPr>
            <p:nvPr/>
          </p:nvSpPr>
          <p:spPr bwMode="auto">
            <a:xfrm>
              <a:off x="1124714" y="3900874"/>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(R0)</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98" name="直接箭头连接符 97"/>
            <p:cNvCxnSpPr/>
            <p:nvPr/>
          </p:nvCxnSpPr>
          <p:spPr>
            <a:xfrm flipH="1">
              <a:off x="1981776" y="491129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0" name="Rectangle 104"/>
            <p:cNvSpPr>
              <a:spLocks noChangeArrowheads="1"/>
            </p:cNvSpPr>
            <p:nvPr/>
          </p:nvSpPr>
          <p:spPr bwMode="auto">
            <a:xfrm>
              <a:off x="1124714" y="4536950"/>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(R1)+XZ</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1" name="Rectangle 104"/>
            <p:cNvSpPr>
              <a:spLocks noChangeArrowheads="1"/>
            </p:cNvSpPr>
            <p:nvPr/>
          </p:nvSpPr>
          <p:spPr bwMode="auto">
            <a:xfrm>
              <a:off x="1124714" y="5173026"/>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(Z)R</a:t>
              </a:r>
              <a:r>
                <a:rPr lang="en-US" altLang="zh-CN" sz="1500" dirty="0">
                  <a:solidFill>
                    <a:schemeClr val="tx1"/>
                  </a:solidFill>
                  <a:latin typeface="微软雅黑" panose="020B0503020204020204" pitchFamily="34" charset="-122"/>
                  <a:ea typeface="微软雅黑" panose="020B0503020204020204" pitchFamily="34" charset="-122"/>
                </a:rPr>
                <a:t>0</a:t>
              </a:r>
              <a:endParaRPr lang="zh-CN" altLang="en-US" sz="1500" dirty="0">
                <a:solidFill>
                  <a:schemeClr val="tx1"/>
                </a:solidFill>
                <a:latin typeface="微软雅黑" panose="020B0503020204020204" pitchFamily="34" charset="-122"/>
                <a:ea typeface="微软雅黑" panose="020B0503020204020204" pitchFamily="34" charset="-122"/>
              </a:endParaRPr>
            </a:p>
          </p:txBody>
        </p:sp>
      </p:grpSp>
      <p:grpSp>
        <p:nvGrpSpPr>
          <p:cNvPr id="47" name="组合 46">
            <a:extLst>
              <a:ext uri="{FF2B5EF4-FFF2-40B4-BE49-F238E27FC236}">
                <a16:creationId xmlns:a16="http://schemas.microsoft.com/office/drawing/2014/main" id="{5B460D74-1263-41F1-852F-A5BC1460E426}"/>
              </a:ext>
            </a:extLst>
          </p:cNvPr>
          <p:cNvGrpSpPr/>
          <p:nvPr/>
        </p:nvGrpSpPr>
        <p:grpSpPr>
          <a:xfrm>
            <a:off x="10457664" y="2888453"/>
            <a:ext cx="319563" cy="2013087"/>
            <a:chOff x="10394164" y="2888453"/>
            <a:chExt cx="319563" cy="2013087"/>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0394164" y="2888453"/>
              <a:ext cx="0" cy="1946763"/>
            </a:xfrm>
            <a:prstGeom prst="line">
              <a:avLst/>
            </a:prstGeom>
            <a:ln w="28575" cap="sq">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0404830" y="4578375"/>
              <a:ext cx="308897"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9947569" y="1657424"/>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1" name="文本框 80">
            <a:extLst>
              <a:ext uri="{FF2B5EF4-FFF2-40B4-BE49-F238E27FC236}">
                <a16:creationId xmlns:a16="http://schemas.microsoft.com/office/drawing/2014/main" id="{E2FBCD14-722A-4FC1-B06E-B4C47EC54BAE}"/>
              </a:ext>
            </a:extLst>
          </p:cNvPr>
          <p:cNvSpPr txBox="1"/>
          <p:nvPr/>
        </p:nvSpPr>
        <p:spPr>
          <a:xfrm>
            <a:off x="9463952" y="1632628"/>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46" name="组合 45">
            <a:extLst>
              <a:ext uri="{FF2B5EF4-FFF2-40B4-BE49-F238E27FC236}">
                <a16:creationId xmlns:a16="http://schemas.microsoft.com/office/drawing/2014/main" id="{615CB3EB-CC70-481A-BFF1-51519814A83C}"/>
              </a:ext>
            </a:extLst>
          </p:cNvPr>
          <p:cNvGrpSpPr/>
          <p:nvPr/>
        </p:nvGrpSpPr>
        <p:grpSpPr>
          <a:xfrm>
            <a:off x="11057039" y="1161620"/>
            <a:ext cx="385661" cy="4010431"/>
            <a:chOff x="10993539" y="1161620"/>
            <a:chExt cx="385661" cy="4010431"/>
          </a:xfrm>
        </p:grpSpPr>
        <p:grpSp>
          <p:nvGrpSpPr>
            <p:cNvPr id="44" name="组合 43">
              <a:extLst>
                <a:ext uri="{FF2B5EF4-FFF2-40B4-BE49-F238E27FC236}">
                  <a16:creationId xmlns:a16="http://schemas.microsoft.com/office/drawing/2014/main" id="{7235AF2D-042E-4065-AEF1-C3FA39F4948B}"/>
                </a:ext>
              </a:extLst>
            </p:cNvPr>
            <p:cNvGrpSpPr/>
            <p:nvPr/>
          </p:nvGrpSpPr>
          <p:grpSpPr>
            <a:xfrm>
              <a:off x="11142665" y="1161620"/>
              <a:ext cx="236535" cy="4003865"/>
              <a:chOff x="11142665" y="1161620"/>
              <a:chExt cx="236535" cy="4003865"/>
            </a:xfrm>
          </p:grpSpPr>
          <p:cxnSp>
            <p:nvCxnSpPr>
              <p:cNvPr id="71" name="直接连接符 70">
                <a:extLst>
                  <a:ext uri="{FF2B5EF4-FFF2-40B4-BE49-F238E27FC236}">
                    <a16:creationId xmlns:a16="http://schemas.microsoft.com/office/drawing/2014/main" id="{FE7453E3-BA39-498E-8ACE-3F180D1BF74A}"/>
                  </a:ext>
                </a:extLst>
              </p:cNvPr>
              <p:cNvCxnSpPr>
                <a:cxnSpLocks/>
              </p:cNvCxnSpPr>
              <p:nvPr/>
            </p:nvCxnSpPr>
            <p:spPr>
              <a:xfrm>
                <a:off x="11379200" y="1161620"/>
                <a:ext cx="0" cy="400046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D06A3BE-E16D-44EC-A835-E7E080061AA8}"/>
                  </a:ext>
                </a:extLst>
              </p:cNvPr>
              <p:cNvCxnSpPr>
                <a:cxnSpLocks/>
              </p:cNvCxnSpPr>
              <p:nvPr/>
            </p:nvCxnSpPr>
            <p:spPr>
              <a:xfrm>
                <a:off x="11142665" y="5165485"/>
                <a:ext cx="236535"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91" name="文本框 90">
              <a:extLst>
                <a:ext uri="{FF2B5EF4-FFF2-40B4-BE49-F238E27FC236}">
                  <a16:creationId xmlns:a16="http://schemas.microsoft.com/office/drawing/2014/main" id="{E5199A19-2F6A-4F86-A171-B8DEBF64F824}"/>
                </a:ext>
              </a:extLst>
            </p:cNvPr>
            <p:cNvSpPr txBox="1"/>
            <p:nvPr/>
          </p:nvSpPr>
          <p:spPr>
            <a:xfrm>
              <a:off x="10993539" y="4848886"/>
              <a:ext cx="319158"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9732367" y="4847463"/>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
        <p:nvSpPr>
          <p:cNvPr id="134" name="Rectangle 104"/>
          <p:cNvSpPr>
            <a:spLocks noChangeArrowheads="1"/>
          </p:cNvSpPr>
          <p:nvPr/>
        </p:nvSpPr>
        <p:spPr bwMode="auto">
          <a:xfrm>
            <a:off x="8543227" y="4040020"/>
            <a:ext cx="1595278" cy="375233"/>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500"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PC</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69" name="组合 68"/>
          <p:cNvGrpSpPr/>
          <p:nvPr/>
        </p:nvGrpSpPr>
        <p:grpSpPr>
          <a:xfrm>
            <a:off x="1055763" y="4040021"/>
            <a:ext cx="1595279" cy="2145004"/>
            <a:chOff x="1124714" y="3900874"/>
            <a:chExt cx="1720086" cy="2312819"/>
          </a:xfrm>
          <a:solidFill>
            <a:schemeClr val="accent5">
              <a:lumMod val="40000"/>
              <a:lumOff val="60000"/>
            </a:schemeClr>
          </a:solidFill>
        </p:grpSpPr>
        <p:cxnSp>
          <p:nvCxnSpPr>
            <p:cNvPr id="56" name="直接箭头连接符 55"/>
            <p:cNvCxnSpPr/>
            <p:nvPr/>
          </p:nvCxnSpPr>
          <p:spPr>
            <a:xfrm flipH="1">
              <a:off x="1989520" y="4264988"/>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24714" y="3900874"/>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500"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AR</a:t>
              </a:r>
            </a:p>
          </p:txBody>
        </p:sp>
        <p:cxnSp>
          <p:nvCxnSpPr>
            <p:cNvPr id="57" name="直接箭头连接符 56"/>
            <p:cNvCxnSpPr/>
            <p:nvPr/>
          </p:nvCxnSpPr>
          <p:spPr>
            <a:xfrm flipH="1">
              <a:off x="1989519" y="491129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1989518" y="556712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04"/>
            <p:cNvSpPr>
              <a:spLocks noChangeArrowheads="1"/>
            </p:cNvSpPr>
            <p:nvPr/>
          </p:nvSpPr>
          <p:spPr bwMode="auto">
            <a:xfrm>
              <a:off x="1124714" y="4536950"/>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Read Mem[AR]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0" name="Rectangle 104"/>
            <p:cNvSpPr>
              <a:spLocks noChangeArrowheads="1"/>
            </p:cNvSpPr>
            <p:nvPr/>
          </p:nvSpPr>
          <p:spPr bwMode="auto">
            <a:xfrm>
              <a:off x="1124714" y="5173026"/>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24714" y="5809103"/>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p>
          </p:txBody>
        </p:sp>
      </p:grpSp>
      <p:grpSp>
        <p:nvGrpSpPr>
          <p:cNvPr id="123" name="组合 122"/>
          <p:cNvGrpSpPr/>
          <p:nvPr/>
        </p:nvGrpSpPr>
        <p:grpSpPr>
          <a:xfrm>
            <a:off x="6671361" y="4040021"/>
            <a:ext cx="1595279" cy="1555080"/>
            <a:chOff x="1124714" y="3900874"/>
            <a:chExt cx="1720086" cy="1676742"/>
          </a:xfrm>
          <a:solidFill>
            <a:schemeClr val="accent5">
              <a:lumMod val="40000"/>
              <a:lumOff val="60000"/>
            </a:schemeClr>
          </a:solidFill>
        </p:grpSpPr>
        <p:cxnSp>
          <p:nvCxnSpPr>
            <p:cNvPr id="124" name="直接箭头连接符 123"/>
            <p:cNvCxnSpPr/>
            <p:nvPr/>
          </p:nvCxnSpPr>
          <p:spPr>
            <a:xfrm flipH="1">
              <a:off x="1977348" y="4264988"/>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5" name="Rectangle 104"/>
            <p:cNvSpPr>
              <a:spLocks noChangeArrowheads="1"/>
            </p:cNvSpPr>
            <p:nvPr/>
          </p:nvSpPr>
          <p:spPr bwMode="auto">
            <a:xfrm>
              <a:off x="1124714" y="3900874"/>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(R2)</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26" name="直接箭头连接符 125"/>
            <p:cNvCxnSpPr/>
            <p:nvPr/>
          </p:nvCxnSpPr>
          <p:spPr>
            <a:xfrm flipH="1">
              <a:off x="1977347" y="491129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8" name="Rectangle 104"/>
            <p:cNvSpPr>
              <a:spLocks noChangeArrowheads="1"/>
            </p:cNvSpPr>
            <p:nvPr/>
          </p:nvSpPr>
          <p:spPr bwMode="auto">
            <a:xfrm>
              <a:off x="1124714" y="4536950"/>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(R0)DR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29" name="Rectangle 104"/>
            <p:cNvSpPr>
              <a:spLocks noChangeArrowheads="1"/>
            </p:cNvSpPr>
            <p:nvPr/>
          </p:nvSpPr>
          <p:spPr bwMode="auto">
            <a:xfrm>
              <a:off x="1124714" y="5173026"/>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 Mem[AR]</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24091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指令周期  （控制流）</a:t>
            </a:r>
          </a:p>
        </p:txBody>
      </p:sp>
      <p:sp>
        <p:nvSpPr>
          <p:cNvPr id="4" name="文本框 3"/>
          <p:cNvSpPr txBox="1"/>
          <p:nvPr/>
        </p:nvSpPr>
        <p:spPr>
          <a:xfrm>
            <a:off x="291089" y="1908810"/>
            <a:ext cx="447367" cy="1190390"/>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282550" y="4670544"/>
            <a:ext cx="447367" cy="970779"/>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执行周期</a:t>
            </a:r>
          </a:p>
        </p:txBody>
      </p:sp>
      <p:graphicFrame>
        <p:nvGraphicFramePr>
          <p:cNvPr id="7" name="表格 6"/>
          <p:cNvGraphicFramePr>
            <a:graphicFrameLocks noGrp="1"/>
          </p:cNvGraphicFramePr>
          <p:nvPr>
            <p:extLst/>
          </p:nvPr>
        </p:nvGraphicFramePr>
        <p:xfrm>
          <a:off x="869828" y="1339969"/>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T1</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chemeClr val="tx1"/>
                          </a:solidFill>
                          <a:latin typeface="微软雅黑" panose="020B0503020204020204" pitchFamily="34" charset="-122"/>
                          <a:ea typeface="微软雅黑" panose="020B0503020204020204" pitchFamily="34" charset="-122"/>
                        </a:rPr>
                        <a:t>PC</a:t>
                      </a:r>
                      <a:r>
                        <a:rPr lang="en-US" altLang="zh-CN" sz="1700" b="1" baseline="-25000" dirty="0" err="1">
                          <a:solidFill>
                            <a:schemeClr val="tx1"/>
                          </a:solidFill>
                          <a:latin typeface="微软雅黑" panose="020B0503020204020204" pitchFamily="34" charset="-122"/>
                          <a:ea typeface="微软雅黑" panose="020B0503020204020204" pitchFamily="34" charset="-122"/>
                        </a:rPr>
                        <a:t>out</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dirty="0" err="1">
                          <a:solidFill>
                            <a:schemeClr val="tx1"/>
                          </a:solidFill>
                          <a:latin typeface="微软雅黑" panose="020B0503020204020204" pitchFamily="34" charset="-122"/>
                          <a:ea typeface="微软雅黑" panose="020B0503020204020204" pitchFamily="34" charset="-122"/>
                        </a:rPr>
                        <a:t>AR</a:t>
                      </a:r>
                      <a:r>
                        <a:rPr lang="en-US" altLang="zh-CN" sz="1700" b="1" baseline="-25000" dirty="0" err="1">
                          <a:solidFill>
                            <a:schemeClr val="tx1"/>
                          </a:solidFill>
                          <a:latin typeface="微软雅黑" panose="020B0503020204020204" pitchFamily="34" charset="-122"/>
                          <a:ea typeface="微软雅黑" panose="020B0503020204020204" pitchFamily="34" charset="-122"/>
                        </a:rPr>
                        <a:t>in</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baseline="0" dirty="0">
                          <a:solidFill>
                            <a:schemeClr val="tx1"/>
                          </a:solidFill>
                          <a:latin typeface="微软雅黑" panose="020B0503020204020204" pitchFamily="34" charset="-122"/>
                          <a:ea typeface="微软雅黑" panose="020B0503020204020204" pitchFamily="34" charset="-122"/>
                        </a:rPr>
                        <a:t>X</a:t>
                      </a:r>
                      <a:r>
                        <a:rPr lang="en-US" altLang="zh-CN" sz="1700" b="1" baseline="-25000" dirty="0">
                          <a:solidFill>
                            <a:schemeClr val="tx1"/>
                          </a:solidFill>
                          <a:latin typeface="微软雅黑" panose="020B0503020204020204" pitchFamily="34" charset="-122"/>
                          <a:ea typeface="微软雅黑" panose="020B0503020204020204" pitchFamily="34" charset="-122"/>
                        </a:rPr>
                        <a:t>in</a:t>
                      </a:r>
                      <a:endParaRPr lang="zh-CN" altLang="en-US" sz="17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T2</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tx1"/>
                          </a:solidFill>
                          <a:latin typeface="微软雅黑" panose="020B0503020204020204" pitchFamily="34" charset="-122"/>
                          <a:ea typeface="微软雅黑" panose="020B0503020204020204" pitchFamily="34" charset="-122"/>
                        </a:rPr>
                        <a:t>+1</a:t>
                      </a:r>
                      <a:r>
                        <a:rPr lang="en-US" altLang="zh-CN" sz="1700" b="1" baseline="-25000" dirty="0">
                          <a:solidFill>
                            <a:schemeClr val="tx1"/>
                          </a:solidFill>
                          <a:latin typeface="微软雅黑" panose="020B0503020204020204" pitchFamily="34" charset="-122"/>
                          <a:ea typeface="微软雅黑" panose="020B0503020204020204" pitchFamily="34" charset="-122"/>
                        </a:rPr>
                        <a:t>,</a:t>
                      </a:r>
                      <a:r>
                        <a:rPr lang="en-US" altLang="zh-CN" sz="1700" b="1" dirty="0">
                          <a:solidFill>
                            <a:schemeClr val="tx1"/>
                          </a:solidFill>
                          <a:latin typeface="微软雅黑" panose="020B0503020204020204" pitchFamily="34" charset="-122"/>
                          <a:ea typeface="微软雅黑" panose="020B0503020204020204" pitchFamily="34" charset="-122"/>
                        </a:rPr>
                        <a:t> Read</a:t>
                      </a:r>
                      <a:r>
                        <a:rPr lang="en-US" altLang="zh-CN" sz="1700" b="1" baseline="-25000" dirty="0">
                          <a:solidFill>
                            <a:schemeClr val="tx1"/>
                          </a:solidFill>
                          <a:latin typeface="微软雅黑" panose="020B0503020204020204" pitchFamily="34" charset="-122"/>
                          <a:ea typeface="微软雅黑" panose="020B0503020204020204" pitchFamily="34" charset="-122"/>
                        </a:rPr>
                        <a:t> </a:t>
                      </a:r>
                      <a:endParaRPr lang="zh-CN" altLang="en-US" sz="17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T3</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chemeClr val="tx1"/>
                          </a:solidFill>
                          <a:latin typeface="微软雅黑" panose="020B0503020204020204" pitchFamily="34" charset="-122"/>
                          <a:ea typeface="微软雅黑" panose="020B0503020204020204" pitchFamily="34" charset="-122"/>
                        </a:rPr>
                        <a:t>Z</a:t>
                      </a:r>
                      <a:r>
                        <a:rPr lang="en-US" altLang="zh-CN" sz="1700" b="1" baseline="-25000" dirty="0" err="1">
                          <a:solidFill>
                            <a:schemeClr val="tx1"/>
                          </a:solidFill>
                          <a:latin typeface="微软雅黑" panose="020B0503020204020204" pitchFamily="34" charset="-122"/>
                          <a:ea typeface="微软雅黑" panose="020B0503020204020204" pitchFamily="34" charset="-122"/>
                        </a:rPr>
                        <a:t>out</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dirty="0" err="1">
                          <a:solidFill>
                            <a:schemeClr val="tx1"/>
                          </a:solidFill>
                          <a:latin typeface="微软雅黑" panose="020B0503020204020204" pitchFamily="34" charset="-122"/>
                          <a:ea typeface="微软雅黑" panose="020B0503020204020204" pitchFamily="34" charset="-122"/>
                        </a:rPr>
                        <a:t>PC</a:t>
                      </a:r>
                      <a:r>
                        <a:rPr lang="en-US" altLang="zh-CN" sz="1700" b="1" baseline="-25000" dirty="0" err="1">
                          <a:solidFill>
                            <a:schemeClr val="tx1"/>
                          </a:solidFill>
                          <a:latin typeface="微软雅黑" panose="020B0503020204020204" pitchFamily="34" charset="-122"/>
                          <a:ea typeface="微软雅黑" panose="020B0503020204020204" pitchFamily="34" charset="-122"/>
                        </a:rPr>
                        <a:t>in</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dirty="0" err="1">
                          <a:solidFill>
                            <a:schemeClr val="tx1"/>
                          </a:solidFill>
                          <a:latin typeface="微软雅黑" panose="020B0503020204020204" pitchFamily="34" charset="-122"/>
                          <a:ea typeface="微软雅黑" panose="020B0503020204020204" pitchFamily="34" charset="-122"/>
                        </a:rPr>
                        <a:t>DRE</a:t>
                      </a:r>
                      <a:r>
                        <a:rPr lang="en-US" altLang="zh-CN" sz="1700" b="1" baseline="-25000" dirty="0" err="1">
                          <a:solidFill>
                            <a:schemeClr val="tx1"/>
                          </a:solidFill>
                          <a:latin typeface="微软雅黑" panose="020B0503020204020204" pitchFamily="34" charset="-122"/>
                          <a:ea typeface="微软雅黑" panose="020B0503020204020204" pitchFamily="34" charset="-122"/>
                        </a:rPr>
                        <a:t>in</a:t>
                      </a:r>
                      <a:r>
                        <a:rPr lang="en-US" altLang="zh-CN" sz="1700" b="1" baseline="-25000" dirty="0">
                          <a:solidFill>
                            <a:schemeClr val="tx1"/>
                          </a:solidFill>
                          <a:latin typeface="微软雅黑" panose="020B0503020204020204" pitchFamily="34" charset="-122"/>
                          <a:ea typeface="微软雅黑" panose="020B0503020204020204" pitchFamily="34" charset="-122"/>
                        </a:rPr>
                        <a:t>,</a:t>
                      </a:r>
                      <a:r>
                        <a:rPr lang="en-US" altLang="zh-CN" sz="1700" b="1" dirty="0">
                          <a:solidFill>
                            <a:schemeClr val="tx1"/>
                          </a:solidFill>
                          <a:latin typeface="微软雅黑" panose="020B0503020204020204" pitchFamily="34" charset="-122"/>
                          <a:ea typeface="微软雅黑" panose="020B0503020204020204" pitchFamily="34" charset="-122"/>
                        </a:rPr>
                        <a:t> Read</a:t>
                      </a:r>
                      <a:r>
                        <a:rPr lang="en-US" altLang="zh-CN" sz="1700" b="1" baseline="-25000" dirty="0">
                          <a:solidFill>
                            <a:schemeClr val="tx1"/>
                          </a:solidFill>
                          <a:latin typeface="微软雅黑" panose="020B0503020204020204" pitchFamily="34" charset="-122"/>
                          <a:ea typeface="微软雅黑" panose="020B0503020204020204" pitchFamily="34" charset="-122"/>
                        </a:rPr>
                        <a:t> </a:t>
                      </a:r>
                      <a:endParaRPr lang="zh-CN" altLang="en-US" sz="17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5"/>
                          </a:solidFill>
                          <a:latin typeface="微软雅黑" panose="020B0503020204020204" pitchFamily="34" charset="-122"/>
                          <a:ea typeface="微软雅黑" panose="020B0503020204020204" pitchFamily="34" charset="-122"/>
                        </a:rPr>
                        <a:t>T4</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chemeClr val="tx1"/>
                          </a:solidFill>
                          <a:latin typeface="微软雅黑" panose="020B0503020204020204" pitchFamily="34" charset="-122"/>
                          <a:ea typeface="微软雅黑" panose="020B0503020204020204" pitchFamily="34" charset="-122"/>
                        </a:rPr>
                        <a:t>DR</a:t>
                      </a:r>
                      <a:r>
                        <a:rPr lang="en-US" altLang="zh-CN" sz="1700" b="1" baseline="-25000" dirty="0" err="1">
                          <a:solidFill>
                            <a:schemeClr val="tx1"/>
                          </a:solidFill>
                          <a:latin typeface="微软雅黑" panose="020B0503020204020204" pitchFamily="34" charset="-122"/>
                          <a:ea typeface="微软雅黑" panose="020B0503020204020204" pitchFamily="34" charset="-122"/>
                        </a:rPr>
                        <a:t>out</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dirty="0" err="1">
                          <a:solidFill>
                            <a:schemeClr val="tx1"/>
                          </a:solidFill>
                          <a:latin typeface="微软雅黑" panose="020B0503020204020204" pitchFamily="34" charset="-122"/>
                          <a:ea typeface="微软雅黑" panose="020B0503020204020204" pitchFamily="34" charset="-122"/>
                        </a:rPr>
                        <a:t>IR</a:t>
                      </a:r>
                      <a:r>
                        <a:rPr lang="en-US" altLang="zh-CN" sz="17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nvPr>
        </p:nvGraphicFramePr>
        <p:xfrm>
          <a:off x="850963" y="3921492"/>
          <a:ext cx="10897731" cy="2379185"/>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2184776">
                  <a:extLst>
                    <a:ext uri="{9D8B030D-6E8A-4147-A177-3AD203B41FA5}">
                      <a16:colId xmlns:a16="http://schemas.microsoft.com/office/drawing/2014/main" val="3558725541"/>
                    </a:ext>
                  </a:extLst>
                </a:gridCol>
                <a:gridCol w="2116502">
                  <a:extLst>
                    <a:ext uri="{9D8B030D-6E8A-4147-A177-3AD203B41FA5}">
                      <a16:colId xmlns:a16="http://schemas.microsoft.com/office/drawing/2014/main" val="1162572248"/>
                    </a:ext>
                  </a:extLst>
                </a:gridCol>
                <a:gridCol w="2062643">
                  <a:extLst>
                    <a:ext uri="{9D8B030D-6E8A-4147-A177-3AD203B41FA5}">
                      <a16:colId xmlns:a16="http://schemas.microsoft.com/office/drawing/2014/main" val="111575616"/>
                    </a:ext>
                  </a:extLst>
                </a:gridCol>
                <a:gridCol w="2074358">
                  <a:extLst>
                    <a:ext uri="{9D8B030D-6E8A-4147-A177-3AD203B41FA5}">
                      <a16:colId xmlns:a16="http://schemas.microsoft.com/office/drawing/2014/main" val="2841136919"/>
                    </a:ext>
                  </a:extLst>
                </a:gridCol>
                <a:gridCol w="1797322">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 </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MOVE </a:t>
                      </a:r>
                      <a:r>
                        <a:rPr lang="en-US" altLang="zh-CN" sz="1700" dirty="0">
                          <a:solidFill>
                            <a:srgbClr val="F9F97F"/>
                          </a:solidFill>
                          <a:latin typeface="微软雅黑" panose="020B0503020204020204" pitchFamily="34" charset="-122"/>
                          <a:ea typeface="微软雅黑" panose="020B0503020204020204" pitchFamily="34" charset="-122"/>
                        </a:rPr>
                        <a:t>(1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STORE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JMP  </a:t>
                      </a:r>
                      <a:r>
                        <a:rPr lang="en-US" altLang="zh-CN" sz="1700" dirty="0">
                          <a:solidFill>
                            <a:srgbClr val="F9F97F"/>
                          </a:solidFill>
                          <a:latin typeface="微软雅黑" panose="020B0503020204020204" pitchFamily="34" charset="-122"/>
                          <a:ea typeface="微软雅黑" panose="020B0503020204020204" pitchFamily="34" charset="-122"/>
                        </a:rPr>
                        <a:t>(1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    </a:t>
                      </a:r>
                      <a:r>
                        <a:rPr kumimoji="0" lang="en-US" altLang="zh-CN" sz="17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r>
                        <a:rPr kumimoji="0" lang="en-US" altLang="zh-CN" sz="1700" b="1" i="0" u="none" strike="noStrike" kern="1200" cap="none" spc="0" normalizeH="0" baseline="-25000" noProof="0" dirty="0" err="1">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out</a:t>
                      </a:r>
                      <a:r>
                        <a:rPr kumimoji="0" lang="en-US" altLang="zh-CN" sz="1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 R1</a:t>
                      </a:r>
                      <a:r>
                        <a:rPr kumimoji="0" lang="en-US" altLang="zh-CN" sz="1700" b="1" i="0" u="none" strike="noStrike" kern="1200" cap="none" spc="0" normalizeH="0" baseline="-2500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in</a:t>
                      </a:r>
                      <a:endParaRPr kumimoji="0" lang="zh-CN" altLang="en-US" sz="1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R0</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R2</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baseline="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r>
                        <a:rPr lang="en-US" altLang="zh-CN" sz="1700" b="1" kern="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Read</a:t>
                      </a:r>
                      <a:endParaRPr lang="zh-CN" altLang="en-US" sz="1700" b="1" kern="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R1</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,ADD</a:t>
                      </a:r>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R0</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T7</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DRE</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r>
                        <a:rPr lang="en-US" altLang="zh-CN" sz="1700" b="1" baseline="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700" b="1" kern="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Read</a:t>
                      </a:r>
                      <a:endParaRPr lang="zh-CN" altLang="en-US" sz="1700" b="1" kern="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,R0</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DRE</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Write</a:t>
                      </a:r>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T8</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R0</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pSp>
        <p:nvGrpSpPr>
          <p:cNvPr id="18" name="组合 17"/>
          <p:cNvGrpSpPr/>
          <p:nvPr/>
        </p:nvGrpSpPr>
        <p:grpSpPr>
          <a:xfrm>
            <a:off x="5578579" y="1386966"/>
            <a:ext cx="3285532" cy="2287033"/>
            <a:chOff x="5578579" y="1386966"/>
            <a:chExt cx="3285532" cy="2287033"/>
          </a:xfrm>
        </p:grpSpPr>
        <p:grpSp>
          <p:nvGrpSpPr>
            <p:cNvPr id="9" name="组合 8">
              <a:extLst>
                <a:ext uri="{FF2B5EF4-FFF2-40B4-BE49-F238E27FC236}">
                  <a16:creationId xmlns:a16="http://schemas.microsoft.com/office/drawing/2014/main" id="{5779288E-44D8-46D2-9E12-37B50CA9F150}"/>
                </a:ext>
              </a:extLst>
            </p:cNvPr>
            <p:cNvGrpSpPr/>
            <p:nvPr/>
          </p:nvGrpSpPr>
          <p:grpSpPr>
            <a:xfrm>
              <a:off x="5578579" y="1835896"/>
              <a:ext cx="3285532" cy="1838103"/>
              <a:chOff x="4184731" y="979987"/>
              <a:chExt cx="3285532" cy="1838103"/>
            </a:xfrm>
          </p:grpSpPr>
          <p:sp>
            <p:nvSpPr>
              <p:cNvPr id="10" name="文本框 9"/>
              <p:cNvSpPr txBox="1"/>
              <p:nvPr/>
            </p:nvSpPr>
            <p:spPr>
              <a:xfrm>
                <a:off x="7022896" y="1325297"/>
                <a:ext cx="447367" cy="1190390"/>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取指令周期</a:t>
                </a:r>
              </a:p>
            </p:txBody>
          </p:sp>
          <p:sp>
            <p:nvSpPr>
              <p:cNvPr id="14" name="Rectangle 104"/>
              <p:cNvSpPr>
                <a:spLocks noChangeArrowheads="1"/>
              </p:cNvSpPr>
              <p:nvPr/>
            </p:nvSpPr>
            <p:spPr bwMode="auto">
              <a:xfrm>
                <a:off x="4184731" y="2442856"/>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 name="Rectangle 104"/>
              <p:cNvSpPr>
                <a:spLocks noChangeArrowheads="1"/>
              </p:cNvSpPr>
              <p:nvPr/>
            </p:nvSpPr>
            <p:spPr bwMode="auto">
              <a:xfrm>
                <a:off x="4184731" y="1955233"/>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 name="Rectangle 104"/>
              <p:cNvSpPr>
                <a:spLocks noChangeArrowheads="1"/>
              </p:cNvSpPr>
              <p:nvPr/>
            </p:nvSpPr>
            <p:spPr bwMode="auto">
              <a:xfrm>
                <a:off x="4184731" y="1467610"/>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ALU</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 </a:t>
                </a:r>
                <a:r>
                  <a:rPr lang="en-US" altLang="zh-CN" sz="1500" dirty="0" err="1">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ReadMem</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 name="Rectangle 104"/>
              <p:cNvSpPr>
                <a:spLocks noChangeArrowheads="1"/>
              </p:cNvSpPr>
              <p:nvPr/>
            </p:nvSpPr>
            <p:spPr bwMode="auto">
              <a:xfrm>
                <a:off x="4184732" y="979987"/>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 name="矩形 2"/>
            <p:cNvSpPr/>
            <p:nvPr/>
          </p:nvSpPr>
          <p:spPr>
            <a:xfrm>
              <a:off x="6475477" y="13869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94477" y="1202274"/>
            <a:ext cx="6421974" cy="2654573"/>
          </a:xfrm>
          <a:prstGeom prst="rect">
            <a:avLst/>
          </a:prstGeom>
          <a:solidFill>
            <a:schemeClr val="bg1"/>
          </a:solid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定长指令周期：传统三级时序</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8</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个时钟周期、慢、设计简单 </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变长指令周期：现代时序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时钟周期数可变，快，设计复杂</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29061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定长指令周期时序产生器   传统三级时序   同步控制</a:t>
            </a:r>
          </a:p>
        </p:txBody>
      </p:sp>
      <p:grpSp>
        <p:nvGrpSpPr>
          <p:cNvPr id="4" name="组合 3"/>
          <p:cNvGrpSpPr/>
          <p:nvPr/>
        </p:nvGrpSpPr>
        <p:grpSpPr>
          <a:xfrm>
            <a:off x="2670942" y="1771387"/>
            <a:ext cx="7971724" cy="3801118"/>
            <a:chOff x="2269313" y="581559"/>
            <a:chExt cx="9696927" cy="6065100"/>
          </a:xfrm>
        </p:grpSpPr>
        <p:sp>
          <p:nvSpPr>
            <p:cNvPr id="5" name="Line 123"/>
            <p:cNvSpPr>
              <a:spLocks noChangeShapeType="1"/>
            </p:cNvSpPr>
            <p:nvPr/>
          </p:nvSpPr>
          <p:spPr bwMode="auto">
            <a:xfrm>
              <a:off x="8922607" y="1803797"/>
              <a:ext cx="0" cy="4798197"/>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6" name="Line 122"/>
            <p:cNvSpPr>
              <a:spLocks noChangeShapeType="1"/>
            </p:cNvSpPr>
            <p:nvPr/>
          </p:nvSpPr>
          <p:spPr bwMode="auto">
            <a:xfrm>
              <a:off x="8331074" y="1803797"/>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 name="Line 121"/>
            <p:cNvSpPr>
              <a:spLocks noChangeShapeType="1"/>
            </p:cNvSpPr>
            <p:nvPr/>
          </p:nvSpPr>
          <p:spPr bwMode="auto">
            <a:xfrm>
              <a:off x="7726675" y="1796462"/>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 name="Line 123"/>
            <p:cNvSpPr>
              <a:spLocks noChangeShapeType="1"/>
            </p:cNvSpPr>
            <p:nvPr/>
          </p:nvSpPr>
          <p:spPr bwMode="auto">
            <a:xfrm>
              <a:off x="11360101" y="1803797"/>
              <a:ext cx="0" cy="47901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9" name="Line 122"/>
            <p:cNvSpPr>
              <a:spLocks noChangeShapeType="1"/>
            </p:cNvSpPr>
            <p:nvPr/>
          </p:nvSpPr>
          <p:spPr bwMode="auto">
            <a:xfrm>
              <a:off x="10754937" y="1803797"/>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 name="Line 121"/>
            <p:cNvSpPr>
              <a:spLocks noChangeShapeType="1"/>
            </p:cNvSpPr>
            <p:nvPr/>
          </p:nvSpPr>
          <p:spPr bwMode="auto">
            <a:xfrm>
              <a:off x="10141269" y="1796462"/>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1" name="Line 123"/>
            <p:cNvSpPr>
              <a:spLocks noChangeShapeType="1"/>
            </p:cNvSpPr>
            <p:nvPr/>
          </p:nvSpPr>
          <p:spPr bwMode="auto">
            <a:xfrm>
              <a:off x="6522799" y="1803797"/>
              <a:ext cx="0" cy="4794925"/>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2" name="Line 122"/>
            <p:cNvSpPr>
              <a:spLocks noChangeShapeType="1"/>
            </p:cNvSpPr>
            <p:nvPr/>
          </p:nvSpPr>
          <p:spPr bwMode="auto">
            <a:xfrm>
              <a:off x="5908277" y="1798185"/>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3" name="Line 121"/>
            <p:cNvSpPr>
              <a:spLocks noChangeShapeType="1"/>
            </p:cNvSpPr>
            <p:nvPr/>
          </p:nvSpPr>
          <p:spPr bwMode="auto">
            <a:xfrm>
              <a:off x="5299060" y="1790849"/>
              <a:ext cx="0" cy="4855810"/>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4" name="Line 123"/>
            <p:cNvSpPr>
              <a:spLocks noChangeShapeType="1"/>
            </p:cNvSpPr>
            <p:nvPr/>
          </p:nvSpPr>
          <p:spPr bwMode="auto">
            <a:xfrm>
              <a:off x="4082778" y="1798184"/>
              <a:ext cx="0" cy="4791189"/>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5" name="Line 122"/>
            <p:cNvSpPr>
              <a:spLocks noChangeShapeType="1"/>
            </p:cNvSpPr>
            <p:nvPr/>
          </p:nvSpPr>
          <p:spPr bwMode="auto">
            <a:xfrm>
              <a:off x="3479783" y="1798186"/>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6" name="Line 121"/>
            <p:cNvSpPr>
              <a:spLocks noChangeShapeType="1"/>
            </p:cNvSpPr>
            <p:nvPr/>
          </p:nvSpPr>
          <p:spPr bwMode="auto">
            <a:xfrm>
              <a:off x="2875383" y="1790849"/>
              <a:ext cx="0" cy="4844840"/>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nvGrpSpPr>
            <p:cNvPr id="17" name="组合 16"/>
            <p:cNvGrpSpPr/>
            <p:nvPr/>
          </p:nvGrpSpPr>
          <p:grpSpPr>
            <a:xfrm>
              <a:off x="2269313" y="581559"/>
              <a:ext cx="9696927" cy="6037583"/>
              <a:chOff x="2269313" y="581559"/>
              <a:chExt cx="9696927" cy="6037583"/>
            </a:xfrm>
          </p:grpSpPr>
          <p:sp>
            <p:nvSpPr>
              <p:cNvPr id="18" name="Line 9"/>
              <p:cNvSpPr>
                <a:spLocks noChangeShapeType="1"/>
              </p:cNvSpPr>
              <p:nvPr/>
            </p:nvSpPr>
            <p:spPr bwMode="auto">
              <a:xfrm>
                <a:off x="9542377" y="1220023"/>
                <a:ext cx="0" cy="539911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 name="Line 9"/>
              <p:cNvSpPr>
                <a:spLocks noChangeShapeType="1"/>
              </p:cNvSpPr>
              <p:nvPr/>
            </p:nvSpPr>
            <p:spPr bwMode="auto">
              <a:xfrm>
                <a:off x="11966240" y="581559"/>
                <a:ext cx="0" cy="603758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 name="Line 9"/>
              <p:cNvSpPr>
                <a:spLocks noChangeShapeType="1"/>
              </p:cNvSpPr>
              <p:nvPr/>
            </p:nvSpPr>
            <p:spPr bwMode="auto">
              <a:xfrm>
                <a:off x="7119580" y="581561"/>
                <a:ext cx="0" cy="6031970"/>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1" name="Line 8"/>
              <p:cNvSpPr>
                <a:spLocks noChangeShapeType="1"/>
              </p:cNvSpPr>
              <p:nvPr/>
            </p:nvSpPr>
            <p:spPr bwMode="auto">
              <a:xfrm>
                <a:off x="2269313" y="581559"/>
                <a:ext cx="0" cy="6007815"/>
              </a:xfrm>
              <a:prstGeom prst="line">
                <a:avLst/>
              </a:prstGeom>
              <a:noFill/>
              <a:ln w="12700" cap="sq">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2" name="Line 9"/>
              <p:cNvSpPr>
                <a:spLocks noChangeShapeType="1"/>
              </p:cNvSpPr>
              <p:nvPr/>
            </p:nvSpPr>
            <p:spPr bwMode="auto">
              <a:xfrm>
                <a:off x="4691086" y="1214412"/>
                <a:ext cx="0" cy="539911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grpSp>
      <p:grpSp>
        <p:nvGrpSpPr>
          <p:cNvPr id="24" name="组合 23"/>
          <p:cNvGrpSpPr/>
          <p:nvPr/>
        </p:nvGrpSpPr>
        <p:grpSpPr>
          <a:xfrm>
            <a:off x="1042130" y="2670097"/>
            <a:ext cx="9591713" cy="355034"/>
            <a:chOff x="294568" y="1790851"/>
            <a:chExt cx="11667506"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7" name="Line 49"/>
            <p:cNvSpPr>
              <a:spLocks noChangeShapeType="1"/>
            </p:cNvSpPr>
            <p:nvPr/>
          </p:nvSpPr>
          <p:spPr bwMode="auto">
            <a:xfrm flipV="1">
              <a:off x="1659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8" name="Line 50"/>
            <p:cNvSpPr>
              <a:spLocks noChangeShapeType="1"/>
            </p:cNvSpPr>
            <p:nvPr/>
          </p:nvSpPr>
          <p:spPr bwMode="auto">
            <a:xfrm>
              <a:off x="1659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9" name="Line 51"/>
            <p:cNvSpPr>
              <a:spLocks noChangeShapeType="1"/>
            </p:cNvSpPr>
            <p:nvPr/>
          </p:nvSpPr>
          <p:spPr bwMode="auto">
            <a:xfrm>
              <a:off x="1964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294568" y="179085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C00000"/>
                  </a:solidFill>
                </a:rPr>
                <a:t>节拍脉冲</a:t>
              </a:r>
              <a:endParaRPr lang="zh-CN" altLang="el-GR" sz="1707"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851494"/>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1824"/>
                <a:chOff x="1663533" y="6361705"/>
                <a:chExt cx="10299293" cy="251824"/>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7472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grpSp>
      <p:grpSp>
        <p:nvGrpSpPr>
          <p:cNvPr id="178" name="组合 177"/>
          <p:cNvGrpSpPr/>
          <p:nvPr/>
        </p:nvGrpSpPr>
        <p:grpSpPr>
          <a:xfrm>
            <a:off x="1656235" y="4014452"/>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grpSp>
      <p:grpSp>
        <p:nvGrpSpPr>
          <p:cNvPr id="207" name="组合 206"/>
          <p:cNvGrpSpPr/>
          <p:nvPr/>
        </p:nvGrpSpPr>
        <p:grpSpPr>
          <a:xfrm>
            <a:off x="2671938" y="2080029"/>
            <a:ext cx="7979813" cy="366196"/>
            <a:chOff x="2277091" y="1082648"/>
            <a:chExt cx="9706766" cy="439510"/>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96045"/>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0" name="Line 124"/>
            <p:cNvSpPr>
              <a:spLocks noChangeShapeType="1"/>
            </p:cNvSpPr>
            <p:nvPr/>
          </p:nvSpPr>
          <p:spPr bwMode="auto">
            <a:xfrm>
              <a:off x="4708894" y="1502443"/>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5181973" y="1091384"/>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12" name="Text Box 71"/>
            <p:cNvSpPr txBox="1">
              <a:spLocks noChangeArrowheads="1"/>
            </p:cNvSpPr>
            <p:nvPr/>
          </p:nvSpPr>
          <p:spPr bwMode="auto">
            <a:xfrm>
              <a:off x="7556376" y="108672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216" name="组合 215"/>
          <p:cNvGrpSpPr/>
          <p:nvPr/>
        </p:nvGrpSpPr>
        <p:grpSpPr>
          <a:xfrm>
            <a:off x="1351436" y="3047666"/>
            <a:ext cx="9290779" cy="443547"/>
            <a:chOff x="485510" y="2442527"/>
            <a:chExt cx="9798868" cy="467804"/>
          </a:xfrm>
        </p:grpSpPr>
        <p:grpSp>
          <p:nvGrpSpPr>
            <p:cNvPr id="217" name="组合 216"/>
            <p:cNvGrpSpPr/>
            <p:nvPr/>
          </p:nvGrpSpPr>
          <p:grpSpPr>
            <a:xfrm>
              <a:off x="6085659" y="2583269"/>
              <a:ext cx="2104649" cy="202138"/>
              <a:chOff x="7137615" y="3679717"/>
              <a:chExt cx="2427380" cy="230027"/>
            </a:xfrm>
          </p:grpSpPr>
          <p:sp>
            <p:nvSpPr>
              <p:cNvPr id="229" name="object 62"/>
              <p:cNvSpPr/>
              <p:nvPr/>
            </p:nvSpPr>
            <p:spPr>
              <a:xfrm>
                <a:off x="7142710" y="3689893"/>
                <a:ext cx="2422285"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0" name="Line 87"/>
              <p:cNvSpPr>
                <a:spLocks noChangeShapeType="1"/>
              </p:cNvSpPr>
              <p:nvPr/>
            </p:nvSpPr>
            <p:spPr bwMode="auto">
              <a:xfrm flipV="1">
                <a:off x="7137615" y="3681570"/>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1" name="Line 88"/>
              <p:cNvSpPr>
                <a:spLocks noChangeShapeType="1"/>
              </p:cNvSpPr>
              <p:nvPr/>
            </p:nvSpPr>
            <p:spPr bwMode="auto">
              <a:xfrm flipV="1">
                <a:off x="7140682" y="3679717"/>
                <a:ext cx="2401262" cy="2567"/>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9561798" y="3679717"/>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35881"/>
              <a:ext cx="9798868" cy="374450"/>
              <a:chOff x="685137" y="2626638"/>
              <a:chExt cx="11301444" cy="426113"/>
            </a:xfrm>
          </p:grpSpPr>
          <p:sp>
            <p:nvSpPr>
              <p:cNvPr id="220" name="Text Box 78"/>
              <p:cNvSpPr txBox="1">
                <a:spLocks noChangeArrowheads="1"/>
              </p:cNvSpPr>
              <p:nvPr/>
            </p:nvSpPr>
            <p:spPr bwMode="auto">
              <a:xfrm>
                <a:off x="685137" y="2626638"/>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4" y="2683550"/>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04682"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2423874"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8" name="Line 90"/>
              <p:cNvSpPr>
                <a:spLocks noChangeShapeType="1"/>
              </p:cNvSpPr>
              <p:nvPr/>
            </p:nvSpPr>
            <p:spPr bwMode="auto">
              <a:xfrm>
                <a:off x="9571504" y="2914024"/>
                <a:ext cx="2408997"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grpSp>
        <p:sp>
          <p:nvSpPr>
            <p:cNvPr id="219" name="Text Box 127"/>
            <p:cNvSpPr txBox="1">
              <a:spLocks noChangeArrowheads="1"/>
            </p:cNvSpPr>
            <p:nvPr/>
          </p:nvSpPr>
          <p:spPr bwMode="auto">
            <a:xfrm>
              <a:off x="3857979" y="2442527"/>
              <a:ext cx="2351512"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1707" kern="0" dirty="0">
                  <a:solidFill>
                    <a:srgbClr val="00B050"/>
                  </a:solidFill>
                  <a:latin typeface="微软雅黑" panose="020B0503020204020204" pitchFamily="34" charset="-122"/>
                  <a:ea typeface="微软雅黑" panose="020B0503020204020204" pitchFamily="34" charset="-122"/>
                </a:rPr>
                <a:t>取指状态周期电位</a:t>
              </a:r>
              <a:endParaRPr lang="zh-CN" altLang="el-GR" sz="1707" kern="0" baseline="-25000" dirty="0">
                <a:solidFill>
                  <a:srgbClr val="00B050"/>
                </a:solidFill>
                <a:latin typeface="微软雅黑" panose="020B0503020204020204" pitchFamily="34" charset="-122"/>
                <a:ea typeface="微软雅黑" panose="020B0503020204020204" pitchFamily="34" charset="-122"/>
              </a:endParaRPr>
            </a:p>
          </p:txBody>
        </p:sp>
      </p:grpSp>
      <p:grpSp>
        <p:nvGrpSpPr>
          <p:cNvPr id="233" name="组合 232"/>
          <p:cNvGrpSpPr/>
          <p:nvPr/>
        </p:nvGrpSpPr>
        <p:grpSpPr>
          <a:xfrm>
            <a:off x="1362861" y="3465537"/>
            <a:ext cx="9296954" cy="444655"/>
            <a:chOff x="485510" y="2873209"/>
            <a:chExt cx="9805381" cy="468972"/>
          </a:xfrm>
        </p:grpSpPr>
        <p:grpSp>
          <p:nvGrpSpPr>
            <p:cNvPr id="234" name="组合 233"/>
            <p:cNvGrpSpPr/>
            <p:nvPr/>
          </p:nvGrpSpPr>
          <p:grpSpPr>
            <a:xfrm>
              <a:off x="485510" y="2967731"/>
              <a:ext cx="7704798" cy="374450"/>
              <a:chOff x="685137" y="3118070"/>
              <a:chExt cx="8886266" cy="426113"/>
            </a:xfrm>
          </p:grpSpPr>
          <p:sp>
            <p:nvSpPr>
              <p:cNvPr id="241" name="Text Box 84"/>
              <p:cNvSpPr txBox="1">
                <a:spLocks noChangeArrowheads="1"/>
              </p:cNvSpPr>
              <p:nvPr/>
            </p:nvSpPr>
            <p:spPr bwMode="auto">
              <a:xfrm>
                <a:off x="685137" y="311807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3"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45" name="Line 88"/>
              <p:cNvSpPr>
                <a:spLocks noChangeShapeType="1"/>
              </p:cNvSpPr>
              <p:nvPr/>
            </p:nvSpPr>
            <p:spPr bwMode="auto">
              <a:xfrm>
                <a:off x="4691086" y="3184168"/>
                <a:ext cx="2416158"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47" name="Line 90"/>
              <p:cNvSpPr>
                <a:spLocks noChangeShapeType="1"/>
              </p:cNvSpPr>
              <p:nvPr/>
            </p:nvSpPr>
            <p:spPr bwMode="auto">
              <a:xfrm>
                <a:off x="7142428" y="3411837"/>
                <a:ext cx="2428975"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235" name="组合 234"/>
            <p:cNvGrpSpPr/>
            <p:nvPr/>
          </p:nvGrpSpPr>
          <p:grpSpPr>
            <a:xfrm>
              <a:off x="8177002" y="3032753"/>
              <a:ext cx="2113889" cy="200066"/>
              <a:chOff x="9546351" y="4179246"/>
              <a:chExt cx="2438037" cy="227669"/>
            </a:xfrm>
          </p:grpSpPr>
          <p:sp>
            <p:nvSpPr>
              <p:cNvPr id="237" name="object 62"/>
              <p:cNvSpPr/>
              <p:nvPr/>
            </p:nvSpPr>
            <p:spPr>
              <a:xfrm>
                <a:off x="9557346" y="4185345"/>
                <a:ext cx="2408766" cy="22037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38" name="Line 87"/>
              <p:cNvSpPr>
                <a:spLocks noChangeShapeType="1"/>
              </p:cNvSpPr>
              <p:nvPr/>
            </p:nvSpPr>
            <p:spPr bwMode="auto">
              <a:xfrm flipV="1">
                <a:off x="9546351" y="4179246"/>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39" name="Line 88"/>
              <p:cNvSpPr>
                <a:spLocks noChangeShapeType="1"/>
              </p:cNvSpPr>
              <p:nvPr/>
            </p:nvSpPr>
            <p:spPr bwMode="auto">
              <a:xfrm>
                <a:off x="9561798" y="4179246"/>
                <a:ext cx="2408223"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40" name="Line 89"/>
              <p:cNvSpPr>
                <a:spLocks noChangeShapeType="1"/>
              </p:cNvSpPr>
              <p:nvPr/>
            </p:nvSpPr>
            <p:spPr bwMode="auto">
              <a:xfrm>
                <a:off x="11984388" y="4179246"/>
                <a:ext cx="0" cy="21988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grpSp>
        <p:sp>
          <p:nvSpPr>
            <p:cNvPr id="236" name="Text Box 127"/>
            <p:cNvSpPr txBox="1">
              <a:spLocks noChangeArrowheads="1"/>
            </p:cNvSpPr>
            <p:nvPr/>
          </p:nvSpPr>
          <p:spPr bwMode="auto">
            <a:xfrm>
              <a:off x="6105642" y="2873209"/>
              <a:ext cx="2087668"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1707" kern="0" dirty="0">
                  <a:solidFill>
                    <a:srgbClr val="0066FF"/>
                  </a:solidFill>
                  <a:latin typeface="微软雅黑" panose="020B0503020204020204" pitchFamily="34" charset="-122"/>
                  <a:ea typeface="微软雅黑" panose="020B0503020204020204" pitchFamily="34" charset="-122"/>
                </a:rPr>
                <a:t>执行状态周期电位</a:t>
              </a:r>
              <a:endParaRPr lang="zh-CN" altLang="el-GR" sz="1707"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48" name="Text Box 127"/>
          <p:cNvSpPr txBox="1">
            <a:spLocks noChangeArrowheads="1"/>
          </p:cNvSpPr>
          <p:nvPr/>
        </p:nvSpPr>
        <p:spPr bwMode="auto">
          <a:xfrm>
            <a:off x="2893533" y="33392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sp>
        <p:nvSpPr>
          <p:cNvPr id="249" name="Text Box 127"/>
          <p:cNvSpPr txBox="1">
            <a:spLocks noChangeArrowheads="1"/>
          </p:cNvSpPr>
          <p:nvPr/>
        </p:nvSpPr>
        <p:spPr bwMode="auto">
          <a:xfrm>
            <a:off x="4892907" y="37638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sp>
        <p:nvSpPr>
          <p:cNvPr id="250" name="Text Box 127"/>
          <p:cNvSpPr txBox="1">
            <a:spLocks noChangeArrowheads="1"/>
          </p:cNvSpPr>
          <p:nvPr/>
        </p:nvSpPr>
        <p:spPr bwMode="auto">
          <a:xfrm>
            <a:off x="7400614" y="937599"/>
            <a:ext cx="4193076"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2465" kern="0" dirty="0">
                <a:solidFill>
                  <a:schemeClr val="tx1"/>
                </a:solidFill>
                <a:latin typeface="微软雅黑" panose="020B0503020204020204" pitchFamily="34" charset="-122"/>
                <a:ea typeface="微软雅黑" panose="020B0503020204020204" pitchFamily="34" charset="-122"/>
              </a:rPr>
              <a:t>固定</a:t>
            </a:r>
            <a:r>
              <a:rPr lang="en-US" altLang="zh-CN" sz="2465" kern="0" dirty="0">
                <a:solidFill>
                  <a:schemeClr val="tx1"/>
                </a:solidFill>
                <a:latin typeface="微软雅黑" panose="020B0503020204020204" pitchFamily="34" charset="-122"/>
                <a:ea typeface="微软雅黑" panose="020B0503020204020204" pitchFamily="34" charset="-122"/>
              </a:rPr>
              <a:t>2</a:t>
            </a:r>
            <a:r>
              <a:rPr lang="zh-CN" altLang="en-US" sz="2465" kern="0" dirty="0">
                <a:solidFill>
                  <a:schemeClr val="tx1"/>
                </a:solidFill>
                <a:latin typeface="微软雅黑" panose="020B0503020204020204" pitchFamily="34" charset="-122"/>
                <a:ea typeface="微软雅黑" panose="020B0503020204020204" pitchFamily="34" charset="-122"/>
              </a:rPr>
              <a:t>个机器周期，</a:t>
            </a:r>
            <a:r>
              <a:rPr lang="en-US" altLang="zh-CN" sz="2465" kern="0" dirty="0">
                <a:solidFill>
                  <a:schemeClr val="tx1"/>
                </a:solidFill>
                <a:latin typeface="微软雅黑" panose="020B0503020204020204" pitchFamily="34" charset="-122"/>
                <a:ea typeface="微软雅黑" panose="020B0503020204020204" pitchFamily="34" charset="-122"/>
              </a:rPr>
              <a:t>8</a:t>
            </a:r>
            <a:r>
              <a:rPr lang="zh-CN" altLang="en-US" sz="2465" kern="0" dirty="0">
                <a:solidFill>
                  <a:schemeClr val="tx1"/>
                </a:solidFill>
                <a:latin typeface="微软雅黑" panose="020B0503020204020204" pitchFamily="34" charset="-122"/>
                <a:ea typeface="微软雅黑" panose="020B0503020204020204" pitchFamily="34" charset="-122"/>
              </a:rPr>
              <a:t>个节拍</a:t>
            </a:r>
            <a:endParaRPr lang="en-US" altLang="zh-CN" sz="2465" kern="0" dirty="0">
              <a:solidFill>
                <a:schemeClr val="tx1"/>
              </a:solidFill>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2675402" y="1725742"/>
            <a:ext cx="3988327" cy="355034"/>
            <a:chOff x="1881879" y="1048310"/>
            <a:chExt cx="8393668" cy="374450"/>
          </a:xfrm>
        </p:grpSpPr>
        <p:sp>
          <p:nvSpPr>
            <p:cNvPr id="252" name="Line 124"/>
            <p:cNvSpPr>
              <a:spLocks noChangeShapeType="1"/>
            </p:cNvSpPr>
            <p:nvPr/>
          </p:nvSpPr>
          <p:spPr bwMode="auto">
            <a:xfrm>
              <a:off x="1881879" y="1232316"/>
              <a:ext cx="2606499"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3" y="1232316"/>
              <a:ext cx="2746584"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7030A0"/>
                  </a:solidFill>
                </a:rPr>
                <a:t>指令周期</a:t>
              </a:r>
              <a:endParaRPr lang="zh-CN" altLang="el-GR" sz="1707" dirty="0">
                <a:solidFill>
                  <a:srgbClr val="7030A0"/>
                </a:solidFill>
              </a:endParaRPr>
            </a:p>
          </p:txBody>
        </p:sp>
      </p:grpSp>
      <p:sp>
        <p:nvSpPr>
          <p:cNvPr id="255" name="Text Box 127"/>
          <p:cNvSpPr txBox="1">
            <a:spLocks noChangeArrowheads="1"/>
          </p:cNvSpPr>
          <p:nvPr/>
        </p:nvSpPr>
        <p:spPr bwMode="auto">
          <a:xfrm>
            <a:off x="819401" y="5930705"/>
            <a:ext cx="10783274"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b="1" dirty="0">
                <a:solidFill>
                  <a:schemeClr val="tx1"/>
                </a:solidFill>
              </a:rPr>
              <a:t> </a:t>
            </a:r>
            <a:r>
              <a:rPr lang="zh-CN" altLang="en-US" sz="2465" b="1" dirty="0">
                <a:solidFill>
                  <a:schemeClr val="tx1"/>
                </a:solidFill>
              </a:rPr>
              <a:t>构建时序产生器？   </a:t>
            </a:r>
            <a:r>
              <a:rPr lang="zh-CN" altLang="en-US" sz="2465" dirty="0">
                <a:solidFill>
                  <a:schemeClr val="tx1"/>
                </a:solidFill>
              </a:rPr>
              <a:t>输入：</a:t>
            </a:r>
            <a:r>
              <a:rPr lang="zh-CN" altLang="en-US" sz="2465"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a:t>
            </a:r>
            <a:r>
              <a:rPr lang="zh-CN" altLang="en-US" sz="2465" b="1" dirty="0">
                <a:solidFill>
                  <a:srgbClr val="FF6600"/>
                </a:solidFill>
              </a:rPr>
              <a:t>，</a:t>
            </a:r>
            <a:r>
              <a:rPr lang="en-US" altLang="zh-CN" sz="2465" b="1" dirty="0">
                <a:solidFill>
                  <a:srgbClr val="FF6600"/>
                </a:solidFill>
              </a:rPr>
              <a:t>T2</a:t>
            </a:r>
            <a:r>
              <a:rPr lang="zh-CN" altLang="en-US" sz="2465" b="1" dirty="0">
                <a:solidFill>
                  <a:srgbClr val="FF6600"/>
                </a:solidFill>
              </a:rPr>
              <a:t>，</a:t>
            </a:r>
            <a:r>
              <a:rPr lang="en-US" altLang="zh-CN" sz="2465" b="1" dirty="0">
                <a:solidFill>
                  <a:srgbClr val="FF6600"/>
                </a:solidFill>
              </a:rPr>
              <a:t>T3</a:t>
            </a:r>
            <a:r>
              <a:rPr lang="zh-CN" altLang="en-US" sz="2465" b="1" dirty="0">
                <a:solidFill>
                  <a:srgbClr val="FF6600"/>
                </a:solidFill>
              </a:rPr>
              <a:t>，</a:t>
            </a:r>
            <a:r>
              <a:rPr lang="en-US" altLang="zh-CN" sz="2465" b="1" dirty="0">
                <a:solidFill>
                  <a:srgbClr val="FF6600"/>
                </a:solidFill>
              </a:rPr>
              <a:t>T4</a:t>
            </a:r>
          </a:p>
        </p:txBody>
      </p:sp>
      <p:sp>
        <p:nvSpPr>
          <p:cNvPr id="256" name="Text Box 127"/>
          <p:cNvSpPr txBox="1">
            <a:spLocks noChangeArrowheads="1"/>
          </p:cNvSpPr>
          <p:nvPr/>
        </p:nvSpPr>
        <p:spPr bwMode="auto">
          <a:xfrm>
            <a:off x="9046905" y="377386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445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6"/>
                                        </p:tgtEl>
                                        <p:attrNameLst>
                                          <p:attrName>style.visibility</p:attrName>
                                        </p:attrNameLst>
                                      </p:cBhvr>
                                      <p:to>
                                        <p:strVal val="visible"/>
                                      </p:to>
                                    </p:set>
                                    <p:animEffect transition="in" filter="wipe(left)">
                                      <p:cBhvr>
                                        <p:cTn id="17" dur="500"/>
                                        <p:tgtEl>
                                          <p:spTgt spid="216"/>
                                        </p:tgtEl>
                                      </p:cBhvr>
                                    </p:animEffect>
                                  </p:childTnLst>
                                </p:cTn>
                              </p:par>
                              <p:par>
                                <p:cTn id="18" presetID="53" presetClass="entr" presetSubtype="16" repeatCount="3000" fill="hold" grpId="0" nodeType="withEffect">
                                  <p:stCondLst>
                                    <p:cond delay="0"/>
                                  </p:stCondLst>
                                  <p:childTnLst>
                                    <p:set>
                                      <p:cBhvr>
                                        <p:cTn id="19" dur="1" fill="hold">
                                          <p:stCondLst>
                                            <p:cond delay="0"/>
                                          </p:stCondLst>
                                        </p:cTn>
                                        <p:tgtEl>
                                          <p:spTgt spid="248"/>
                                        </p:tgtEl>
                                        <p:attrNameLst>
                                          <p:attrName>style.visibility</p:attrName>
                                        </p:attrNameLst>
                                      </p:cBhvr>
                                      <p:to>
                                        <p:strVal val="visible"/>
                                      </p:to>
                                    </p:set>
                                    <p:anim calcmode="lin" valueType="num">
                                      <p:cBhvr>
                                        <p:cTn id="20" dur="500" fill="hold"/>
                                        <p:tgtEl>
                                          <p:spTgt spid="248"/>
                                        </p:tgtEl>
                                        <p:attrNameLst>
                                          <p:attrName>ppt_w</p:attrName>
                                        </p:attrNameLst>
                                      </p:cBhvr>
                                      <p:tavLst>
                                        <p:tav tm="0">
                                          <p:val>
                                            <p:fltVal val="0"/>
                                          </p:val>
                                        </p:tav>
                                        <p:tav tm="100000">
                                          <p:val>
                                            <p:strVal val="#ppt_w"/>
                                          </p:val>
                                        </p:tav>
                                      </p:tavLst>
                                    </p:anim>
                                    <p:anim calcmode="lin" valueType="num">
                                      <p:cBhvr>
                                        <p:cTn id="21" dur="500" fill="hold"/>
                                        <p:tgtEl>
                                          <p:spTgt spid="248"/>
                                        </p:tgtEl>
                                        <p:attrNameLst>
                                          <p:attrName>ppt_h</p:attrName>
                                        </p:attrNameLst>
                                      </p:cBhvr>
                                      <p:tavLst>
                                        <p:tav tm="0">
                                          <p:val>
                                            <p:fltVal val="0"/>
                                          </p:val>
                                        </p:tav>
                                        <p:tav tm="100000">
                                          <p:val>
                                            <p:strVal val="#ppt_h"/>
                                          </p:val>
                                        </p:tav>
                                      </p:tavLst>
                                    </p:anim>
                                    <p:animEffect transition="in" filter="fade">
                                      <p:cBhvr>
                                        <p:cTn id="22" dur="500"/>
                                        <p:tgtEl>
                                          <p:spTgt spid="2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wipe(left)">
                                      <p:cBhvr>
                                        <p:cTn id="27" dur="500"/>
                                        <p:tgtEl>
                                          <p:spTgt spid="233"/>
                                        </p:tgtEl>
                                      </p:cBhvr>
                                    </p:animEffect>
                                  </p:childTnLst>
                                </p:cTn>
                              </p:par>
                              <p:par>
                                <p:cTn id="28" presetID="53" presetClass="entr" presetSubtype="16" repeatCount="3000" fill="hold" grpId="0" nodeType="withEffect">
                                  <p:stCondLst>
                                    <p:cond delay="0"/>
                                  </p:stCondLst>
                                  <p:childTnLst>
                                    <p:set>
                                      <p:cBhvr>
                                        <p:cTn id="29" dur="1" fill="hold">
                                          <p:stCondLst>
                                            <p:cond delay="0"/>
                                          </p:stCondLst>
                                        </p:cTn>
                                        <p:tgtEl>
                                          <p:spTgt spid="249"/>
                                        </p:tgtEl>
                                        <p:attrNameLst>
                                          <p:attrName>style.visibility</p:attrName>
                                        </p:attrNameLst>
                                      </p:cBhvr>
                                      <p:to>
                                        <p:strVal val="visible"/>
                                      </p:to>
                                    </p:set>
                                    <p:anim calcmode="lin" valueType="num">
                                      <p:cBhvr>
                                        <p:cTn id="30" dur="500" fill="hold"/>
                                        <p:tgtEl>
                                          <p:spTgt spid="249"/>
                                        </p:tgtEl>
                                        <p:attrNameLst>
                                          <p:attrName>ppt_w</p:attrName>
                                        </p:attrNameLst>
                                      </p:cBhvr>
                                      <p:tavLst>
                                        <p:tav tm="0">
                                          <p:val>
                                            <p:fltVal val="0"/>
                                          </p:val>
                                        </p:tav>
                                        <p:tav tm="100000">
                                          <p:val>
                                            <p:strVal val="#ppt_w"/>
                                          </p:val>
                                        </p:tav>
                                      </p:tavLst>
                                    </p:anim>
                                    <p:anim calcmode="lin" valueType="num">
                                      <p:cBhvr>
                                        <p:cTn id="31" dur="500" fill="hold"/>
                                        <p:tgtEl>
                                          <p:spTgt spid="249"/>
                                        </p:tgtEl>
                                        <p:attrNameLst>
                                          <p:attrName>ppt_h</p:attrName>
                                        </p:attrNameLst>
                                      </p:cBhvr>
                                      <p:tavLst>
                                        <p:tav tm="0">
                                          <p:val>
                                            <p:fltVal val="0"/>
                                          </p:val>
                                        </p:tav>
                                        <p:tav tm="100000">
                                          <p:val>
                                            <p:strVal val="#ppt_h"/>
                                          </p:val>
                                        </p:tav>
                                      </p:tavLst>
                                    </p:anim>
                                    <p:animEffect transition="in" filter="fade">
                                      <p:cBhvr>
                                        <p:cTn id="32" dur="500"/>
                                        <p:tgtEl>
                                          <p:spTgt spid="249"/>
                                        </p:tgtEl>
                                      </p:cBhvr>
                                    </p:animEffect>
                                  </p:childTnLst>
                                </p:cTn>
                              </p:par>
                              <p:par>
                                <p:cTn id="33" presetID="53" presetClass="entr" presetSubtype="16" repeatCount="3000" fill="hold" grpId="0" nodeType="withEffect">
                                  <p:stCondLst>
                                    <p:cond delay="0"/>
                                  </p:stCondLst>
                                  <p:childTnLst>
                                    <p:set>
                                      <p:cBhvr>
                                        <p:cTn id="34" dur="1" fill="hold">
                                          <p:stCondLst>
                                            <p:cond delay="0"/>
                                          </p:stCondLst>
                                        </p:cTn>
                                        <p:tgtEl>
                                          <p:spTgt spid="256"/>
                                        </p:tgtEl>
                                        <p:attrNameLst>
                                          <p:attrName>style.visibility</p:attrName>
                                        </p:attrNameLst>
                                      </p:cBhvr>
                                      <p:to>
                                        <p:strVal val="visible"/>
                                      </p:to>
                                    </p:set>
                                    <p:anim calcmode="lin" valueType="num">
                                      <p:cBhvr>
                                        <p:cTn id="35" dur="500" fill="hold"/>
                                        <p:tgtEl>
                                          <p:spTgt spid="256"/>
                                        </p:tgtEl>
                                        <p:attrNameLst>
                                          <p:attrName>ppt_w</p:attrName>
                                        </p:attrNameLst>
                                      </p:cBhvr>
                                      <p:tavLst>
                                        <p:tav tm="0">
                                          <p:val>
                                            <p:fltVal val="0"/>
                                          </p:val>
                                        </p:tav>
                                        <p:tav tm="100000">
                                          <p:val>
                                            <p:strVal val="#ppt_w"/>
                                          </p:val>
                                        </p:tav>
                                      </p:tavLst>
                                    </p:anim>
                                    <p:anim calcmode="lin" valueType="num">
                                      <p:cBhvr>
                                        <p:cTn id="36" dur="500" fill="hold"/>
                                        <p:tgtEl>
                                          <p:spTgt spid="256"/>
                                        </p:tgtEl>
                                        <p:attrNameLst>
                                          <p:attrName>ppt_h</p:attrName>
                                        </p:attrNameLst>
                                      </p:cBhvr>
                                      <p:tavLst>
                                        <p:tav tm="0">
                                          <p:val>
                                            <p:fltVal val="0"/>
                                          </p:val>
                                        </p:tav>
                                        <p:tav tm="100000">
                                          <p:val>
                                            <p:strVal val="#ppt_h"/>
                                          </p:val>
                                        </p:tav>
                                      </p:tavLst>
                                    </p:anim>
                                    <p:animEffect transition="in" filter="fade">
                                      <p:cBhvr>
                                        <p:cTn id="37" dur="500"/>
                                        <p:tgtEl>
                                          <p:spTgt spid="2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8"/>
                                        </p:tgtEl>
                                        <p:attrNameLst>
                                          <p:attrName>style.visibility</p:attrName>
                                        </p:attrNameLst>
                                      </p:cBhvr>
                                      <p:to>
                                        <p:strVal val="visible"/>
                                      </p:to>
                                    </p:set>
                                    <p:animEffect transition="in" filter="wipe(left)">
                                      <p:cBhvr>
                                        <p:cTn id="42" dur="500"/>
                                        <p:tgtEl>
                                          <p:spTgt spid="1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wipe(left)">
                                      <p:cBhvr>
                                        <p:cTn id="47" dur="500"/>
                                        <p:tgtEl>
                                          <p:spTgt spid="15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wipe(left)">
                                      <p:cBhvr>
                                        <p:cTn id="52" dur="500"/>
                                        <p:tgtEl>
                                          <p:spTgt spid="9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7"/>
                                        </p:tgtEl>
                                        <p:attrNameLst>
                                          <p:attrName>style.visibility</p:attrName>
                                        </p:attrNameLst>
                                      </p:cBhvr>
                                      <p:to>
                                        <p:strVal val="visible"/>
                                      </p:to>
                                    </p:set>
                                    <p:animEffect transition="in" filter="wipe(left)">
                                      <p:cBhvr>
                                        <p:cTn id="57" dur="500"/>
                                        <p:tgtEl>
                                          <p:spTgt spid="20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51"/>
                                        </p:tgtEl>
                                        <p:attrNameLst>
                                          <p:attrName>style.visibility</p:attrName>
                                        </p:attrNameLst>
                                      </p:cBhvr>
                                      <p:to>
                                        <p:strVal val="visible"/>
                                      </p:to>
                                    </p:set>
                                    <p:animEffect transition="in" filter="wipe(left)">
                                      <p:cBhvr>
                                        <p:cTn id="62" dur="500"/>
                                        <p:tgtEl>
                                          <p:spTgt spid="251"/>
                                        </p:tgtEl>
                                      </p:cBhvr>
                                    </p:animEffect>
                                  </p:childTnLst>
                                </p:cTn>
                              </p:par>
                            </p:childTnLst>
                          </p:cTn>
                        </p:par>
                        <p:par>
                          <p:cTn id="63" fill="hold">
                            <p:stCondLst>
                              <p:cond delay="500"/>
                            </p:stCondLst>
                            <p:childTnLst>
                              <p:par>
                                <p:cTn id="64" presetID="22" presetClass="entr" presetSubtype="4" fill="hold" grpId="0" nodeType="afterEffect">
                                  <p:stCondLst>
                                    <p:cond delay="0"/>
                                  </p:stCondLst>
                                  <p:childTnLst>
                                    <p:set>
                                      <p:cBhvr>
                                        <p:cTn id="65" dur="1" fill="hold">
                                          <p:stCondLst>
                                            <p:cond delay="0"/>
                                          </p:stCondLst>
                                        </p:cTn>
                                        <p:tgtEl>
                                          <p:spTgt spid="250"/>
                                        </p:tgtEl>
                                        <p:attrNameLst>
                                          <p:attrName>style.visibility</p:attrName>
                                        </p:attrNameLst>
                                      </p:cBhvr>
                                      <p:to>
                                        <p:strVal val="visible"/>
                                      </p:to>
                                    </p:set>
                                    <p:animEffect transition="in" filter="wipe(down)">
                                      <p:cBhvr>
                                        <p:cTn id="66" dur="500"/>
                                        <p:tgtEl>
                                          <p:spTgt spid="25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55"/>
                                        </p:tgtEl>
                                        <p:attrNameLst>
                                          <p:attrName>style.visibility</p:attrName>
                                        </p:attrNameLst>
                                      </p:cBhvr>
                                      <p:to>
                                        <p:strVal val="visible"/>
                                      </p:to>
                                    </p:set>
                                    <p:animEffect transition="in" filter="wipe(left)">
                                      <p:cBhvr>
                                        <p:cTn id="71"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p:bldP spid="249" grpId="0"/>
      <p:bldP spid="250" grpId="0"/>
      <p:bldP spid="255" grpId="0"/>
      <p:bldP spid="25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时序产生器设计</a:t>
            </a:r>
          </a:p>
        </p:txBody>
      </p:sp>
      <p:grpSp>
        <p:nvGrpSpPr>
          <p:cNvPr id="4" name="组合 3"/>
          <p:cNvGrpSpPr/>
          <p:nvPr/>
        </p:nvGrpSpPr>
        <p:grpSpPr>
          <a:xfrm>
            <a:off x="967973" y="14469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882564" y="5766552"/>
              <a:ext cx="2507629" cy="528299"/>
            </a:xfrm>
            <a:prstGeom prst="rect">
              <a:avLst/>
            </a:prstGeom>
            <a:noFill/>
          </p:spPr>
          <p:txBody>
            <a:bodyPr wrap="square" rtlCol="0">
              <a:spAutoFit/>
            </a:bodyPr>
            <a:lstStyle/>
            <a:p>
              <a:pPr algn="ctr" defTabSz="914277"/>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时序产生器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弧形 6"/>
          <p:cNvSpPr/>
          <p:nvPr/>
        </p:nvSpPr>
        <p:spPr>
          <a:xfrm rot="8100000">
            <a:off x="6896642" y="1329364"/>
            <a:ext cx="4395983" cy="4395983"/>
          </a:xfrm>
          <a:prstGeom prst="arc">
            <a:avLst>
              <a:gd name="adj1" fmla="val 16842405"/>
              <a:gd name="adj2" fmla="val 18330850"/>
            </a:avLst>
          </a:prstGeom>
          <a:ln w="38100">
            <a:solidFill>
              <a:srgbClr val="FF66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8" name="弧形 7"/>
          <p:cNvSpPr/>
          <p:nvPr/>
        </p:nvSpPr>
        <p:spPr>
          <a:xfrm rot="5400000">
            <a:off x="6872822" y="1265093"/>
            <a:ext cx="4395983" cy="4395983"/>
          </a:xfrm>
          <a:prstGeom prst="arc">
            <a:avLst>
              <a:gd name="adj1" fmla="val 16842405"/>
              <a:gd name="adj2" fmla="val 18330850"/>
            </a:avLst>
          </a:prstGeom>
          <a:ln w="38100">
            <a:solidFill>
              <a:srgbClr val="FF66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9" name="弧形 8"/>
          <p:cNvSpPr/>
          <p:nvPr/>
        </p:nvSpPr>
        <p:spPr>
          <a:xfrm rot="2700000">
            <a:off x="6871572" y="1237836"/>
            <a:ext cx="4395983" cy="4395983"/>
          </a:xfrm>
          <a:prstGeom prst="arc">
            <a:avLst>
              <a:gd name="adj1" fmla="val 16842405"/>
              <a:gd name="adj2" fmla="val 18330850"/>
            </a:avLst>
          </a:prstGeom>
          <a:ln w="38100">
            <a:solidFill>
              <a:srgbClr val="FF66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10" name="弧形 9"/>
          <p:cNvSpPr/>
          <p:nvPr/>
        </p:nvSpPr>
        <p:spPr>
          <a:xfrm>
            <a:off x="6817074" y="1237836"/>
            <a:ext cx="4395983" cy="4395983"/>
          </a:xfrm>
          <a:prstGeom prst="arc">
            <a:avLst>
              <a:gd name="adj1" fmla="val 16842405"/>
              <a:gd name="adj2" fmla="val 18330850"/>
            </a:avLst>
          </a:prstGeom>
          <a:ln w="38100">
            <a:solidFill>
              <a:srgbClr val="FF66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11" name="弧形 10"/>
          <p:cNvSpPr/>
          <p:nvPr/>
        </p:nvSpPr>
        <p:spPr>
          <a:xfrm rot="18900000">
            <a:off x="6817074" y="1229909"/>
            <a:ext cx="4395983" cy="4395983"/>
          </a:xfrm>
          <a:prstGeom prst="arc">
            <a:avLst>
              <a:gd name="adj1" fmla="val 16842405"/>
              <a:gd name="adj2" fmla="val 18330850"/>
            </a:avLst>
          </a:prstGeom>
          <a:ln w="38100">
            <a:solidFill>
              <a:srgbClr val="FF66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12" name="弧形 11"/>
          <p:cNvSpPr/>
          <p:nvPr/>
        </p:nvSpPr>
        <p:spPr>
          <a:xfrm rot="16200000">
            <a:off x="6814387" y="1319862"/>
            <a:ext cx="4395983" cy="4395983"/>
          </a:xfrm>
          <a:prstGeom prst="arc">
            <a:avLst>
              <a:gd name="adj1" fmla="val 16842405"/>
              <a:gd name="adj2" fmla="val 18330850"/>
            </a:avLst>
          </a:prstGeom>
          <a:ln w="38100">
            <a:solidFill>
              <a:srgbClr val="FF66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sp>
        <p:nvSpPr>
          <p:cNvPr id="13" name="弧形 12"/>
          <p:cNvSpPr/>
          <p:nvPr/>
        </p:nvSpPr>
        <p:spPr>
          <a:xfrm rot="13500000">
            <a:off x="6867906" y="1321437"/>
            <a:ext cx="4395983" cy="4395983"/>
          </a:xfrm>
          <a:prstGeom prst="arc">
            <a:avLst>
              <a:gd name="adj1" fmla="val 16842405"/>
              <a:gd name="adj2" fmla="val 18330850"/>
            </a:avLst>
          </a:prstGeom>
          <a:ln w="38100">
            <a:solidFill>
              <a:srgbClr val="FF66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cxnSp>
        <p:nvCxnSpPr>
          <p:cNvPr id="14" name="直接箭头连接符 13">
            <a:extLst>
              <a:ext uri="{FF2B5EF4-FFF2-40B4-BE49-F238E27FC236}">
                <a16:creationId xmlns:a16="http://schemas.microsoft.com/office/drawing/2014/main" id="{2D009B1C-EEEA-4101-B7D3-5850D8B61F2A}"/>
              </a:ext>
            </a:extLst>
          </p:cNvPr>
          <p:cNvCxnSpPr>
            <a:cxnSpLocks/>
          </p:cNvCxnSpPr>
          <p:nvPr/>
        </p:nvCxnSpPr>
        <p:spPr>
          <a:xfrm>
            <a:off x="11908484" y="3687139"/>
            <a:ext cx="0" cy="2559384"/>
          </a:xfrm>
          <a:prstGeom prst="straightConnector1">
            <a:avLst/>
          </a:prstGeom>
          <a:ln w="12700">
            <a:no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6450025" y="846766"/>
            <a:ext cx="3009099" cy="1310296"/>
            <a:chOff x="-608593" y="3634414"/>
            <a:chExt cx="3173659" cy="1381953"/>
          </a:xfrm>
        </p:grpSpPr>
        <p:sp>
          <p:nvSpPr>
            <p:cNvPr id="16" name="文本框 15">
              <a:extLst>
                <a:ext uri="{FF2B5EF4-FFF2-40B4-BE49-F238E27FC236}">
                  <a16:creationId xmlns:a16="http://schemas.microsoft.com/office/drawing/2014/main" id="{5FB82656-623B-49E0-9B82-F178FF7C25A2}"/>
                </a:ext>
              </a:extLst>
            </p:cNvPr>
            <p:cNvSpPr txBox="1"/>
            <p:nvPr/>
          </p:nvSpPr>
          <p:spPr>
            <a:xfrm>
              <a:off x="1798341" y="4426527"/>
              <a:ext cx="727175" cy="589840"/>
            </a:xfrm>
            <a:prstGeom prst="rect">
              <a:avLst/>
            </a:prstGeom>
            <a:noFill/>
          </p:spPr>
          <p:txBody>
            <a:bodyPr wrap="square" rtlCol="0">
              <a:spAutoFit/>
            </a:bodyPr>
            <a:lstStyle/>
            <a:p>
              <a:pPr algn="ctr" defTabSz="914277"/>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3034"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3034" baseline="-25000" dirty="0">
                <a:latin typeface="Segoe UI Black" panose="020B0A02040204020203" pitchFamily="34" charset="0"/>
                <a:ea typeface="等线" panose="02010600030101010101" pitchFamily="2" charset="-122"/>
                <a:cs typeface="Segoe UI Black" panose="020B0A02040204020203" pitchFamily="34" charset="0"/>
              </a:endParaRPr>
            </a:p>
          </p:txBody>
        </p:sp>
        <p:sp>
          <p:nvSpPr>
            <p:cNvPr id="17" name="椭圆 16">
              <a:extLst>
                <a:ext uri="{FF2B5EF4-FFF2-40B4-BE49-F238E27FC236}">
                  <a16:creationId xmlns:a16="http://schemas.microsoft.com/office/drawing/2014/main" id="{8CAC6746-F360-4A07-9542-78BDE2BC76FB}"/>
                </a:ext>
              </a:extLst>
            </p:cNvPr>
            <p:cNvSpPr/>
            <p:nvPr/>
          </p:nvSpPr>
          <p:spPr>
            <a:xfrm>
              <a:off x="1714632" y="3634414"/>
              <a:ext cx="850434" cy="854623"/>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 name="文本框 17">
              <a:extLst>
                <a:ext uri="{FF2B5EF4-FFF2-40B4-BE49-F238E27FC236}">
                  <a16:creationId xmlns:a16="http://schemas.microsoft.com/office/drawing/2014/main" id="{88F16560-3B45-4A43-9EA2-5494457AE28D}"/>
                </a:ext>
              </a:extLst>
            </p:cNvPr>
            <p:cNvSpPr txBox="1"/>
            <p:nvPr/>
          </p:nvSpPr>
          <p:spPr>
            <a:xfrm>
              <a:off x="1751682" y="3769337"/>
              <a:ext cx="813383" cy="589840"/>
            </a:xfrm>
            <a:prstGeom prst="rect">
              <a:avLst/>
            </a:prstGeom>
            <a:noFill/>
          </p:spPr>
          <p:txBody>
            <a:bodyPr wrap="square"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 name="文本框 18">
              <a:extLst>
                <a:ext uri="{FF2B5EF4-FFF2-40B4-BE49-F238E27FC236}">
                  <a16:creationId xmlns:a16="http://schemas.microsoft.com/office/drawing/2014/main" id="{5FB82656-623B-49E0-9B82-F178FF7C25A2}"/>
                </a:ext>
              </a:extLst>
            </p:cNvPr>
            <p:cNvSpPr txBox="1"/>
            <p:nvPr/>
          </p:nvSpPr>
          <p:spPr>
            <a:xfrm>
              <a:off x="-608593" y="3791182"/>
              <a:ext cx="1965051" cy="405084"/>
            </a:xfrm>
            <a:prstGeom prst="rect">
              <a:avLst/>
            </a:prstGeom>
            <a:noFill/>
          </p:spPr>
          <p:txBody>
            <a:bodyPr wrap="square" rtlCol="0">
              <a:spAutoFit/>
            </a:bodyPr>
            <a:lstStyle/>
            <a:p>
              <a:pPr algn="ctr" defTabSz="914277"/>
              <a:r>
                <a:rPr lang="zh-CN" altLang="en-US" sz="1896" b="1"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取指令周期</a:t>
              </a:r>
              <a:endParaRPr lang="zh-CN" altLang="en-US" sz="1896" b="1" baseline="-25000" dirty="0">
                <a:solidFill>
                  <a:srgbClr val="00B050"/>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0" name="组合 19"/>
          <p:cNvGrpSpPr/>
          <p:nvPr/>
        </p:nvGrpSpPr>
        <p:grpSpPr>
          <a:xfrm>
            <a:off x="7083483" y="1510703"/>
            <a:ext cx="1162492" cy="1156378"/>
            <a:chOff x="1714632" y="3634414"/>
            <a:chExt cx="1226066" cy="1219618"/>
          </a:xfrm>
        </p:grpSpPr>
        <p:sp>
          <p:nvSpPr>
            <p:cNvPr id="21" name="文本框 20">
              <a:extLst>
                <a:ext uri="{FF2B5EF4-FFF2-40B4-BE49-F238E27FC236}">
                  <a16:creationId xmlns:a16="http://schemas.microsoft.com/office/drawing/2014/main" id="{5FB82656-623B-49E0-9B82-F178FF7C25A2}"/>
                </a:ext>
              </a:extLst>
            </p:cNvPr>
            <p:cNvSpPr txBox="1"/>
            <p:nvPr/>
          </p:nvSpPr>
          <p:spPr>
            <a:xfrm>
              <a:off x="2213522" y="4264191"/>
              <a:ext cx="727176" cy="589841"/>
            </a:xfrm>
            <a:prstGeom prst="rect">
              <a:avLst/>
            </a:prstGeom>
            <a:noFill/>
          </p:spPr>
          <p:txBody>
            <a:bodyPr wrap="square" rtlCol="0">
              <a:spAutoFit/>
            </a:bodyPr>
            <a:lstStyle/>
            <a:p>
              <a:pPr algn="ctr" defTabSz="914277"/>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3034"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3034" baseline="-25000" dirty="0">
                <a:latin typeface="Segoe UI Black" panose="020B0A02040204020203" pitchFamily="34" charset="0"/>
                <a:ea typeface="等线" panose="02010600030101010101" pitchFamily="2" charset="-122"/>
                <a:cs typeface="Segoe UI Black" panose="020B0A02040204020203" pitchFamily="34" charset="0"/>
              </a:endParaRPr>
            </a:p>
          </p:txBody>
        </p:sp>
        <p:sp>
          <p:nvSpPr>
            <p:cNvPr id="22" name="椭圆 21">
              <a:extLst>
                <a:ext uri="{FF2B5EF4-FFF2-40B4-BE49-F238E27FC236}">
                  <a16:creationId xmlns:a16="http://schemas.microsoft.com/office/drawing/2014/main" id="{8CAC6746-F360-4A07-9542-78BDE2BC76FB}"/>
                </a:ext>
              </a:extLst>
            </p:cNvPr>
            <p:cNvSpPr/>
            <p:nvPr/>
          </p:nvSpPr>
          <p:spPr>
            <a:xfrm>
              <a:off x="1714632" y="3634414"/>
              <a:ext cx="850434" cy="854623"/>
            </a:xfrm>
            <a:prstGeom prst="ellipse">
              <a:avLst/>
            </a:prstGeom>
            <a:solidFill>
              <a:srgbClr val="00B050"/>
            </a:solidFill>
            <a:ln w="19050">
              <a:solidFill>
                <a:schemeClr val="accent5">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等线" panose="020F0502020204030204"/>
                <a:ea typeface="等线" panose="02010600030101010101" pitchFamily="2" charset="-122"/>
              </a:endParaRPr>
            </a:p>
          </p:txBody>
        </p:sp>
        <p:sp>
          <p:nvSpPr>
            <p:cNvPr id="23" name="文本框 22">
              <a:extLst>
                <a:ext uri="{FF2B5EF4-FFF2-40B4-BE49-F238E27FC236}">
                  <a16:creationId xmlns:a16="http://schemas.microsoft.com/office/drawing/2014/main" id="{88F16560-3B45-4A43-9EA2-5494457AE28D}"/>
                </a:ext>
              </a:extLst>
            </p:cNvPr>
            <p:cNvSpPr txBox="1"/>
            <p:nvPr/>
          </p:nvSpPr>
          <p:spPr>
            <a:xfrm>
              <a:off x="1751682" y="3769337"/>
              <a:ext cx="813383" cy="589841"/>
            </a:xfrm>
            <a:prstGeom prst="rect">
              <a:avLst/>
            </a:prstGeom>
            <a:noFill/>
          </p:spPr>
          <p:txBody>
            <a:bodyPr wrap="square"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4" name="组合 23"/>
          <p:cNvGrpSpPr/>
          <p:nvPr/>
        </p:nvGrpSpPr>
        <p:grpSpPr>
          <a:xfrm>
            <a:off x="6438212" y="3112487"/>
            <a:ext cx="1382271" cy="810309"/>
            <a:chOff x="1714632" y="3634414"/>
            <a:chExt cx="1457864" cy="854623"/>
          </a:xfrm>
        </p:grpSpPr>
        <p:sp>
          <p:nvSpPr>
            <p:cNvPr id="25" name="文本框 24">
              <a:extLst>
                <a:ext uri="{FF2B5EF4-FFF2-40B4-BE49-F238E27FC236}">
                  <a16:creationId xmlns:a16="http://schemas.microsoft.com/office/drawing/2014/main" id="{5FB82656-623B-49E0-9B82-F178FF7C25A2}"/>
                </a:ext>
              </a:extLst>
            </p:cNvPr>
            <p:cNvSpPr txBox="1"/>
            <p:nvPr/>
          </p:nvSpPr>
          <p:spPr>
            <a:xfrm>
              <a:off x="2445321" y="3751585"/>
              <a:ext cx="727175" cy="589840"/>
            </a:xfrm>
            <a:prstGeom prst="rect">
              <a:avLst/>
            </a:prstGeom>
            <a:noFill/>
          </p:spPr>
          <p:txBody>
            <a:bodyPr wrap="square" rtlCol="0">
              <a:spAutoFit/>
            </a:bodyPr>
            <a:lstStyle/>
            <a:p>
              <a:pPr algn="ctr" defTabSz="914277"/>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3034"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3034" baseline="-25000" dirty="0">
                <a:latin typeface="Segoe UI Black" panose="020B0A02040204020203" pitchFamily="34" charset="0"/>
                <a:ea typeface="等线" panose="02010600030101010101" pitchFamily="2" charset="-122"/>
                <a:cs typeface="Segoe UI Black" panose="020B0A02040204020203" pitchFamily="34" charset="0"/>
              </a:endParaRPr>
            </a:p>
          </p:txBody>
        </p:sp>
        <p:sp>
          <p:nvSpPr>
            <p:cNvPr id="26" name="椭圆 25">
              <a:extLst>
                <a:ext uri="{FF2B5EF4-FFF2-40B4-BE49-F238E27FC236}">
                  <a16:creationId xmlns:a16="http://schemas.microsoft.com/office/drawing/2014/main" id="{8CAC6746-F360-4A07-9542-78BDE2BC76FB}"/>
                </a:ext>
              </a:extLst>
            </p:cNvPr>
            <p:cNvSpPr/>
            <p:nvPr/>
          </p:nvSpPr>
          <p:spPr>
            <a:xfrm>
              <a:off x="1714632" y="3634414"/>
              <a:ext cx="850434" cy="854623"/>
            </a:xfrm>
            <a:prstGeom prst="ellipse">
              <a:avLst/>
            </a:prstGeom>
            <a:solidFill>
              <a:srgbClr val="00B050"/>
            </a:solidFill>
            <a:ln w="19050">
              <a:solidFill>
                <a:schemeClr val="accent5">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等线" panose="020F0502020204030204"/>
                <a:ea typeface="等线" panose="02010600030101010101" pitchFamily="2" charset="-122"/>
              </a:endParaRPr>
            </a:p>
          </p:txBody>
        </p:sp>
        <p:sp>
          <p:nvSpPr>
            <p:cNvPr id="27" name="文本框 26">
              <a:extLst>
                <a:ext uri="{FF2B5EF4-FFF2-40B4-BE49-F238E27FC236}">
                  <a16:creationId xmlns:a16="http://schemas.microsoft.com/office/drawing/2014/main" id="{88F16560-3B45-4A43-9EA2-5494457AE28D}"/>
                </a:ext>
              </a:extLst>
            </p:cNvPr>
            <p:cNvSpPr txBox="1"/>
            <p:nvPr/>
          </p:nvSpPr>
          <p:spPr>
            <a:xfrm>
              <a:off x="1751682" y="3769337"/>
              <a:ext cx="813383" cy="589840"/>
            </a:xfrm>
            <a:prstGeom prst="rect">
              <a:avLst/>
            </a:prstGeom>
            <a:noFill/>
          </p:spPr>
          <p:txBody>
            <a:bodyPr wrap="square"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8" name="组合 27"/>
          <p:cNvGrpSpPr/>
          <p:nvPr/>
        </p:nvGrpSpPr>
        <p:grpSpPr>
          <a:xfrm>
            <a:off x="7085139" y="4383634"/>
            <a:ext cx="1231815" cy="1101164"/>
            <a:chOff x="1714632" y="3327653"/>
            <a:chExt cx="1299180" cy="1161384"/>
          </a:xfrm>
        </p:grpSpPr>
        <p:sp>
          <p:nvSpPr>
            <p:cNvPr id="29" name="文本框 28">
              <a:extLst>
                <a:ext uri="{FF2B5EF4-FFF2-40B4-BE49-F238E27FC236}">
                  <a16:creationId xmlns:a16="http://schemas.microsoft.com/office/drawing/2014/main" id="{5FB82656-623B-49E0-9B82-F178FF7C25A2}"/>
                </a:ext>
              </a:extLst>
            </p:cNvPr>
            <p:cNvSpPr txBox="1"/>
            <p:nvPr/>
          </p:nvSpPr>
          <p:spPr>
            <a:xfrm>
              <a:off x="2286637" y="3327653"/>
              <a:ext cx="727175" cy="589840"/>
            </a:xfrm>
            <a:prstGeom prst="rect">
              <a:avLst/>
            </a:prstGeom>
            <a:noFill/>
          </p:spPr>
          <p:txBody>
            <a:bodyPr wrap="square" rtlCol="0">
              <a:spAutoFit/>
            </a:bodyPr>
            <a:lstStyle/>
            <a:p>
              <a:pPr algn="ctr" defTabSz="914277"/>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3034"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3034" baseline="-25000" dirty="0">
                <a:latin typeface="Segoe UI Black" panose="020B0A02040204020203" pitchFamily="34" charset="0"/>
                <a:ea typeface="等线" panose="02010600030101010101" pitchFamily="2" charset="-122"/>
                <a:cs typeface="Segoe UI Black" panose="020B0A02040204020203" pitchFamily="34" charset="0"/>
              </a:endParaRPr>
            </a:p>
          </p:txBody>
        </p:sp>
        <p:sp>
          <p:nvSpPr>
            <p:cNvPr id="30" name="椭圆 29">
              <a:extLst>
                <a:ext uri="{FF2B5EF4-FFF2-40B4-BE49-F238E27FC236}">
                  <a16:creationId xmlns:a16="http://schemas.microsoft.com/office/drawing/2014/main" id="{8CAC6746-F360-4A07-9542-78BDE2BC76FB}"/>
                </a:ext>
              </a:extLst>
            </p:cNvPr>
            <p:cNvSpPr/>
            <p:nvPr/>
          </p:nvSpPr>
          <p:spPr>
            <a:xfrm>
              <a:off x="1714632" y="3634414"/>
              <a:ext cx="850434" cy="854623"/>
            </a:xfrm>
            <a:prstGeom prst="ellipse">
              <a:avLst/>
            </a:prstGeom>
            <a:solidFill>
              <a:srgbClr val="00B050"/>
            </a:solidFill>
            <a:ln w="19050">
              <a:solidFill>
                <a:schemeClr val="accent5">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等线" panose="020F0502020204030204"/>
                <a:ea typeface="等线" panose="02010600030101010101" pitchFamily="2" charset="-122"/>
              </a:endParaRPr>
            </a:p>
          </p:txBody>
        </p:sp>
        <p:sp>
          <p:nvSpPr>
            <p:cNvPr id="31" name="文本框 30">
              <a:extLst>
                <a:ext uri="{FF2B5EF4-FFF2-40B4-BE49-F238E27FC236}">
                  <a16:creationId xmlns:a16="http://schemas.microsoft.com/office/drawing/2014/main" id="{88F16560-3B45-4A43-9EA2-5494457AE28D}"/>
                </a:ext>
              </a:extLst>
            </p:cNvPr>
            <p:cNvSpPr txBox="1"/>
            <p:nvPr/>
          </p:nvSpPr>
          <p:spPr>
            <a:xfrm>
              <a:off x="1751682" y="3769337"/>
              <a:ext cx="813384" cy="589840"/>
            </a:xfrm>
            <a:prstGeom prst="rect">
              <a:avLst/>
            </a:prstGeom>
            <a:noFill/>
          </p:spPr>
          <p:txBody>
            <a:bodyPr wrap="square"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p>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32" name="组合 31"/>
          <p:cNvGrpSpPr/>
          <p:nvPr/>
        </p:nvGrpSpPr>
        <p:grpSpPr>
          <a:xfrm>
            <a:off x="8652787" y="4698184"/>
            <a:ext cx="2746471" cy="1428725"/>
            <a:chOff x="1714632" y="2982179"/>
            <a:chExt cx="2896669" cy="1506858"/>
          </a:xfrm>
        </p:grpSpPr>
        <p:sp>
          <p:nvSpPr>
            <p:cNvPr id="33" name="文本框 32">
              <a:extLst>
                <a:ext uri="{FF2B5EF4-FFF2-40B4-BE49-F238E27FC236}">
                  <a16:creationId xmlns:a16="http://schemas.microsoft.com/office/drawing/2014/main" id="{5FB82656-623B-49E0-9B82-F178FF7C25A2}"/>
                </a:ext>
              </a:extLst>
            </p:cNvPr>
            <p:cNvSpPr txBox="1"/>
            <p:nvPr/>
          </p:nvSpPr>
          <p:spPr>
            <a:xfrm>
              <a:off x="1717359" y="2982179"/>
              <a:ext cx="727175" cy="589840"/>
            </a:xfrm>
            <a:prstGeom prst="rect">
              <a:avLst/>
            </a:prstGeom>
            <a:noFill/>
          </p:spPr>
          <p:txBody>
            <a:bodyPr wrap="square" rtlCol="0">
              <a:spAutoFit/>
            </a:bodyPr>
            <a:lstStyle/>
            <a:p>
              <a:pPr algn="ctr" defTabSz="914277"/>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3034"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3034" baseline="-25000" dirty="0">
                <a:latin typeface="Segoe UI Black" panose="020B0A02040204020203" pitchFamily="34" charset="0"/>
                <a:ea typeface="等线" panose="02010600030101010101" pitchFamily="2" charset="-122"/>
                <a:cs typeface="Segoe UI Black" panose="020B0A02040204020203" pitchFamily="34" charset="0"/>
              </a:endParaRPr>
            </a:p>
          </p:txBody>
        </p:sp>
        <p:sp>
          <p:nvSpPr>
            <p:cNvPr id="34" name="椭圆 33">
              <a:extLst>
                <a:ext uri="{FF2B5EF4-FFF2-40B4-BE49-F238E27FC236}">
                  <a16:creationId xmlns:a16="http://schemas.microsoft.com/office/drawing/2014/main" id="{8CAC6746-F360-4A07-9542-78BDE2BC76FB}"/>
                </a:ext>
              </a:extLst>
            </p:cNvPr>
            <p:cNvSpPr/>
            <p:nvPr/>
          </p:nvSpPr>
          <p:spPr>
            <a:xfrm>
              <a:off x="1714632" y="3634414"/>
              <a:ext cx="850434" cy="854623"/>
            </a:xfrm>
            <a:prstGeom prst="ellipse">
              <a:avLst/>
            </a:prstGeom>
            <a:solidFill>
              <a:schemeClr val="accent5">
                <a:lumMod val="40000"/>
                <a:lumOff val="60000"/>
              </a:schemeClr>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等线" panose="020F0502020204030204"/>
                <a:ea typeface="等线" panose="02010600030101010101" pitchFamily="2" charset="-122"/>
              </a:endParaRPr>
            </a:p>
          </p:txBody>
        </p:sp>
        <p:sp>
          <p:nvSpPr>
            <p:cNvPr id="35" name="文本框 34">
              <a:extLst>
                <a:ext uri="{FF2B5EF4-FFF2-40B4-BE49-F238E27FC236}">
                  <a16:creationId xmlns:a16="http://schemas.microsoft.com/office/drawing/2014/main" id="{88F16560-3B45-4A43-9EA2-5494457AE28D}"/>
                </a:ext>
              </a:extLst>
            </p:cNvPr>
            <p:cNvSpPr txBox="1"/>
            <p:nvPr/>
          </p:nvSpPr>
          <p:spPr>
            <a:xfrm>
              <a:off x="1751682" y="3769337"/>
              <a:ext cx="813382" cy="589840"/>
            </a:xfrm>
            <a:prstGeom prst="rect">
              <a:avLst/>
            </a:prstGeom>
            <a:noFill/>
          </p:spPr>
          <p:txBody>
            <a:bodyPr wrap="square" rtlCol="0">
              <a:spAutoFit/>
            </a:bodyPr>
            <a:lstStyle/>
            <a:p>
              <a:pPr algn="ctr" defTabSz="914277"/>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rgbClr val="FF6600"/>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36" name="文本框 35">
              <a:extLst>
                <a:ext uri="{FF2B5EF4-FFF2-40B4-BE49-F238E27FC236}">
                  <a16:creationId xmlns:a16="http://schemas.microsoft.com/office/drawing/2014/main" id="{5FB82656-623B-49E0-9B82-F178FF7C25A2}"/>
                </a:ext>
              </a:extLst>
            </p:cNvPr>
            <p:cNvSpPr txBox="1"/>
            <p:nvPr/>
          </p:nvSpPr>
          <p:spPr>
            <a:xfrm>
              <a:off x="2595112" y="4074709"/>
              <a:ext cx="2016189" cy="405084"/>
            </a:xfrm>
            <a:prstGeom prst="rect">
              <a:avLst/>
            </a:prstGeom>
            <a:noFill/>
          </p:spPr>
          <p:txBody>
            <a:bodyPr wrap="square" rtlCol="0">
              <a:spAutoFit/>
            </a:bodyPr>
            <a:lstStyle/>
            <a:p>
              <a:pPr algn="ctr" defTabSz="914277"/>
              <a:r>
                <a:rPr lang="zh-CN" altLang="en-US" sz="1896"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执行指令周期</a:t>
              </a:r>
              <a:endParaRPr lang="zh-CN" altLang="en-US" sz="1896" b="1" baseline="-25000" dirty="0">
                <a:solidFill>
                  <a:srgbClr val="FF6600"/>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37" name="组合 36"/>
          <p:cNvGrpSpPr/>
          <p:nvPr/>
        </p:nvGrpSpPr>
        <p:grpSpPr>
          <a:xfrm>
            <a:off x="9809796" y="4314737"/>
            <a:ext cx="1239088" cy="1166432"/>
            <a:chOff x="1258216" y="3258816"/>
            <a:chExt cx="1306850" cy="1230221"/>
          </a:xfrm>
        </p:grpSpPr>
        <p:sp>
          <p:nvSpPr>
            <p:cNvPr id="38" name="文本框 37">
              <a:extLst>
                <a:ext uri="{FF2B5EF4-FFF2-40B4-BE49-F238E27FC236}">
                  <a16:creationId xmlns:a16="http://schemas.microsoft.com/office/drawing/2014/main" id="{5FB82656-623B-49E0-9B82-F178FF7C25A2}"/>
                </a:ext>
              </a:extLst>
            </p:cNvPr>
            <p:cNvSpPr txBox="1"/>
            <p:nvPr/>
          </p:nvSpPr>
          <p:spPr>
            <a:xfrm>
              <a:off x="1258216" y="3258816"/>
              <a:ext cx="727175" cy="589840"/>
            </a:xfrm>
            <a:prstGeom prst="rect">
              <a:avLst/>
            </a:prstGeom>
            <a:noFill/>
          </p:spPr>
          <p:txBody>
            <a:bodyPr wrap="square" rtlCol="0">
              <a:spAutoFit/>
            </a:bodyPr>
            <a:lstStyle/>
            <a:p>
              <a:pPr algn="ctr" defTabSz="914277"/>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3034"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3034" baseline="-25000" dirty="0">
                <a:latin typeface="Segoe UI Black" panose="020B0A02040204020203" pitchFamily="34" charset="0"/>
                <a:ea typeface="等线" panose="02010600030101010101" pitchFamily="2" charset="-122"/>
                <a:cs typeface="Segoe UI Black" panose="020B0A02040204020203" pitchFamily="34" charset="0"/>
              </a:endParaRPr>
            </a:p>
          </p:txBody>
        </p:sp>
        <p:sp>
          <p:nvSpPr>
            <p:cNvPr id="39" name="椭圆 38">
              <a:extLst>
                <a:ext uri="{FF2B5EF4-FFF2-40B4-BE49-F238E27FC236}">
                  <a16:creationId xmlns:a16="http://schemas.microsoft.com/office/drawing/2014/main" id="{8CAC6746-F360-4A07-9542-78BDE2BC76FB}"/>
                </a:ext>
              </a:extLst>
            </p:cNvPr>
            <p:cNvSpPr/>
            <p:nvPr/>
          </p:nvSpPr>
          <p:spPr>
            <a:xfrm>
              <a:off x="1714632" y="3634414"/>
              <a:ext cx="850434" cy="854623"/>
            </a:xfrm>
            <a:prstGeom prst="ellipse">
              <a:avLst/>
            </a:prstGeom>
            <a:solidFill>
              <a:schemeClr val="accent5">
                <a:lumMod val="40000"/>
                <a:lumOff val="60000"/>
              </a:schemeClr>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等线" panose="020F0502020204030204"/>
                <a:ea typeface="等线" panose="02010600030101010101" pitchFamily="2" charset="-122"/>
              </a:endParaRPr>
            </a:p>
          </p:txBody>
        </p:sp>
        <p:sp>
          <p:nvSpPr>
            <p:cNvPr id="40" name="文本框 39">
              <a:extLst>
                <a:ext uri="{FF2B5EF4-FFF2-40B4-BE49-F238E27FC236}">
                  <a16:creationId xmlns:a16="http://schemas.microsoft.com/office/drawing/2014/main" id="{88F16560-3B45-4A43-9EA2-5494457AE28D}"/>
                </a:ext>
              </a:extLst>
            </p:cNvPr>
            <p:cNvSpPr txBox="1"/>
            <p:nvPr/>
          </p:nvSpPr>
          <p:spPr>
            <a:xfrm>
              <a:off x="1751682" y="3769337"/>
              <a:ext cx="813384" cy="589840"/>
            </a:xfrm>
            <a:prstGeom prst="rect">
              <a:avLst/>
            </a:prstGeom>
            <a:noFill/>
          </p:spPr>
          <p:txBody>
            <a:bodyPr wrap="square" rtlCol="0">
              <a:spAutoFit/>
            </a:bodyPr>
            <a:lstStyle/>
            <a:p>
              <a:pPr algn="ctr" defTabSz="914277"/>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rgbClr val="FF6600"/>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41" name="组合 40"/>
          <p:cNvGrpSpPr/>
          <p:nvPr/>
        </p:nvGrpSpPr>
        <p:grpSpPr>
          <a:xfrm>
            <a:off x="10272922" y="3063826"/>
            <a:ext cx="1394410" cy="810309"/>
            <a:chOff x="1094399" y="3634414"/>
            <a:chExt cx="1470667" cy="854623"/>
          </a:xfrm>
        </p:grpSpPr>
        <p:sp>
          <p:nvSpPr>
            <p:cNvPr id="42" name="文本框 41">
              <a:extLst>
                <a:ext uri="{FF2B5EF4-FFF2-40B4-BE49-F238E27FC236}">
                  <a16:creationId xmlns:a16="http://schemas.microsoft.com/office/drawing/2014/main" id="{5FB82656-623B-49E0-9B82-F178FF7C25A2}"/>
                </a:ext>
              </a:extLst>
            </p:cNvPr>
            <p:cNvSpPr txBox="1"/>
            <p:nvPr/>
          </p:nvSpPr>
          <p:spPr>
            <a:xfrm>
              <a:off x="1094399" y="3677137"/>
              <a:ext cx="727175" cy="589840"/>
            </a:xfrm>
            <a:prstGeom prst="rect">
              <a:avLst/>
            </a:prstGeom>
            <a:noFill/>
          </p:spPr>
          <p:txBody>
            <a:bodyPr wrap="square" rtlCol="0">
              <a:spAutoFit/>
            </a:bodyPr>
            <a:lstStyle/>
            <a:p>
              <a:pPr algn="ctr" defTabSz="914277"/>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3034"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3034" baseline="-25000" dirty="0">
                <a:latin typeface="Segoe UI Black" panose="020B0A02040204020203" pitchFamily="34" charset="0"/>
                <a:ea typeface="等线" panose="02010600030101010101" pitchFamily="2" charset="-122"/>
                <a:cs typeface="Segoe UI Black" panose="020B0A02040204020203" pitchFamily="34" charset="0"/>
              </a:endParaRPr>
            </a:p>
          </p:txBody>
        </p:sp>
        <p:sp>
          <p:nvSpPr>
            <p:cNvPr id="43" name="椭圆 42">
              <a:extLst>
                <a:ext uri="{FF2B5EF4-FFF2-40B4-BE49-F238E27FC236}">
                  <a16:creationId xmlns:a16="http://schemas.microsoft.com/office/drawing/2014/main" id="{8CAC6746-F360-4A07-9542-78BDE2BC76FB}"/>
                </a:ext>
              </a:extLst>
            </p:cNvPr>
            <p:cNvSpPr/>
            <p:nvPr/>
          </p:nvSpPr>
          <p:spPr>
            <a:xfrm>
              <a:off x="1714632" y="3634414"/>
              <a:ext cx="850434" cy="854623"/>
            </a:xfrm>
            <a:prstGeom prst="ellipse">
              <a:avLst/>
            </a:prstGeom>
            <a:solidFill>
              <a:schemeClr val="accent5">
                <a:lumMod val="40000"/>
                <a:lumOff val="60000"/>
              </a:schemeClr>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等线" panose="020F0502020204030204"/>
                <a:ea typeface="等线" panose="02010600030101010101" pitchFamily="2" charset="-122"/>
              </a:endParaRPr>
            </a:p>
          </p:txBody>
        </p:sp>
        <p:sp>
          <p:nvSpPr>
            <p:cNvPr id="44" name="文本框 43">
              <a:extLst>
                <a:ext uri="{FF2B5EF4-FFF2-40B4-BE49-F238E27FC236}">
                  <a16:creationId xmlns:a16="http://schemas.microsoft.com/office/drawing/2014/main" id="{88F16560-3B45-4A43-9EA2-5494457AE28D}"/>
                </a:ext>
              </a:extLst>
            </p:cNvPr>
            <p:cNvSpPr txBox="1"/>
            <p:nvPr/>
          </p:nvSpPr>
          <p:spPr>
            <a:xfrm>
              <a:off x="1751682" y="3769337"/>
              <a:ext cx="813382" cy="589840"/>
            </a:xfrm>
            <a:prstGeom prst="rect">
              <a:avLst/>
            </a:prstGeom>
            <a:noFill/>
          </p:spPr>
          <p:txBody>
            <a:bodyPr wrap="square" rtlCol="0">
              <a:spAutoFit/>
            </a:bodyPr>
            <a:lstStyle/>
            <a:p>
              <a:pPr algn="ctr" defTabSz="914277"/>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T3=1</a:t>
              </a:r>
            </a:p>
            <a:p>
              <a:pPr algn="ctr" defTabSz="914277"/>
              <a:r>
                <a:rPr lang="en-US" altLang="zh-CN" sz="151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rgbClr val="FF6600"/>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45" name="组合 44"/>
          <p:cNvGrpSpPr/>
          <p:nvPr/>
        </p:nvGrpSpPr>
        <p:grpSpPr>
          <a:xfrm>
            <a:off x="9812097" y="1516627"/>
            <a:ext cx="1216510" cy="987352"/>
            <a:chOff x="1282028" y="3634414"/>
            <a:chExt cx="1283038" cy="1041348"/>
          </a:xfrm>
        </p:grpSpPr>
        <p:sp>
          <p:nvSpPr>
            <p:cNvPr id="46" name="文本框 45">
              <a:extLst>
                <a:ext uri="{FF2B5EF4-FFF2-40B4-BE49-F238E27FC236}">
                  <a16:creationId xmlns:a16="http://schemas.microsoft.com/office/drawing/2014/main" id="{5FB82656-623B-49E0-9B82-F178FF7C25A2}"/>
                </a:ext>
              </a:extLst>
            </p:cNvPr>
            <p:cNvSpPr txBox="1"/>
            <p:nvPr/>
          </p:nvSpPr>
          <p:spPr>
            <a:xfrm>
              <a:off x="1282028" y="4085922"/>
              <a:ext cx="727175" cy="589840"/>
            </a:xfrm>
            <a:prstGeom prst="rect">
              <a:avLst/>
            </a:prstGeom>
            <a:noFill/>
          </p:spPr>
          <p:txBody>
            <a:bodyPr wrap="square" rtlCol="0">
              <a:spAutoFit/>
            </a:bodyPr>
            <a:lstStyle/>
            <a:p>
              <a:pPr algn="ctr" defTabSz="914277"/>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3034"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3034" baseline="-25000" dirty="0">
                <a:latin typeface="Segoe UI Black" panose="020B0A02040204020203" pitchFamily="34" charset="0"/>
                <a:ea typeface="等线" panose="02010600030101010101" pitchFamily="2" charset="-122"/>
                <a:cs typeface="Segoe UI Black" panose="020B0A02040204020203" pitchFamily="34" charset="0"/>
              </a:endParaRPr>
            </a:p>
          </p:txBody>
        </p:sp>
        <p:sp>
          <p:nvSpPr>
            <p:cNvPr id="47" name="椭圆 46">
              <a:extLst>
                <a:ext uri="{FF2B5EF4-FFF2-40B4-BE49-F238E27FC236}">
                  <a16:creationId xmlns:a16="http://schemas.microsoft.com/office/drawing/2014/main" id="{8CAC6746-F360-4A07-9542-78BDE2BC76FB}"/>
                </a:ext>
              </a:extLst>
            </p:cNvPr>
            <p:cNvSpPr/>
            <p:nvPr/>
          </p:nvSpPr>
          <p:spPr>
            <a:xfrm>
              <a:off x="1714632" y="3634414"/>
              <a:ext cx="850434" cy="854623"/>
            </a:xfrm>
            <a:prstGeom prst="ellipse">
              <a:avLst/>
            </a:prstGeom>
            <a:solidFill>
              <a:schemeClr val="accent5">
                <a:lumMod val="40000"/>
                <a:lumOff val="60000"/>
              </a:schemeClr>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prstClr val="white"/>
                </a:solidFill>
                <a:latin typeface="等线" panose="020F0502020204030204"/>
                <a:ea typeface="等线" panose="02010600030101010101" pitchFamily="2" charset="-122"/>
              </a:endParaRPr>
            </a:p>
          </p:txBody>
        </p:sp>
        <p:sp>
          <p:nvSpPr>
            <p:cNvPr id="48" name="文本框 47">
              <a:extLst>
                <a:ext uri="{FF2B5EF4-FFF2-40B4-BE49-F238E27FC236}">
                  <a16:creationId xmlns:a16="http://schemas.microsoft.com/office/drawing/2014/main" id="{88F16560-3B45-4A43-9EA2-5494457AE28D}"/>
                </a:ext>
              </a:extLst>
            </p:cNvPr>
            <p:cNvSpPr txBox="1"/>
            <p:nvPr/>
          </p:nvSpPr>
          <p:spPr>
            <a:xfrm>
              <a:off x="1751682" y="3769337"/>
              <a:ext cx="813384" cy="589840"/>
            </a:xfrm>
            <a:prstGeom prst="rect">
              <a:avLst/>
            </a:prstGeom>
            <a:noFill/>
          </p:spPr>
          <p:txBody>
            <a:bodyPr wrap="square" rtlCol="0">
              <a:spAutoFit/>
            </a:bodyPr>
            <a:lstStyle/>
            <a:p>
              <a:pPr algn="ctr" defTabSz="914277"/>
              <a:r>
                <a:rPr lang="en-US" altLang="zh-CN" sz="151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T4=1</a:t>
              </a:r>
            </a:p>
            <a:p>
              <a:pPr algn="ctr" defTabSz="914277"/>
              <a:r>
                <a:rPr lang="en-US" altLang="zh-CN" sz="151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rgbClr val="FF6600"/>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49" name="TextBox 24"/>
          <p:cNvSpPr txBox="1"/>
          <p:nvPr/>
        </p:nvSpPr>
        <p:spPr>
          <a:xfrm>
            <a:off x="6753072" y="2684144"/>
            <a:ext cx="4683122" cy="1471941"/>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69"/>
              </a:spcBef>
              <a:spcAft>
                <a:spcPts val="569"/>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构建时序产生器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0" name="弧形 49"/>
          <p:cNvSpPr/>
          <p:nvPr/>
        </p:nvSpPr>
        <p:spPr>
          <a:xfrm rot="10800000">
            <a:off x="6857963" y="1372611"/>
            <a:ext cx="4395983" cy="4395983"/>
          </a:xfrm>
          <a:prstGeom prst="arc">
            <a:avLst>
              <a:gd name="adj1" fmla="val 16842405"/>
              <a:gd name="adj2" fmla="val 18330850"/>
            </a:avLst>
          </a:prstGeom>
          <a:ln w="38100">
            <a:solidFill>
              <a:srgbClr val="FF66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grpSp>
        <p:nvGrpSpPr>
          <p:cNvPr id="51" name="组合 50"/>
          <p:cNvGrpSpPr/>
          <p:nvPr/>
        </p:nvGrpSpPr>
        <p:grpSpPr>
          <a:xfrm>
            <a:off x="5051554" y="16343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T1</a:t>
              </a:r>
              <a:endParaRPr lang="en-US" altLang="zh-CN" sz="1599" b="1" baseline="-25000" dirty="0">
                <a:solidFill>
                  <a:srgbClr val="FF0000"/>
                </a:solidFill>
                <a:latin typeface="微软雅黑"/>
                <a:ea typeface="微软雅黑"/>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M</a:t>
              </a:r>
              <a:r>
                <a:rPr lang="en-US" altLang="zh-CN" sz="1599" b="1" baseline="-25000" dirty="0">
                  <a:solidFill>
                    <a:schemeClr val="accent5"/>
                  </a:solidFill>
                  <a:latin typeface="微软雅黑"/>
                  <a:ea typeface="微软雅黑"/>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T2</a:t>
              </a:r>
              <a:endParaRPr lang="en-US" altLang="zh-CN" sz="1599" b="1" baseline="-25000" dirty="0">
                <a:solidFill>
                  <a:srgbClr val="FF0000"/>
                </a:solidFill>
                <a:latin typeface="微软雅黑"/>
                <a:ea typeface="微软雅黑"/>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T3</a:t>
              </a:r>
              <a:endParaRPr lang="en-US" altLang="zh-CN" sz="1599" b="1" baseline="-25000" dirty="0">
                <a:solidFill>
                  <a:srgbClr val="FF0000"/>
                </a:solidFill>
                <a:latin typeface="微软雅黑"/>
                <a:ea typeface="微软雅黑"/>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T4</a:t>
              </a:r>
              <a:endParaRPr lang="en-US" altLang="zh-CN" sz="1599" b="1" baseline="-25000" dirty="0">
                <a:solidFill>
                  <a:srgbClr val="FF0000"/>
                </a:solidFill>
                <a:latin typeface="微软雅黑"/>
                <a:ea typeface="微软雅黑"/>
              </a:endParaRPr>
            </a:p>
          </p:txBody>
        </p:sp>
      </p:grpSp>
      <p:sp>
        <p:nvSpPr>
          <p:cNvPr id="64" name="Rectangle 3"/>
          <p:cNvSpPr>
            <a:spLocks noChangeArrowheads="1"/>
          </p:cNvSpPr>
          <p:nvPr/>
        </p:nvSpPr>
        <p:spPr bwMode="auto">
          <a:xfrm>
            <a:off x="3585008" y="16623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时序产生器</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056420" y="32258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sp>
        <p:nvSpPr>
          <p:cNvPr id="71" name="Rectangle 3"/>
          <p:cNvSpPr>
            <a:spLocks noChangeArrowheads="1"/>
          </p:cNvSpPr>
          <p:nvPr/>
        </p:nvSpPr>
        <p:spPr bwMode="auto">
          <a:xfrm>
            <a:off x="1299669" y="16511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249672" y="4042176"/>
            <a:ext cx="2549499" cy="603119"/>
            <a:chOff x="159629" y="4985340"/>
            <a:chExt cx="2688925" cy="636102"/>
          </a:xfrm>
        </p:grpSpPr>
        <p:sp>
          <p:nvSpPr>
            <p:cNvPr id="73" name="Rectangle 5"/>
            <p:cNvSpPr>
              <a:spLocks noChangeArrowheads="1"/>
            </p:cNvSpPr>
            <p:nvPr/>
          </p:nvSpPr>
          <p:spPr bwMode="auto">
            <a:xfrm>
              <a:off x="1253856"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76" name="等腰三角形 75"/>
            <p:cNvSpPr/>
            <p:nvPr/>
          </p:nvSpPr>
          <p:spPr>
            <a:xfrm rot="5400000">
              <a:off x="1219762" y="5227963"/>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641039" y="32258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638121" y="4887513"/>
            <a:ext cx="1801299" cy="394882"/>
            <a:chOff x="1474333" y="5874109"/>
            <a:chExt cx="2266496"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6649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707693" y="2317347"/>
            <a:ext cx="733567" cy="2970176"/>
            <a:chOff x="2752073" y="3166184"/>
            <a:chExt cx="773684" cy="313260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73684" cy="3132607"/>
              <a:chOff x="2752073" y="3166184"/>
              <a:chExt cx="773684" cy="313260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73684" cy="3132607"/>
                <a:chOff x="2752073" y="3166184"/>
                <a:chExt cx="773684" cy="313260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nvGrpSpPr>
                <p:cNvPr id="96" name="组合 95"/>
                <p:cNvGrpSpPr/>
                <p:nvPr/>
              </p:nvGrpSpPr>
              <p:grpSpPr>
                <a:xfrm>
                  <a:off x="2847413" y="3582910"/>
                  <a:ext cx="678344" cy="2715881"/>
                  <a:chOff x="7188834" y="4455986"/>
                  <a:chExt cx="254645" cy="2715881"/>
                </a:xfrm>
              </p:grpSpPr>
              <p:cxnSp>
                <p:nvCxnSpPr>
                  <p:cNvPr id="97" name="直接连接符 96"/>
                  <p:cNvCxnSpPr/>
                  <p:nvPr/>
                </p:nvCxnSpPr>
                <p:spPr>
                  <a:xfrm>
                    <a:off x="7188834" y="445598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7442751" y="4455986"/>
                    <a:ext cx="0" cy="271588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023875" y="46608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grpSp>
        <p:nvGrpSpPr>
          <p:cNvPr id="110" name="组合 109">
            <a:extLst>
              <a:ext uri="{FF2B5EF4-FFF2-40B4-BE49-F238E27FC236}">
                <a16:creationId xmlns:a16="http://schemas.microsoft.com/office/drawing/2014/main" id="{62804333-E458-4AD7-AE71-40310F33994D}"/>
              </a:ext>
            </a:extLst>
          </p:cNvPr>
          <p:cNvGrpSpPr/>
          <p:nvPr/>
        </p:nvGrpSpPr>
        <p:grpSpPr>
          <a:xfrm>
            <a:off x="825484" y="5675359"/>
            <a:ext cx="2617035" cy="579957"/>
            <a:chOff x="371537" y="4732301"/>
            <a:chExt cx="2678518" cy="579957"/>
          </a:xfrm>
        </p:grpSpPr>
        <p:sp>
          <p:nvSpPr>
            <p:cNvPr id="111" name="矩形 110">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机器周期数是否可变</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grpSp>
        <p:nvGrpSpPr>
          <p:cNvPr id="113" name="组合 112">
            <a:extLst>
              <a:ext uri="{FF2B5EF4-FFF2-40B4-BE49-F238E27FC236}">
                <a16:creationId xmlns:a16="http://schemas.microsoft.com/office/drawing/2014/main" id="{62804333-E458-4AD7-AE71-40310F33994D}"/>
              </a:ext>
            </a:extLst>
          </p:cNvPr>
          <p:cNvGrpSpPr/>
          <p:nvPr/>
        </p:nvGrpSpPr>
        <p:grpSpPr>
          <a:xfrm>
            <a:off x="3543169" y="5666458"/>
            <a:ext cx="2617035" cy="579957"/>
            <a:chOff x="371537" y="4732301"/>
            <a:chExt cx="2678518" cy="579957"/>
          </a:xfrm>
        </p:grpSpPr>
        <p:sp>
          <p:nvSpPr>
            <p:cNvPr id="114" name="矩形 113">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如何加入中断机制？</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grpSp>
        <p:nvGrpSpPr>
          <p:cNvPr id="124" name="组合 123">
            <a:extLst>
              <a:ext uri="{FF2B5EF4-FFF2-40B4-BE49-F238E27FC236}">
                <a16:creationId xmlns:a16="http://schemas.microsoft.com/office/drawing/2014/main" id="{8C77CA84-2067-4380-B512-B07A0D23428C}"/>
              </a:ext>
            </a:extLst>
          </p:cNvPr>
          <p:cNvGrpSpPr/>
          <p:nvPr/>
        </p:nvGrpSpPr>
        <p:grpSpPr>
          <a:xfrm>
            <a:off x="65043" y="2712465"/>
            <a:ext cx="1218006" cy="584519"/>
            <a:chOff x="65043" y="2712465"/>
            <a:chExt cx="1218006" cy="584519"/>
          </a:xfrm>
        </p:grpSpPr>
        <p:cxnSp>
          <p:nvCxnSpPr>
            <p:cNvPr id="120" name="直接箭头连接符 119">
              <a:extLst>
                <a:ext uri="{FF2B5EF4-FFF2-40B4-BE49-F238E27FC236}">
                  <a16:creationId xmlns:a16="http://schemas.microsoft.com/office/drawing/2014/main" id="{FEA4B64E-A746-494E-9713-3A90A233761E}"/>
                </a:ext>
              </a:extLst>
            </p:cNvPr>
            <p:cNvCxnSpPr/>
            <p:nvPr/>
          </p:nvCxnSpPr>
          <p:spPr>
            <a:xfrm>
              <a:off x="667263" y="2990521"/>
              <a:ext cx="615786" cy="0"/>
            </a:xfrm>
            <a:prstGeom prst="straightConnector1">
              <a:avLst/>
            </a:prstGeom>
            <a:ln w="28575">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121" name="Rectangle 9">
              <a:extLst>
                <a:ext uri="{FF2B5EF4-FFF2-40B4-BE49-F238E27FC236}">
                  <a16:creationId xmlns:a16="http://schemas.microsoft.com/office/drawing/2014/main" id="{9388CEC4-AAF1-48E6-B3BC-5D038FB099DE}"/>
                </a:ext>
              </a:extLst>
            </p:cNvPr>
            <p:cNvSpPr>
              <a:spLocks noChangeArrowheads="1"/>
            </p:cNvSpPr>
            <p:nvPr/>
          </p:nvSpPr>
          <p:spPr bwMode="auto">
            <a:xfrm>
              <a:off x="65043" y="2712465"/>
              <a:ext cx="700368" cy="584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7030A0"/>
                  </a:solidFill>
                  <a:latin typeface="微软雅黑"/>
                  <a:ea typeface="微软雅黑"/>
                </a:rPr>
                <a:t>中断请求</a:t>
              </a:r>
              <a:endParaRPr lang="en-US" altLang="zh-CN" sz="1599" b="1" dirty="0">
                <a:solidFill>
                  <a:srgbClr val="7030A0"/>
                </a:solidFill>
                <a:latin typeface="微软雅黑"/>
                <a:ea typeface="微软雅黑"/>
              </a:endParaRPr>
            </a:p>
          </p:txBody>
        </p:sp>
      </p:grpSp>
      <p:grpSp>
        <p:nvGrpSpPr>
          <p:cNvPr id="123" name="组合 122">
            <a:extLst>
              <a:ext uri="{FF2B5EF4-FFF2-40B4-BE49-F238E27FC236}">
                <a16:creationId xmlns:a16="http://schemas.microsoft.com/office/drawing/2014/main" id="{3564DE85-7AC4-4872-9BAB-022E4EC8292C}"/>
              </a:ext>
            </a:extLst>
          </p:cNvPr>
          <p:cNvGrpSpPr/>
          <p:nvPr/>
        </p:nvGrpSpPr>
        <p:grpSpPr>
          <a:xfrm>
            <a:off x="70674" y="1836469"/>
            <a:ext cx="1228995" cy="830612"/>
            <a:chOff x="70674" y="1836469"/>
            <a:chExt cx="1228995" cy="830612"/>
          </a:xfrm>
        </p:grpSpPr>
        <p:grpSp>
          <p:nvGrpSpPr>
            <p:cNvPr id="119" name="组合 118">
              <a:extLst>
                <a:ext uri="{FF2B5EF4-FFF2-40B4-BE49-F238E27FC236}">
                  <a16:creationId xmlns:a16="http://schemas.microsoft.com/office/drawing/2014/main" id="{E9A6C75D-9A78-4FC2-A01E-79A37640964C}"/>
                </a:ext>
              </a:extLst>
            </p:cNvPr>
            <p:cNvGrpSpPr/>
            <p:nvPr/>
          </p:nvGrpSpPr>
          <p:grpSpPr>
            <a:xfrm>
              <a:off x="667263" y="1944723"/>
              <a:ext cx="632406" cy="607216"/>
              <a:chOff x="667263" y="1944723"/>
              <a:chExt cx="632406" cy="607216"/>
            </a:xfrm>
          </p:grpSpPr>
          <p:cxnSp>
            <p:nvCxnSpPr>
              <p:cNvPr id="109" name="直接箭头连接符 108">
                <a:extLst>
                  <a:ext uri="{FF2B5EF4-FFF2-40B4-BE49-F238E27FC236}">
                    <a16:creationId xmlns:a16="http://schemas.microsoft.com/office/drawing/2014/main" id="{4C8D7E53-DF3C-4373-BF22-C467C2E73030}"/>
                  </a:ext>
                </a:extLst>
              </p:cNvPr>
              <p:cNvCxnSpPr/>
              <p:nvPr/>
            </p:nvCxnSpPr>
            <p:spPr>
              <a:xfrm>
                <a:off x="683883" y="1944723"/>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BF6252F2-A50B-4012-ACBA-9FBFBA436A30}"/>
                  </a:ext>
                </a:extLst>
              </p:cNvPr>
              <p:cNvCxnSpPr/>
              <p:nvPr/>
            </p:nvCxnSpPr>
            <p:spPr>
              <a:xfrm>
                <a:off x="683883" y="2146784"/>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80E38888-D74B-4C0E-AE34-18B75A281DD7}"/>
                  </a:ext>
                </a:extLst>
              </p:cNvPr>
              <p:cNvCxnSpPr/>
              <p:nvPr/>
            </p:nvCxnSpPr>
            <p:spPr>
              <a:xfrm>
                <a:off x="683883" y="2348845"/>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95E4FB30-AD65-4236-9679-36497CF6A500}"/>
                  </a:ext>
                </a:extLst>
              </p:cNvPr>
              <p:cNvCxnSpPr/>
              <p:nvPr/>
            </p:nvCxnSpPr>
            <p:spPr>
              <a:xfrm>
                <a:off x="667263" y="2551939"/>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22" name="Rectangle 9">
              <a:extLst>
                <a:ext uri="{FF2B5EF4-FFF2-40B4-BE49-F238E27FC236}">
                  <a16:creationId xmlns:a16="http://schemas.microsoft.com/office/drawing/2014/main" id="{6C73394C-6AE4-4330-ADBA-954AD57B5699}"/>
                </a:ext>
              </a:extLst>
            </p:cNvPr>
            <p:cNvSpPr>
              <a:spLocks noChangeArrowheads="1"/>
            </p:cNvSpPr>
            <p:nvPr/>
          </p:nvSpPr>
          <p:spPr bwMode="auto">
            <a:xfrm>
              <a:off x="70674" y="1836469"/>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指令译码信号</a:t>
              </a:r>
              <a:endParaRPr lang="en-US" altLang="zh-CN" sz="1599" b="1" dirty="0">
                <a:solidFill>
                  <a:schemeClr val="accent5"/>
                </a:solidFill>
                <a:latin typeface="微软雅黑"/>
                <a:ea typeface="微软雅黑"/>
              </a:endParaRPr>
            </a:p>
          </p:txBody>
        </p:sp>
      </p:grpSp>
    </p:spTree>
    <p:extLst>
      <p:ext uri="{BB962C8B-B14F-4D97-AF65-F5344CB8AC3E}">
        <p14:creationId xmlns:p14="http://schemas.microsoft.com/office/powerpoint/2010/main" val="372922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up)">
                                      <p:cBhvr>
                                        <p:cTn id="34" dur="500"/>
                                        <p:tgtEl>
                                          <p:spTgt spid="28"/>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up)">
                                      <p:cBhvr>
                                        <p:cTn id="38" dur="500"/>
                                        <p:tgtEl>
                                          <p:spTgt spid="5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down)">
                                      <p:cBhvr>
                                        <p:cTn id="52" dur="500"/>
                                        <p:tgtEl>
                                          <p:spTgt spid="37"/>
                                        </p:tgtEl>
                                      </p:cBhvr>
                                    </p:animEffect>
                                  </p:childTnLst>
                                </p:cTn>
                              </p:par>
                            </p:childTnLst>
                          </p:cTn>
                        </p:par>
                        <p:par>
                          <p:cTn id="53" fill="hold">
                            <p:stCondLst>
                              <p:cond delay="1000"/>
                            </p:stCondLst>
                            <p:childTnLst>
                              <p:par>
                                <p:cTn id="54" presetID="22" presetClass="entr" presetSubtype="4"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down)">
                                      <p:cBhvr>
                                        <p:cTn id="56" dur="500"/>
                                        <p:tgtEl>
                                          <p:spTgt spid="8"/>
                                        </p:tgtEl>
                                      </p:cBhvr>
                                    </p:animEffect>
                                  </p:childTnLst>
                                </p:cTn>
                              </p:par>
                            </p:childTnLst>
                          </p:cTn>
                        </p:par>
                        <p:par>
                          <p:cTn id="57" fill="hold">
                            <p:stCondLst>
                              <p:cond delay="150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500"/>
                                        <p:tgtEl>
                                          <p:spTgt spid="41"/>
                                        </p:tgtEl>
                                      </p:cBhvr>
                                    </p:animEffect>
                                  </p:childTnLst>
                                </p:cTn>
                              </p:par>
                            </p:childTnLst>
                          </p:cTn>
                        </p:par>
                        <p:par>
                          <p:cTn id="61" fill="hold">
                            <p:stCondLst>
                              <p:cond delay="2000"/>
                            </p:stCondLst>
                            <p:childTnLst>
                              <p:par>
                                <p:cTn id="62" presetID="22" presetClass="entr" presetSubtype="4"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down)">
                                      <p:cBhvr>
                                        <p:cTn id="64" dur="500"/>
                                        <p:tgtEl>
                                          <p:spTgt spid="9"/>
                                        </p:tgtEl>
                                      </p:cBhvr>
                                    </p:animEffect>
                                  </p:childTnLst>
                                </p:cTn>
                              </p:par>
                            </p:childTnLst>
                          </p:cTn>
                        </p:par>
                        <p:par>
                          <p:cTn id="65" fill="hold">
                            <p:stCondLst>
                              <p:cond delay="2500"/>
                            </p:stCondLst>
                            <p:childTnLst>
                              <p:par>
                                <p:cTn id="66" presetID="22" presetClass="entr" presetSubtype="4"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down)">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down)">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left)">
                                      <p:cBhvr>
                                        <p:cTn id="78" dur="500"/>
                                        <p:tgtEl>
                                          <p:spTgt spid="4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down)">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down)">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wipe(down)">
                                      <p:cBhvr>
                                        <p:cTn id="93" dur="500"/>
                                        <p:tgtEl>
                                          <p:spTgt spid="7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wipe(up)">
                                      <p:cBhvr>
                                        <p:cTn id="98" dur="500"/>
                                        <p:tgtEl>
                                          <p:spTgt spid="90"/>
                                        </p:tgtEl>
                                      </p:cBhvr>
                                    </p:animEffect>
                                  </p:childTnLst>
                                </p:cTn>
                              </p:par>
                            </p:childTnLst>
                          </p:cTn>
                        </p:par>
                        <p:par>
                          <p:cTn id="99" fill="hold">
                            <p:stCondLst>
                              <p:cond delay="500"/>
                            </p:stCondLst>
                            <p:childTnLst>
                              <p:par>
                                <p:cTn id="100" presetID="22" presetClass="entr" presetSubtype="2" fill="hold" nodeType="after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wipe(right)">
                                      <p:cBhvr>
                                        <p:cTn id="102" dur="500"/>
                                        <p:tgtEl>
                                          <p:spTgt spid="86"/>
                                        </p:tgtEl>
                                      </p:cBhvr>
                                    </p:animEffect>
                                  </p:childTnLst>
                                </p:cTn>
                              </p:par>
                            </p:childTnLst>
                          </p:cTn>
                        </p:par>
                        <p:par>
                          <p:cTn id="103" fill="hold">
                            <p:stCondLst>
                              <p:cond delay="1000"/>
                            </p:stCondLst>
                            <p:childTnLst>
                              <p:par>
                                <p:cTn id="104" presetID="22" presetClass="entr" presetSubtype="4" fill="hold" nodeType="after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wipe(down)">
                                      <p:cBhvr>
                                        <p:cTn id="106" dur="500"/>
                                        <p:tgtEl>
                                          <p:spTgt spid="10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77"/>
                                        </p:tgtEl>
                                        <p:attrNameLst>
                                          <p:attrName>style.visibility</p:attrName>
                                        </p:attrNameLst>
                                      </p:cBhvr>
                                      <p:to>
                                        <p:strVal val="visible"/>
                                      </p:to>
                                    </p:set>
                                    <p:animEffect transition="in" filter="wipe(left)">
                                      <p:cBhvr>
                                        <p:cTn id="111" dur="500"/>
                                        <p:tgtEl>
                                          <p:spTgt spid="7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wipe(down)">
                                      <p:cBhvr>
                                        <p:cTn id="116" dur="500"/>
                                        <p:tgtEl>
                                          <p:spTgt spid="6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wipe(left)">
                                      <p:cBhvr>
                                        <p:cTn id="121" dur="500"/>
                                        <p:tgtEl>
                                          <p:spTgt spid="5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wipe(left)">
                                      <p:cBhvr>
                                        <p:cTn id="126" dur="500"/>
                                        <p:tgtEl>
                                          <p:spTgt spid="4"/>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110"/>
                                        </p:tgtEl>
                                        <p:attrNameLst>
                                          <p:attrName>style.visibility</p:attrName>
                                        </p:attrNameLst>
                                      </p:cBhvr>
                                      <p:to>
                                        <p:strVal val="visible"/>
                                      </p:to>
                                    </p:set>
                                    <p:animEffect transition="in" filter="wipe(left)">
                                      <p:cBhvr>
                                        <p:cTn id="131" dur="500"/>
                                        <p:tgtEl>
                                          <p:spTgt spid="110"/>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123"/>
                                        </p:tgtEl>
                                        <p:attrNameLst>
                                          <p:attrName>style.visibility</p:attrName>
                                        </p:attrNameLst>
                                      </p:cBhvr>
                                      <p:to>
                                        <p:strVal val="visible"/>
                                      </p:to>
                                    </p:set>
                                    <p:animEffect transition="in" filter="wipe(left)">
                                      <p:cBhvr>
                                        <p:cTn id="136" dur="500"/>
                                        <p:tgtEl>
                                          <p:spTgt spid="123"/>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wipe(left)">
                                      <p:cBhvr>
                                        <p:cTn id="141" dur="500"/>
                                        <p:tgtEl>
                                          <p:spTgt spid="11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124"/>
                                        </p:tgtEl>
                                        <p:attrNameLst>
                                          <p:attrName>style.visibility</p:attrName>
                                        </p:attrNameLst>
                                      </p:cBhvr>
                                      <p:to>
                                        <p:strVal val="visible"/>
                                      </p:to>
                                    </p:set>
                                    <p:animEffect transition="in" filter="wipe(left)">
                                      <p:cBhvr>
                                        <p:cTn id="146"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49" grpId="0"/>
      <p:bldP spid="50" grpId="0" animBg="1"/>
      <p:bldP spid="64" grpId="0" animBg="1"/>
      <p:bldP spid="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硬布线控制器基本架构</a:t>
            </a:r>
            <a:r>
              <a:rPr lang="en-US" altLang="zh-CN" dirty="0"/>
              <a:t>---</a:t>
            </a:r>
            <a:r>
              <a:rPr lang="zh-CN" altLang="en-US" dirty="0"/>
              <a:t>同步控制</a:t>
            </a:r>
          </a:p>
        </p:txBody>
      </p:sp>
      <p:sp>
        <p:nvSpPr>
          <p:cNvPr id="4" name="Rectangle 5"/>
          <p:cNvSpPr>
            <a:spLocks noChangeArrowheads="1"/>
          </p:cNvSpPr>
          <p:nvPr/>
        </p:nvSpPr>
        <p:spPr bwMode="auto">
          <a:xfrm>
            <a:off x="4929135" y="4762198"/>
            <a:ext cx="2447790" cy="721853"/>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时序产生器</a:t>
            </a:r>
          </a:p>
        </p:txBody>
      </p:sp>
      <p:sp>
        <p:nvSpPr>
          <p:cNvPr id="5" name="Rectangle 8"/>
          <p:cNvSpPr>
            <a:spLocks noChangeArrowheads="1"/>
          </p:cNvSpPr>
          <p:nvPr/>
        </p:nvSpPr>
        <p:spPr bwMode="auto">
          <a:xfrm>
            <a:off x="2449063" y="2887155"/>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445464" y="429522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7" name="Rectangle 10"/>
          <p:cNvSpPr>
            <a:spLocks noChangeArrowheads="1"/>
          </p:cNvSpPr>
          <p:nvPr/>
        </p:nvSpPr>
        <p:spPr bwMode="auto">
          <a:xfrm>
            <a:off x="3113830" y="215122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latin typeface="微软雅黑"/>
                <a:ea typeface="微软雅黑"/>
              </a:rPr>
              <a:t>反馈信号</a:t>
            </a:r>
          </a:p>
        </p:txBody>
      </p:sp>
      <p:grpSp>
        <p:nvGrpSpPr>
          <p:cNvPr id="8" name="组合 7"/>
          <p:cNvGrpSpPr/>
          <p:nvPr/>
        </p:nvGrpSpPr>
        <p:grpSpPr>
          <a:xfrm>
            <a:off x="4729123" y="4258988"/>
            <a:ext cx="2785910" cy="504797"/>
            <a:chOff x="5938762" y="4753749"/>
            <a:chExt cx="2938264" cy="532403"/>
          </a:xfrm>
        </p:grpSpPr>
        <p:grpSp>
          <p:nvGrpSpPr>
            <p:cNvPr id="9" name="Group 28"/>
            <p:cNvGrpSpPr>
              <a:grpSpLocks/>
            </p:cNvGrpSpPr>
            <p:nvPr/>
          </p:nvGrpSpPr>
          <p:grpSpPr bwMode="auto">
            <a:xfrm>
              <a:off x="6377409" y="4753749"/>
              <a:ext cx="1063133" cy="532403"/>
              <a:chOff x="2789" y="3067"/>
              <a:chExt cx="635"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9" name="Line 34"/>
              <p:cNvSpPr>
                <a:spLocks noChangeShapeType="1"/>
              </p:cNvSpPr>
              <p:nvPr/>
            </p:nvSpPr>
            <p:spPr bwMode="auto">
              <a:xfrm flipV="1">
                <a:off x="324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30" name="Line 35"/>
              <p:cNvSpPr>
                <a:spLocks noChangeShapeType="1"/>
              </p:cNvSpPr>
              <p:nvPr/>
            </p:nvSpPr>
            <p:spPr bwMode="auto">
              <a:xfrm flipV="1">
                <a:off x="3333"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31" name="Line 36"/>
              <p:cNvSpPr>
                <a:spLocks noChangeShapeType="1"/>
              </p:cNvSpPr>
              <p:nvPr/>
            </p:nvSpPr>
            <p:spPr bwMode="auto">
              <a:xfrm flipV="1">
                <a:off x="342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grpSp>
          <p:nvGrpSpPr>
            <p:cNvPr id="10" name="Group 37"/>
            <p:cNvGrpSpPr>
              <a:grpSpLocks/>
            </p:cNvGrpSpPr>
            <p:nvPr/>
          </p:nvGrpSpPr>
          <p:grpSpPr bwMode="auto">
            <a:xfrm>
              <a:off x="7591222" y="4753749"/>
              <a:ext cx="909103" cy="532403"/>
              <a:chOff x="3514" y="3067"/>
              <a:chExt cx="543" cy="318"/>
            </a:xfrm>
          </p:grpSpPr>
          <p:sp>
            <p:nvSpPr>
              <p:cNvPr id="17" name="Line 38"/>
              <p:cNvSpPr>
                <a:spLocks noChangeShapeType="1"/>
              </p:cNvSpPr>
              <p:nvPr/>
            </p:nvSpPr>
            <p:spPr bwMode="auto">
              <a:xfrm flipV="1">
                <a:off x="351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8" name="Line 39"/>
              <p:cNvSpPr>
                <a:spLocks noChangeShapeType="1"/>
              </p:cNvSpPr>
              <p:nvPr/>
            </p:nvSpPr>
            <p:spPr bwMode="auto">
              <a:xfrm flipV="1">
                <a:off x="360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9" name="Line 40"/>
              <p:cNvSpPr>
                <a:spLocks noChangeShapeType="1"/>
              </p:cNvSpPr>
              <p:nvPr/>
            </p:nvSpPr>
            <p:spPr bwMode="auto">
              <a:xfrm flipV="1">
                <a:off x="369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0" name="Line 41"/>
              <p:cNvSpPr>
                <a:spLocks noChangeShapeType="1"/>
              </p:cNvSpPr>
              <p:nvPr/>
            </p:nvSpPr>
            <p:spPr bwMode="auto">
              <a:xfrm flipV="1">
                <a:off x="3785"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1" name="Line 42"/>
              <p:cNvSpPr>
                <a:spLocks noChangeShapeType="1"/>
              </p:cNvSpPr>
              <p:nvPr/>
            </p:nvSpPr>
            <p:spPr bwMode="auto">
              <a:xfrm flipV="1">
                <a:off x="3876"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2" name="Line 43"/>
              <p:cNvSpPr>
                <a:spLocks noChangeShapeType="1"/>
              </p:cNvSpPr>
              <p:nvPr/>
            </p:nvSpPr>
            <p:spPr bwMode="auto">
              <a:xfrm flipV="1">
                <a:off x="3967"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3" name="Line 44"/>
              <p:cNvSpPr>
                <a:spLocks noChangeShapeType="1"/>
              </p:cNvSpPr>
              <p:nvPr/>
            </p:nvSpPr>
            <p:spPr bwMode="auto">
              <a:xfrm flipV="1">
                <a:off x="4057"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grpSp>
          <p:nvGrpSpPr>
            <p:cNvPr id="11" name="Group 45"/>
            <p:cNvGrpSpPr>
              <a:grpSpLocks/>
            </p:cNvGrpSpPr>
            <p:nvPr/>
          </p:nvGrpSpPr>
          <p:grpSpPr bwMode="auto">
            <a:xfrm>
              <a:off x="5938762" y="4882680"/>
              <a:ext cx="1607256" cy="356611"/>
              <a:chOff x="2345" y="3054"/>
              <a:chExt cx="960" cy="213"/>
            </a:xfrm>
          </p:grpSpPr>
          <p:sp>
            <p:nvSpPr>
              <p:cNvPr id="15" name="Rectangle 46"/>
              <p:cNvSpPr>
                <a:spLocks noChangeArrowheads="1"/>
              </p:cNvSpPr>
              <p:nvPr/>
            </p:nvSpPr>
            <p:spPr bwMode="auto">
              <a:xfrm>
                <a:off x="2345" y="305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C00000"/>
                    </a:solidFill>
                    <a:latin typeface="微软雅黑"/>
                    <a:ea typeface="微软雅黑"/>
                  </a:rPr>
                  <a:t>M</a:t>
                </a:r>
                <a:r>
                  <a:rPr lang="en-US" altLang="zh-CN" sz="1599" b="1" baseline="-25000" dirty="0">
                    <a:solidFill>
                      <a:srgbClr val="C00000"/>
                    </a:solidFill>
                    <a:latin typeface="微软雅黑"/>
                    <a:ea typeface="微软雅黑"/>
                  </a:rPr>
                  <a:t>1</a:t>
                </a:r>
              </a:p>
            </p:txBody>
          </p:sp>
          <p:sp>
            <p:nvSpPr>
              <p:cNvPr id="16" name="Rectangle 47"/>
              <p:cNvSpPr>
                <a:spLocks noChangeArrowheads="1"/>
              </p:cNvSpPr>
              <p:nvPr/>
            </p:nvSpPr>
            <p:spPr bwMode="auto">
              <a:xfrm>
                <a:off x="3030" y="3054"/>
                <a:ext cx="2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a:ea typeface="微软雅黑"/>
                  </a:rPr>
                  <a:t>M</a:t>
                </a:r>
                <a:r>
                  <a:rPr lang="en-US" altLang="zh-CN" sz="1599" b="1" baseline="-25000">
                    <a:solidFill>
                      <a:srgbClr val="C00000"/>
                    </a:solidFill>
                    <a:latin typeface="微软雅黑"/>
                    <a:ea typeface="微软雅黑"/>
                  </a:rPr>
                  <a:t>i</a:t>
                </a:r>
              </a:p>
            </p:txBody>
          </p:sp>
        </p:grpSp>
        <p:grpSp>
          <p:nvGrpSpPr>
            <p:cNvPr id="12" name="Group 48"/>
            <p:cNvGrpSpPr>
              <a:grpSpLocks/>
            </p:cNvGrpSpPr>
            <p:nvPr/>
          </p:nvGrpSpPr>
          <p:grpSpPr bwMode="auto">
            <a:xfrm>
              <a:off x="7510858" y="4877661"/>
              <a:ext cx="1366168" cy="361634"/>
              <a:chOff x="3284" y="3051"/>
              <a:chExt cx="816" cy="216"/>
            </a:xfrm>
          </p:grpSpPr>
          <p:sp>
            <p:nvSpPr>
              <p:cNvPr id="13" name="Rectangle 49"/>
              <p:cNvSpPr>
                <a:spLocks noChangeArrowheads="1"/>
              </p:cNvSpPr>
              <p:nvPr/>
            </p:nvSpPr>
            <p:spPr bwMode="auto">
              <a:xfrm>
                <a:off x="3284" y="3051"/>
                <a:ext cx="2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T</a:t>
                </a:r>
                <a:r>
                  <a:rPr lang="en-US" altLang="zh-CN" sz="1599" b="1" baseline="-25000" dirty="0">
                    <a:solidFill>
                      <a:schemeClr val="accent5"/>
                    </a:solidFill>
                    <a:latin typeface="微软雅黑"/>
                    <a:ea typeface="微软雅黑"/>
                  </a:rPr>
                  <a:t>1</a:t>
                </a:r>
              </a:p>
            </p:txBody>
          </p:sp>
          <p:sp>
            <p:nvSpPr>
              <p:cNvPr id="14" name="Rectangle 50"/>
              <p:cNvSpPr>
                <a:spLocks noChangeArrowheads="1"/>
              </p:cNvSpPr>
              <p:nvPr/>
            </p:nvSpPr>
            <p:spPr bwMode="auto">
              <a:xfrm>
                <a:off x="3851" y="3054"/>
                <a:ext cx="2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chemeClr val="accent5"/>
                    </a:solidFill>
                    <a:latin typeface="微软雅黑"/>
                    <a:ea typeface="微软雅黑"/>
                  </a:rPr>
                  <a:t>T</a:t>
                </a:r>
                <a:r>
                  <a:rPr lang="en-US" altLang="zh-CN" sz="1599" b="1" baseline="-25000" dirty="0" err="1">
                    <a:solidFill>
                      <a:schemeClr val="accent5"/>
                    </a:solidFill>
                    <a:latin typeface="微软雅黑"/>
                    <a:ea typeface="微软雅黑"/>
                  </a:rPr>
                  <a:t>k</a:t>
                </a:r>
                <a:endParaRPr lang="en-US" altLang="zh-CN" sz="1599" b="1" baseline="-25000" dirty="0">
                  <a:solidFill>
                    <a:schemeClr val="accent5"/>
                  </a:solidFill>
                  <a:latin typeface="微软雅黑"/>
                  <a:ea typeface="微软雅黑"/>
                </a:endParaRPr>
              </a:p>
            </p:txBody>
          </p:sp>
        </p:grpSp>
      </p:grpSp>
      <p:grpSp>
        <p:nvGrpSpPr>
          <p:cNvPr id="32" name="Group 51"/>
          <p:cNvGrpSpPr>
            <a:grpSpLocks/>
          </p:cNvGrpSpPr>
          <p:nvPr/>
        </p:nvGrpSpPr>
        <p:grpSpPr bwMode="auto">
          <a:xfrm rot="5400000">
            <a:off x="4186975" y="3286611"/>
            <a:ext cx="861964" cy="576230"/>
            <a:chOff x="3514" y="3067"/>
            <a:chExt cx="543" cy="318"/>
          </a:xfrm>
        </p:grpSpPr>
        <p:sp>
          <p:nvSpPr>
            <p:cNvPr id="33" name="Line 52"/>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4" name="Line 53"/>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5" name="Line 54"/>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6" name="Line 55"/>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7" name="Line 56"/>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8" name="Line 57"/>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9" name="Line 58"/>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0" name="Group 59"/>
          <p:cNvGrpSpPr>
            <a:grpSpLocks/>
          </p:cNvGrpSpPr>
          <p:nvPr/>
        </p:nvGrpSpPr>
        <p:grpSpPr bwMode="auto">
          <a:xfrm>
            <a:off x="4394926" y="2799273"/>
            <a:ext cx="388916" cy="1562014"/>
            <a:chOff x="2149" y="2034"/>
            <a:chExt cx="245" cy="984"/>
          </a:xfrm>
        </p:grpSpPr>
        <p:sp>
          <p:nvSpPr>
            <p:cNvPr id="41"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6600"/>
                  </a:solidFill>
                  <a:latin typeface="微软雅黑"/>
                  <a:ea typeface="微软雅黑"/>
                </a:rPr>
                <a:t>I</a:t>
              </a:r>
              <a:r>
                <a:rPr lang="en-US" altLang="zh-CN" sz="1599" b="1" baseline="-25000" dirty="0">
                  <a:solidFill>
                    <a:srgbClr val="FF6600"/>
                  </a:solidFill>
                  <a:latin typeface="微软雅黑"/>
                  <a:ea typeface="微软雅黑"/>
                </a:rPr>
                <a:t>1</a:t>
              </a:r>
            </a:p>
          </p:txBody>
        </p:sp>
        <p:sp>
          <p:nvSpPr>
            <p:cNvPr id="42"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FF6600"/>
                  </a:solidFill>
                  <a:latin typeface="微软雅黑"/>
                  <a:ea typeface="微软雅黑"/>
                </a:rPr>
                <a:t>I</a:t>
              </a:r>
              <a:r>
                <a:rPr lang="en-US" altLang="zh-CN" sz="1599" b="1" baseline="-25000" dirty="0" err="1">
                  <a:solidFill>
                    <a:srgbClr val="FF6600"/>
                  </a:solidFill>
                  <a:latin typeface="微软雅黑"/>
                  <a:ea typeface="微软雅黑"/>
                </a:rPr>
                <a:t>m</a:t>
              </a:r>
              <a:endParaRPr lang="en-US" altLang="zh-CN" sz="1599" b="1" baseline="-25000" dirty="0">
                <a:solidFill>
                  <a:srgbClr val="FF6600"/>
                </a:solidFill>
                <a:latin typeface="微软雅黑"/>
                <a:ea typeface="微软雅黑"/>
              </a:endParaRPr>
            </a:p>
          </p:txBody>
        </p:sp>
      </p:grpSp>
      <p:grpSp>
        <p:nvGrpSpPr>
          <p:cNvPr id="43" name="组合 42"/>
          <p:cNvGrpSpPr/>
          <p:nvPr/>
        </p:nvGrpSpPr>
        <p:grpSpPr>
          <a:xfrm>
            <a:off x="4679912" y="1132424"/>
            <a:ext cx="2841470" cy="823227"/>
            <a:chOff x="4858690" y="1522053"/>
            <a:chExt cx="2996862" cy="868247"/>
          </a:xfrm>
        </p:grpSpPr>
        <p:sp>
          <p:nvSpPr>
            <p:cNvPr id="44" name="Rectangle 6"/>
            <p:cNvSpPr>
              <a:spLocks noChangeArrowheads="1"/>
            </p:cNvSpPr>
            <p:nvPr/>
          </p:nvSpPr>
          <p:spPr bwMode="auto">
            <a:xfrm>
              <a:off x="5245670" y="1522053"/>
              <a:ext cx="2279358" cy="37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grpSp>
          <p:nvGrpSpPr>
            <p:cNvPr id="45" name="Group 11"/>
            <p:cNvGrpSpPr>
              <a:grpSpLocks/>
            </p:cNvGrpSpPr>
            <p:nvPr/>
          </p:nvGrpSpPr>
          <p:grpSpPr bwMode="auto">
            <a:xfrm>
              <a:off x="5277247" y="1934911"/>
              <a:ext cx="2122917" cy="455389"/>
              <a:chOff x="2746" y="1207"/>
              <a:chExt cx="1268" cy="409"/>
            </a:xfrm>
          </p:grpSpPr>
          <p:grpSp>
            <p:nvGrpSpPr>
              <p:cNvPr id="49" name="Group 12"/>
              <p:cNvGrpSpPr>
                <a:grpSpLocks/>
              </p:cNvGrpSpPr>
              <p:nvPr/>
            </p:nvGrpSpPr>
            <p:grpSpPr bwMode="auto">
              <a:xfrm>
                <a:off x="2746" y="1207"/>
                <a:ext cx="725" cy="409"/>
                <a:chOff x="4330" y="2840"/>
                <a:chExt cx="725" cy="409"/>
              </a:xfrm>
            </p:grpSpPr>
            <p:sp>
              <p:nvSpPr>
                <p:cNvPr id="56"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9"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0"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1"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2"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3"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4"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50"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1"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2"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6" name="Group 62"/>
            <p:cNvGrpSpPr>
              <a:grpSpLocks/>
            </p:cNvGrpSpPr>
            <p:nvPr/>
          </p:nvGrpSpPr>
          <p:grpSpPr bwMode="auto">
            <a:xfrm>
              <a:off x="4858690" y="1949987"/>
              <a:ext cx="2996862" cy="356611"/>
              <a:chOff x="2314" y="1263"/>
              <a:chExt cx="1790" cy="213"/>
            </a:xfrm>
          </p:grpSpPr>
          <p:sp>
            <p:nvSpPr>
              <p:cNvPr id="47"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48"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grpSp>
      <p:grpSp>
        <p:nvGrpSpPr>
          <p:cNvPr id="65" name="Group 65"/>
          <p:cNvGrpSpPr>
            <a:grpSpLocks/>
          </p:cNvGrpSpPr>
          <p:nvPr/>
        </p:nvGrpSpPr>
        <p:grpSpPr bwMode="auto">
          <a:xfrm flipH="1">
            <a:off x="7392628" y="4973180"/>
            <a:ext cx="576230"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69" name="Group 71"/>
          <p:cNvGrpSpPr>
            <a:grpSpLocks/>
          </p:cNvGrpSpPr>
          <p:nvPr/>
        </p:nvGrpSpPr>
        <p:grpSpPr bwMode="auto">
          <a:xfrm>
            <a:off x="4331429" y="2135737"/>
            <a:ext cx="576231" cy="430189"/>
            <a:chOff x="2108" y="3614"/>
            <a:chExt cx="363" cy="271"/>
          </a:xfrm>
        </p:grpSpPr>
        <p:sp>
          <p:nvSpPr>
            <p:cNvPr id="70" name="Line 72"/>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a:ea typeface="微软雅黑"/>
              </a:endParaRPr>
            </a:p>
          </p:txBody>
        </p:sp>
        <p:sp>
          <p:nvSpPr>
            <p:cNvPr id="71" name="Line 73"/>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a:ea typeface="微软雅黑"/>
              </a:endParaRPr>
            </a:p>
          </p:txBody>
        </p:sp>
        <p:sp>
          <p:nvSpPr>
            <p:cNvPr id="72" name="Line 74"/>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a:ea typeface="微软雅黑"/>
              </a:endParaRPr>
            </a:p>
          </p:txBody>
        </p:sp>
        <p:sp>
          <p:nvSpPr>
            <p:cNvPr id="73" name="Line 75"/>
            <p:cNvSpPr>
              <a:spLocks noChangeShapeType="1"/>
            </p:cNvSpPr>
            <p:nvPr/>
          </p:nvSpPr>
          <p:spPr bwMode="auto">
            <a:xfrm rot="5400000" flipV="1">
              <a:off x="2290" y="3703"/>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a:ea typeface="微软雅黑"/>
              </a:endParaRPr>
            </a:p>
          </p:txBody>
        </p:sp>
      </p:grpSp>
      <p:grpSp>
        <p:nvGrpSpPr>
          <p:cNvPr id="74" name="Group 76"/>
          <p:cNvGrpSpPr>
            <a:grpSpLocks/>
          </p:cNvGrpSpPr>
          <p:nvPr/>
        </p:nvGrpSpPr>
        <p:grpSpPr bwMode="auto">
          <a:xfrm>
            <a:off x="4006006" y="1948687"/>
            <a:ext cx="409554" cy="717511"/>
            <a:chOff x="1899" y="1476"/>
            <a:chExt cx="258" cy="452"/>
          </a:xfrm>
        </p:grpSpPr>
        <p:sp>
          <p:nvSpPr>
            <p:cNvPr id="75"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latin typeface="微软雅黑"/>
                  <a:ea typeface="微软雅黑"/>
                </a:rPr>
                <a:t>B</a:t>
              </a:r>
              <a:r>
                <a:rPr lang="en-US" altLang="zh-CN" sz="1599" b="1" baseline="-25000" dirty="0">
                  <a:latin typeface="微软雅黑"/>
                  <a:ea typeface="微软雅黑"/>
                </a:rPr>
                <a:t>1</a:t>
              </a:r>
            </a:p>
          </p:txBody>
        </p:sp>
        <p:sp>
          <p:nvSpPr>
            <p:cNvPr id="76"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latin typeface="微软雅黑"/>
                  <a:ea typeface="微软雅黑"/>
                </a:rPr>
                <a:t>B</a:t>
              </a:r>
              <a:r>
                <a:rPr lang="en-US" altLang="zh-CN" sz="1599" b="1" baseline="-25000" dirty="0" err="1">
                  <a:latin typeface="微软雅黑"/>
                  <a:ea typeface="微软雅黑"/>
                </a:rPr>
                <a:t>j</a:t>
              </a:r>
              <a:endParaRPr lang="en-US" altLang="zh-CN" sz="1599" b="1" baseline="-25000" dirty="0">
                <a:latin typeface="微软雅黑"/>
                <a:ea typeface="微软雅黑"/>
              </a:endParaRPr>
            </a:p>
          </p:txBody>
        </p:sp>
      </p:grpSp>
      <p:sp>
        <p:nvSpPr>
          <p:cNvPr id="77" name="Rectangle 79"/>
          <p:cNvSpPr>
            <a:spLocks noChangeArrowheads="1"/>
          </p:cNvSpPr>
          <p:nvPr/>
        </p:nvSpPr>
        <p:spPr bwMode="auto">
          <a:xfrm>
            <a:off x="7788716" y="4919173"/>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001010"/>
                </a:solidFill>
                <a:latin typeface="微软雅黑"/>
                <a:ea typeface="微软雅黑"/>
              </a:rPr>
              <a:t>启动</a:t>
            </a:r>
            <a:r>
              <a:rPr lang="en-US" altLang="zh-CN" sz="1599" b="1" dirty="0">
                <a:solidFill>
                  <a:srgbClr val="001010"/>
                </a:solidFill>
                <a:latin typeface="微软雅黑"/>
                <a:ea typeface="微软雅黑"/>
              </a:rPr>
              <a:t>/</a:t>
            </a:r>
            <a:r>
              <a:rPr lang="zh-CN" altLang="en-US" sz="1599" b="1" dirty="0">
                <a:solidFill>
                  <a:srgbClr val="001010"/>
                </a:solidFill>
                <a:latin typeface="微软雅黑"/>
                <a:ea typeface="微软雅黑"/>
              </a:rPr>
              <a:t>停止</a:t>
            </a:r>
            <a:r>
              <a:rPr lang="en-US" altLang="zh-CN" sz="1599" b="1" dirty="0">
                <a:solidFill>
                  <a:srgbClr val="001010"/>
                </a:solidFill>
                <a:latin typeface="微软雅黑"/>
                <a:ea typeface="微软雅黑"/>
              </a:rPr>
              <a:t>/</a:t>
            </a:r>
            <a:r>
              <a:rPr lang="zh-CN" altLang="en-US" sz="1599" b="1" dirty="0">
                <a:solidFill>
                  <a:srgbClr val="001010"/>
                </a:solidFill>
                <a:latin typeface="微软雅黑"/>
                <a:ea typeface="微软雅黑"/>
              </a:rPr>
              <a:t>复位</a:t>
            </a:r>
          </a:p>
        </p:txBody>
      </p:sp>
      <p:sp>
        <p:nvSpPr>
          <p:cNvPr id="78" name="Text Box 127"/>
          <p:cNvSpPr txBox="1">
            <a:spLocks noChangeArrowheads="1"/>
          </p:cNvSpPr>
          <p:nvPr/>
        </p:nvSpPr>
        <p:spPr bwMode="auto">
          <a:xfrm>
            <a:off x="0" y="5884597"/>
            <a:ext cx="12240683" cy="50270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4000"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cxnSp>
        <p:nvCxnSpPr>
          <p:cNvPr id="79" name="直接箭头连接符 78"/>
          <p:cNvCxnSpPr>
            <a:stCxn id="5" idx="3"/>
            <a:endCxn id="85" idx="1"/>
          </p:cNvCxnSpPr>
          <p:nvPr/>
        </p:nvCxnSpPr>
        <p:spPr>
          <a:xfrm flipV="1">
            <a:off x="2957497" y="3569821"/>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9"/>
          <p:cNvSpPr>
            <a:spLocks noChangeArrowheads="1"/>
          </p:cNvSpPr>
          <p:nvPr/>
        </p:nvSpPr>
        <p:spPr bwMode="auto">
          <a:xfrm>
            <a:off x="3581388" y="429522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81" name="Rectangle 3"/>
          <p:cNvSpPr>
            <a:spLocks noChangeArrowheads="1"/>
          </p:cNvSpPr>
          <p:nvPr/>
        </p:nvSpPr>
        <p:spPr bwMode="auto">
          <a:xfrm>
            <a:off x="4921198" y="1954064"/>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Rectangle 79"/>
          <p:cNvSpPr>
            <a:spLocks noChangeArrowheads="1"/>
          </p:cNvSpPr>
          <p:nvPr/>
        </p:nvSpPr>
        <p:spPr bwMode="auto">
          <a:xfrm>
            <a:off x="3746955" y="4833191"/>
            <a:ext cx="595035" cy="584519"/>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cxnSp>
        <p:nvCxnSpPr>
          <p:cNvPr id="83" name="直接箭头连接符 82"/>
          <p:cNvCxnSpPr/>
          <p:nvPr/>
        </p:nvCxnSpPr>
        <p:spPr>
          <a:xfrm>
            <a:off x="4345053" y="5119900"/>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本框 83"/>
              <p:cNvSpPr txBox="1"/>
              <p:nvPr/>
            </p:nvSpPr>
            <p:spPr>
              <a:xfrm>
                <a:off x="7463281" y="2659944"/>
                <a:ext cx="4389068" cy="1043491"/>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55" b="1" i="1">
                              <a:solidFill>
                                <a:srgbClr val="FF0000"/>
                              </a:solidFill>
                              <a:latin typeface="Cambria Math" panose="02040503050406030204" pitchFamily="18" charset="0"/>
                            </a:rPr>
                          </m:ctrlPr>
                        </m:sSubPr>
                        <m:e>
                          <m:r>
                            <a:rPr lang="en-US" altLang="zh-CN" sz="2655" b="1" i="1">
                              <a:solidFill>
                                <a:srgbClr val="FF0000"/>
                              </a:solidFill>
                              <a:latin typeface="Cambria Math" panose="02040503050406030204" pitchFamily="18" charset="0"/>
                            </a:rPr>
                            <m:t>𝑪</m:t>
                          </m:r>
                        </m:e>
                        <m:sub>
                          <m:r>
                            <a:rPr lang="en-US" altLang="zh-CN" sz="2655" b="1" i="1">
                              <a:solidFill>
                                <a:srgbClr val="FF0000"/>
                              </a:solidFill>
                              <a:latin typeface="Cambria Math" panose="02040503050406030204" pitchFamily="18" charset="0"/>
                            </a:rPr>
                            <m:t>𝒏</m:t>
                          </m:r>
                        </m:sub>
                      </m:sSub>
                      <m:r>
                        <a:rPr lang="pt-BR" altLang="zh-CN" sz="2655" b="1">
                          <a:latin typeface="Cambria Math" panose="02040503050406030204" pitchFamily="18" charset="0"/>
                        </a:rPr>
                        <m:t>=</m:t>
                      </m:r>
                      <m:nary>
                        <m:naryPr>
                          <m:chr m:val="∑"/>
                          <m:supHide m:val="on"/>
                          <m:ctrlPr>
                            <a:rPr lang="pt-BR" altLang="zh-CN" sz="2655" b="1" i="1">
                              <a:latin typeface="Cambria Math" panose="02040503050406030204" pitchFamily="18" charset="0"/>
                            </a:rPr>
                          </m:ctrlPr>
                        </m:naryPr>
                        <m:sub>
                          <m:r>
                            <a:rPr lang="en-US" altLang="zh-CN" sz="2655" b="1" i="1">
                              <a:latin typeface="Cambria Math" panose="02040503050406030204" pitchFamily="18" charset="0"/>
                            </a:rPr>
                            <m:t>𝒎</m:t>
                          </m:r>
                          <m:r>
                            <a:rPr lang="en-US" altLang="zh-CN" sz="2655" b="1" i="1">
                              <a:latin typeface="Cambria Math" panose="02040503050406030204" pitchFamily="18" charset="0"/>
                            </a:rPr>
                            <m:t>,</m:t>
                          </m:r>
                          <m:r>
                            <a:rPr lang="en-US" altLang="zh-CN" sz="2655" b="1" i="1">
                              <a:latin typeface="Cambria Math" panose="02040503050406030204" pitchFamily="18" charset="0"/>
                            </a:rPr>
                            <m:t>𝒊</m:t>
                          </m:r>
                          <m:r>
                            <a:rPr lang="en-US" altLang="zh-CN" sz="2655" b="1" i="1">
                              <a:latin typeface="Cambria Math" panose="02040503050406030204" pitchFamily="18" charset="0"/>
                            </a:rPr>
                            <m:t>,</m:t>
                          </m:r>
                          <m:r>
                            <a:rPr lang="en-US" altLang="zh-CN" sz="2655" b="1" i="1">
                              <a:latin typeface="Cambria Math" panose="02040503050406030204" pitchFamily="18" charset="0"/>
                            </a:rPr>
                            <m:t>𝒌</m:t>
                          </m:r>
                          <m:r>
                            <a:rPr lang="en-US" altLang="zh-CN" sz="2655" b="1" i="1">
                              <a:latin typeface="Cambria Math" panose="02040503050406030204" pitchFamily="18" charset="0"/>
                            </a:rPr>
                            <m:t>,</m:t>
                          </m:r>
                          <m:r>
                            <a:rPr lang="en-US" altLang="zh-CN" sz="2655" b="1" i="1">
                              <a:latin typeface="Cambria Math" panose="02040503050406030204" pitchFamily="18" charset="0"/>
                            </a:rPr>
                            <m:t>𝒋</m:t>
                          </m:r>
                        </m:sub>
                        <m:sup/>
                        <m:e>
                          <m:d>
                            <m:dPr>
                              <m:ctrlPr>
                                <a:rPr lang="pt-BR" altLang="zh-CN" sz="2655" b="1" i="1">
                                  <a:latin typeface="Cambria Math" panose="02040503050406030204" pitchFamily="18" charset="0"/>
                                </a:rPr>
                              </m:ctrlPr>
                            </m:dPr>
                            <m:e>
                              <m:sSub>
                                <m:sSubPr>
                                  <m:ctrlPr>
                                    <a:rPr lang="en-US" altLang="zh-CN" sz="2655" b="1" i="1">
                                      <a:solidFill>
                                        <a:schemeClr val="accent5"/>
                                      </a:solidFill>
                                      <a:latin typeface="Cambria Math" panose="02040503050406030204" pitchFamily="18" charset="0"/>
                                    </a:rPr>
                                  </m:ctrlPr>
                                </m:sSubPr>
                                <m:e>
                                  <m:sSub>
                                    <m:sSubPr>
                                      <m:ctrlPr>
                                        <a:rPr lang="en-US" altLang="zh-CN" sz="2655" b="1" i="1">
                                          <a:solidFill>
                                            <a:srgbClr val="FF6600"/>
                                          </a:solidFill>
                                          <a:latin typeface="Cambria Math" panose="02040503050406030204" pitchFamily="18" charset="0"/>
                                        </a:rPr>
                                      </m:ctrlPr>
                                    </m:sSubPr>
                                    <m:e>
                                      <m:r>
                                        <a:rPr lang="en-US" altLang="zh-CN" sz="2655" b="1" i="1">
                                          <a:solidFill>
                                            <a:srgbClr val="FF6600"/>
                                          </a:solidFill>
                                          <a:latin typeface="Cambria Math" panose="02040503050406030204" pitchFamily="18" charset="0"/>
                                        </a:rPr>
                                        <m:t>𝑰</m:t>
                                      </m:r>
                                    </m:e>
                                    <m:sub>
                                      <m:r>
                                        <a:rPr lang="en-US" altLang="zh-CN" sz="2655" b="1" i="1">
                                          <a:solidFill>
                                            <a:srgbClr val="FF6600"/>
                                          </a:solidFill>
                                          <a:latin typeface="Cambria Math" panose="02040503050406030204" pitchFamily="18" charset="0"/>
                                        </a:rPr>
                                        <m:t>𝒎</m:t>
                                      </m:r>
                                    </m:sub>
                                  </m:sSub>
                                  <m:sSub>
                                    <m:sSubPr>
                                      <m:ctrlPr>
                                        <a:rPr lang="en-US" altLang="zh-CN" sz="2655" b="1" i="1">
                                          <a:solidFill>
                                            <a:schemeClr val="accent5"/>
                                          </a:solidFill>
                                          <a:latin typeface="Cambria Math" panose="02040503050406030204" pitchFamily="18" charset="0"/>
                                        </a:rPr>
                                      </m:ctrlPr>
                                    </m:sSubPr>
                                    <m:e>
                                      <m:r>
                                        <a:rPr lang="en-US" altLang="zh-CN" sz="2655" b="1" i="1">
                                          <a:solidFill>
                                            <a:srgbClr val="C00000"/>
                                          </a:solidFill>
                                          <a:latin typeface="Cambria Math" panose="02040503050406030204" pitchFamily="18" charset="0"/>
                                          <a:ea typeface="Cambria Math" panose="02040503050406030204" pitchFamily="18" charset="0"/>
                                        </a:rPr>
                                        <m:t>∙</m:t>
                                      </m:r>
                                      <m:r>
                                        <a:rPr lang="en-US" altLang="zh-CN" sz="2655" b="1" i="1">
                                          <a:solidFill>
                                            <a:srgbClr val="C00000"/>
                                          </a:solidFill>
                                          <a:latin typeface="Cambria Math" panose="02040503050406030204" pitchFamily="18" charset="0"/>
                                          <a:ea typeface="Cambria Math" panose="02040503050406030204" pitchFamily="18" charset="0"/>
                                        </a:rPr>
                                        <m:t>𝑴</m:t>
                                      </m:r>
                                    </m:e>
                                    <m:sub>
                                      <m:r>
                                        <a:rPr lang="en-US" altLang="zh-CN" sz="2655" b="1" i="1">
                                          <a:solidFill>
                                            <a:srgbClr val="C00000"/>
                                          </a:solidFill>
                                          <a:latin typeface="Cambria Math" panose="02040503050406030204" pitchFamily="18" charset="0"/>
                                        </a:rPr>
                                        <m:t>𝒊</m:t>
                                      </m:r>
                                    </m:sub>
                                  </m:sSub>
                                  <m:r>
                                    <a:rPr lang="en-US" altLang="zh-CN" sz="2655" b="1" i="1">
                                      <a:solidFill>
                                        <a:srgbClr val="C00000"/>
                                      </a:solidFill>
                                      <a:latin typeface="Cambria Math" panose="02040503050406030204" pitchFamily="18" charset="0"/>
                                      <a:ea typeface="Cambria Math" panose="02040503050406030204" pitchFamily="18" charset="0"/>
                                    </a:rPr>
                                    <m:t>∙</m:t>
                                  </m:r>
                                  <m:r>
                                    <a:rPr lang="en-US" altLang="zh-CN" sz="2655" b="1" i="1">
                                      <a:solidFill>
                                        <a:schemeClr val="accent5"/>
                                      </a:solidFill>
                                      <a:latin typeface="Cambria Math" panose="02040503050406030204" pitchFamily="18" charset="0"/>
                                    </a:rPr>
                                    <m:t>𝑻</m:t>
                                  </m:r>
                                </m:e>
                                <m:sub>
                                  <m:r>
                                    <a:rPr lang="en-US" altLang="zh-CN" sz="2655" b="1" i="1">
                                      <a:solidFill>
                                        <a:schemeClr val="accent5"/>
                                      </a:solidFill>
                                      <a:latin typeface="Cambria Math" panose="02040503050406030204" pitchFamily="18" charset="0"/>
                                    </a:rPr>
                                    <m:t>𝒌</m:t>
                                  </m:r>
                                </m:sub>
                              </m:sSub>
                              <m:r>
                                <a:rPr lang="en-US" altLang="zh-CN" sz="2655" b="1" i="1">
                                  <a:latin typeface="Cambria Math" panose="02040503050406030204" pitchFamily="18" charset="0"/>
                                  <a:ea typeface="Cambria Math" panose="02040503050406030204" pitchFamily="18" charset="0"/>
                                </a:rPr>
                                <m:t>∙</m:t>
                              </m:r>
                              <m:sSub>
                                <m:sSubPr>
                                  <m:ctrlPr>
                                    <a:rPr lang="en-US" altLang="zh-CN" sz="2655" b="1" i="1">
                                      <a:latin typeface="Cambria Math" panose="02040503050406030204" pitchFamily="18" charset="0"/>
                                    </a:rPr>
                                  </m:ctrlPr>
                                </m:sSubPr>
                                <m:e>
                                  <m:r>
                                    <a:rPr lang="en-US" altLang="zh-CN" sz="2655" b="1" i="1">
                                      <a:latin typeface="Cambria Math" panose="02040503050406030204" pitchFamily="18" charset="0"/>
                                    </a:rPr>
                                    <m:t>𝑩</m:t>
                                  </m:r>
                                </m:e>
                                <m:sub>
                                  <m:r>
                                    <a:rPr lang="en-US" altLang="zh-CN" sz="2655" b="1" i="1">
                                      <a:latin typeface="Cambria Math" panose="02040503050406030204" pitchFamily="18" charset="0"/>
                                    </a:rPr>
                                    <m:t>𝒋</m:t>
                                  </m:r>
                                </m:sub>
                              </m:sSub>
                            </m:e>
                          </m:d>
                        </m:e>
                      </m:nary>
                    </m:oMath>
                  </m:oMathPara>
                </a14:m>
                <a:endParaRPr lang="zh-CN" altLang="en-US" sz="3034"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7463281" y="2659944"/>
                <a:ext cx="4389068" cy="1043491"/>
              </a:xfrm>
              <a:prstGeom prst="rect">
                <a:avLst/>
              </a:prstGeom>
              <a:blipFill>
                <a:blip r:embed="rId3"/>
                <a:stretch>
                  <a:fillRect/>
                </a:stretch>
              </a:blipFill>
              <a:effectLst/>
            </p:spPr>
            <p:txBody>
              <a:bodyPr/>
              <a:lstStyle/>
              <a:p>
                <a:r>
                  <a:rPr lang="zh-CN" altLang="en-US">
                    <a:noFill/>
                  </a:rPr>
                  <a:t> </a:t>
                </a:r>
              </a:p>
            </p:txBody>
          </p:sp>
        </mc:Fallback>
      </mc:AlternateContent>
      <p:sp>
        <p:nvSpPr>
          <p:cNvPr id="85" name="Rectangle 4"/>
          <p:cNvSpPr>
            <a:spLocks noChangeArrowheads="1"/>
          </p:cNvSpPr>
          <p:nvPr/>
        </p:nvSpPr>
        <p:spPr bwMode="auto">
          <a:xfrm>
            <a:off x="3321834" y="2887154"/>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Tree>
    <p:extLst>
      <p:ext uri="{BB962C8B-B14F-4D97-AF65-F5344CB8AC3E}">
        <p14:creationId xmlns:p14="http://schemas.microsoft.com/office/powerpoint/2010/main" val="222763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grpId="0"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3000"/>
                            </p:stCondLst>
                            <p:childTnLst>
                              <p:par>
                                <p:cTn id="12" presetID="22" presetClass="entr" presetSubtype="8" fill="hold" grpId="0" nodeType="after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wipe(left)">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3000" fill="hold" nodeType="clickEffect">
                                  <p:stCondLst>
                                    <p:cond delay="0"/>
                                  </p:stCondLst>
                                  <p:childTnLst>
                                    <p:anim calcmode="discrete" valueType="str">
                                      <p:cBhvr>
                                        <p:cTn id="22"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down)">
                                      <p:cBhvr>
                                        <p:cTn id="2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8" grpId="0"/>
      <p:bldP spid="81" grpId="0" animBg="1"/>
      <p:bldP spid="8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控制信号生成</a:t>
            </a:r>
          </a:p>
        </p:txBody>
      </p:sp>
      <p:graphicFrame>
        <p:nvGraphicFramePr>
          <p:cNvPr id="4" name="表格 3"/>
          <p:cNvGraphicFramePr>
            <a:graphicFrameLocks noGrp="1"/>
          </p:cNvGraphicFramePr>
          <p:nvPr>
            <p:extLst/>
          </p:nvPr>
        </p:nvGraphicFramePr>
        <p:xfrm>
          <a:off x="741812" y="1373509"/>
          <a:ext cx="3305960" cy="2379185"/>
        </p:xfrm>
        <a:graphic>
          <a:graphicData uri="http://schemas.openxmlformats.org/drawingml/2006/table">
            <a:tbl>
              <a:tblPr firstRow="1" bandRow="1">
                <a:tableStyleId>{5C22544A-7EE6-4342-B048-85BDC9FD1C3A}</a:tableStyleId>
              </a:tblPr>
              <a:tblGrid>
                <a:gridCol w="681980">
                  <a:extLst>
                    <a:ext uri="{9D8B030D-6E8A-4147-A177-3AD203B41FA5}">
                      <a16:colId xmlns:a16="http://schemas.microsoft.com/office/drawing/2014/main" val="517979817"/>
                    </a:ext>
                  </a:extLst>
                </a:gridCol>
                <a:gridCol w="2623980">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b="1"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1"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1"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0" b="1"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7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1" baseline="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700" b="1"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1" baseline="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b="1"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1700" b="1"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Read</a:t>
                      </a:r>
                      <a:r>
                        <a:rPr lang="en-US" altLang="zh-CN" sz="1700" b="1"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700" b="1" baseline="-250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b="1"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700" b="1"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1"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1"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7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1"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700" b="1"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700" b="1"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Read</a:t>
                      </a:r>
                      <a:r>
                        <a:rPr lang="en-US" altLang="zh-CN" sz="1700" b="1"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700" b="1" baseline="-250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b="1"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0" b="1"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1"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1"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1" baseline="-250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996443796"/>
              </p:ext>
            </p:extLst>
          </p:nvPr>
        </p:nvGraphicFramePr>
        <p:xfrm>
          <a:off x="741812" y="3958215"/>
          <a:ext cx="11119137" cy="2379185"/>
        </p:xfrm>
        <a:graphic>
          <a:graphicData uri="http://schemas.openxmlformats.org/drawingml/2006/table">
            <a:tbl>
              <a:tblPr firstRow="1" bandRow="1">
                <a:tableStyleId>{5C22544A-7EE6-4342-B048-85BDC9FD1C3A}</a:tableStyleId>
              </a:tblPr>
              <a:tblGrid>
                <a:gridCol w="711539">
                  <a:extLst>
                    <a:ext uri="{9D8B030D-6E8A-4147-A177-3AD203B41FA5}">
                      <a16:colId xmlns:a16="http://schemas.microsoft.com/office/drawing/2014/main" val="517979817"/>
                    </a:ext>
                  </a:extLst>
                </a:gridCol>
                <a:gridCol w="2389599">
                  <a:extLst>
                    <a:ext uri="{9D8B030D-6E8A-4147-A177-3AD203B41FA5}">
                      <a16:colId xmlns:a16="http://schemas.microsoft.com/office/drawing/2014/main" val="3558725541"/>
                    </a:ext>
                  </a:extLst>
                </a:gridCol>
                <a:gridCol w="2048228">
                  <a:extLst>
                    <a:ext uri="{9D8B030D-6E8A-4147-A177-3AD203B41FA5}">
                      <a16:colId xmlns:a16="http://schemas.microsoft.com/office/drawing/2014/main" val="1162572248"/>
                    </a:ext>
                  </a:extLst>
                </a:gridCol>
                <a:gridCol w="1979953">
                  <a:extLst>
                    <a:ext uri="{9D8B030D-6E8A-4147-A177-3AD203B41FA5}">
                      <a16:colId xmlns:a16="http://schemas.microsoft.com/office/drawing/2014/main" val="111575616"/>
                    </a:ext>
                  </a:extLst>
                </a:gridCol>
                <a:gridCol w="2155980">
                  <a:extLst>
                    <a:ext uri="{9D8B030D-6E8A-4147-A177-3AD203B41FA5}">
                      <a16:colId xmlns:a16="http://schemas.microsoft.com/office/drawing/2014/main" val="2841136919"/>
                    </a:ext>
                  </a:extLst>
                </a:gridCol>
                <a:gridCol w="1833838">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dirty="0">
                          <a:solidFill>
                            <a:srgbClr val="FFFF00"/>
                          </a:solidFill>
                          <a:latin typeface="微软雅黑" panose="020B0503020204020204" pitchFamily="34" charset="-122"/>
                          <a:ea typeface="微软雅黑" panose="020B0503020204020204" pitchFamily="34" charset="-122"/>
                        </a:rPr>
                        <a:t>LOAD</a:t>
                      </a:r>
                      <a:endParaRPr lang="zh-CN" altLang="en-US" sz="1700" dirty="0">
                        <a:solidFill>
                          <a:srgbClr val="FFFF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rgbClr val="FFFF00"/>
                          </a:solidFill>
                          <a:latin typeface="微软雅黑" panose="020B0503020204020204" pitchFamily="34" charset="-122"/>
                          <a:ea typeface="微软雅黑" panose="020B0503020204020204" pitchFamily="34" charset="-122"/>
                        </a:rPr>
                        <a:t>MOVE</a:t>
                      </a:r>
                      <a:endParaRPr lang="zh-CN" altLang="en-US" sz="1700" dirty="0">
                        <a:solidFill>
                          <a:srgbClr val="FFFF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rgbClr val="FFFF00"/>
                          </a:solidFill>
                          <a:latin typeface="微软雅黑" panose="020B0503020204020204" pitchFamily="34" charset="-122"/>
                          <a:ea typeface="微软雅黑" panose="020B0503020204020204" pitchFamily="34" charset="-122"/>
                        </a:rPr>
                        <a:t>ADD</a:t>
                      </a:r>
                      <a:endParaRPr lang="zh-CN" altLang="en-US" sz="1700" dirty="0">
                        <a:solidFill>
                          <a:srgbClr val="FFFF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rgbClr val="FFFF00"/>
                          </a:solidFill>
                          <a:latin typeface="微软雅黑" panose="020B0503020204020204" pitchFamily="34" charset="-122"/>
                          <a:ea typeface="微软雅黑" panose="020B0503020204020204" pitchFamily="34" charset="-122"/>
                        </a:rPr>
                        <a:t>STORE</a:t>
                      </a:r>
                      <a:endParaRPr lang="zh-CN" altLang="en-US" sz="1700" dirty="0">
                        <a:solidFill>
                          <a:srgbClr val="FFFF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rgbClr val="FFFF00"/>
                          </a:solidFill>
                          <a:latin typeface="微软雅黑" panose="020B0503020204020204" pitchFamily="34" charset="-122"/>
                          <a:ea typeface="微软雅黑" panose="020B0503020204020204" pitchFamily="34" charset="-122"/>
                        </a:rPr>
                        <a:t>JMP</a:t>
                      </a:r>
                      <a:endParaRPr lang="zh-CN" altLang="en-US" sz="1700" dirty="0">
                        <a:solidFill>
                          <a:srgbClr val="FFFF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0"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1200" cap="none" spc="0" normalizeH="0" baseline="0" noProof="0" dirty="0" err="1">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IR</a:t>
                      </a:r>
                      <a:r>
                        <a:rPr kumimoji="0" lang="en-US" altLang="zh-CN" sz="1700" b="0" i="0" u="none" strike="noStrike" kern="1200" cap="none" spc="0" normalizeH="0" baseline="-25000" noProof="0" dirty="0" err="1">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out</a:t>
                      </a:r>
                      <a:r>
                        <a:rPr kumimoji="0" lang="en-US" altLang="zh-CN" sz="1700" b="0" i="0" u="none" strike="noStrike" kern="1200" cap="none" spc="0" normalizeH="0" baseline="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R1</a:t>
                      </a:r>
                      <a:r>
                        <a:rPr kumimoji="0" lang="en-US" altLang="zh-CN" sz="1700" b="0" i="0" u="none" strike="noStrike" kern="1200" cap="none" spc="0" normalizeH="0" baseline="-2500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in</a:t>
                      </a:r>
                      <a:endParaRPr kumimoji="0" lang="zh-CN" altLang="en-US" sz="1700" b="0" i="0" u="none" strike="noStrike" kern="1200" cap="none" spc="0" normalizeH="0" baseline="0" noProof="0" dirty="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aseline="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700"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700"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aseline="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0"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r>
                        <a:rPr lang="en-US" altLang="zh-CN" sz="17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00" b="0" i="0" u="none" strike="noStrike" kern="1200" cap="none" spc="0" normalizeH="0" baseline="0" noProof="0" dirty="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7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0"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250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700"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700" baseline="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0" kern="12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700"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250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700"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Write</a:t>
                      </a:r>
                      <a:endParaRPr lang="zh-CN" altLang="en-US" sz="1700" baseline="-250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baseline="-250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0" b="1" baseline="-25000" dirty="0" err="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 R0</a:t>
                      </a:r>
                      <a:r>
                        <a:rPr lang="en-US" altLang="zh-CN" sz="1700" b="1"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1" baseline="-250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baseline="-250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6" name="文本框 5"/>
          <p:cNvSpPr txBox="1"/>
          <p:nvPr/>
        </p:nvSpPr>
        <p:spPr>
          <a:xfrm>
            <a:off x="163073" y="1942350"/>
            <a:ext cx="447367" cy="1190390"/>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取指令周期</a:t>
            </a:r>
          </a:p>
        </p:txBody>
      </p:sp>
      <p:sp>
        <p:nvSpPr>
          <p:cNvPr id="7" name="TextBox 24"/>
          <p:cNvSpPr txBox="1"/>
          <p:nvPr/>
        </p:nvSpPr>
        <p:spPr>
          <a:xfrm>
            <a:off x="4697130" y="2333878"/>
            <a:ext cx="7163819" cy="1296509"/>
          </a:xfrm>
          <a:prstGeom prst="rect">
            <a:avLst/>
          </a:prstGeom>
          <a:noFill/>
          <a:ln>
            <a:noFill/>
          </a:ln>
        </p:spPr>
        <p:txBody>
          <a:bodyPr wrap="square" rtlCol="0">
            <a:spAutoFit/>
          </a:bodyPr>
          <a:lstStyle/>
          <a:p>
            <a:pPr marL="32510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T2+T3</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LOAD</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T2+T3</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a:t>
            </a:r>
          </a:p>
          <a:p>
            <a:pPr marL="32510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err="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AR</a:t>
            </a:r>
            <a:r>
              <a:rPr lang="en-US" altLang="zh-CN" sz="2275" b="1" baseline="-25000" dirty="0" err="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in</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T1</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LOAD+STORE</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T1</a:t>
            </a:r>
          </a:p>
        </p:txBody>
      </p:sp>
      <p:sp>
        <p:nvSpPr>
          <p:cNvPr id="8" name="矩形 7"/>
          <p:cNvSpPr/>
          <p:nvPr/>
        </p:nvSpPr>
        <p:spPr>
          <a:xfrm>
            <a:off x="155944" y="3124212"/>
            <a:ext cx="540533" cy="355034"/>
          </a:xfrm>
          <a:prstGeom prst="rect">
            <a:avLst/>
          </a:prstGeom>
        </p:spPr>
        <p:txBody>
          <a:bodyPr wrap="none">
            <a:spAutoFit/>
          </a:bodyPr>
          <a:lstStyle/>
          <a:p>
            <a:r>
              <a:rPr lang="en-US" altLang="zh-CN" sz="1707" b="1" dirty="0">
                <a:solidFill>
                  <a:srgbClr val="C00000"/>
                </a:solidFill>
                <a:latin typeface="微软雅黑" panose="020B0503020204020204" pitchFamily="34" charset="-122"/>
                <a:ea typeface="微软雅黑" panose="020B0503020204020204" pitchFamily="34" charset="-122"/>
              </a:rPr>
              <a:t>M</a:t>
            </a:r>
            <a:r>
              <a:rPr lang="en-US" altLang="zh-CN" sz="1707" b="1" baseline="-25000" dirty="0">
                <a:solidFill>
                  <a:srgbClr val="C00000"/>
                </a:solidFill>
                <a:latin typeface="微软雅黑" panose="020B0503020204020204" pitchFamily="34" charset="-122"/>
                <a:ea typeface="微软雅黑" panose="020B0503020204020204" pitchFamily="34" charset="-122"/>
              </a:rPr>
              <a:t>IF</a:t>
            </a:r>
            <a:endParaRPr lang="zh-CN" altLang="en-US" sz="1707" b="1" baseline="-25000" dirty="0">
              <a:solidFill>
                <a:srgbClr val="C0000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17664" y="4704083"/>
            <a:ext cx="597792" cy="1318033"/>
            <a:chOff x="124099" y="5282596"/>
            <a:chExt cx="630484" cy="1390113"/>
          </a:xfrm>
        </p:grpSpPr>
        <p:sp>
          <p:nvSpPr>
            <p:cNvPr id="10" name="文本框 9"/>
            <p:cNvSpPr txBox="1"/>
            <p:nvPr/>
          </p:nvSpPr>
          <p:spPr>
            <a:xfrm>
              <a:off x="162984" y="5282596"/>
              <a:ext cx="471833" cy="1023868"/>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执行周期</a:t>
              </a:r>
            </a:p>
          </p:txBody>
        </p:sp>
        <p:sp>
          <p:nvSpPr>
            <p:cNvPr id="11" name="矩形 10"/>
            <p:cNvSpPr/>
            <p:nvPr/>
          </p:nvSpPr>
          <p:spPr>
            <a:xfrm>
              <a:off x="124099" y="6298259"/>
              <a:ext cx="630484" cy="374450"/>
            </a:xfrm>
            <a:prstGeom prst="rect">
              <a:avLst/>
            </a:prstGeom>
          </p:spPr>
          <p:txBody>
            <a:bodyPr wrap="none">
              <a:spAutoFit/>
            </a:bodyPr>
            <a:lstStyle/>
            <a:p>
              <a:r>
                <a:rPr lang="en-US" altLang="zh-CN" sz="1707" b="1" dirty="0">
                  <a:solidFill>
                    <a:srgbClr val="C00000"/>
                  </a:solidFill>
                  <a:latin typeface="微软雅黑" panose="020B0503020204020204" pitchFamily="34" charset="-122"/>
                  <a:ea typeface="微软雅黑" panose="020B0503020204020204" pitchFamily="34" charset="-122"/>
                </a:rPr>
                <a:t>M</a:t>
              </a:r>
              <a:r>
                <a:rPr lang="en-US" altLang="zh-CN" sz="1707" b="1" baseline="-25000" dirty="0">
                  <a:solidFill>
                    <a:srgbClr val="C00000"/>
                  </a:solidFill>
                  <a:latin typeface="微软雅黑" panose="020B0503020204020204" pitchFamily="34" charset="-122"/>
                  <a:ea typeface="微软雅黑" panose="020B0503020204020204" pitchFamily="34" charset="-122"/>
                </a:rPr>
                <a:t>EX</a:t>
              </a:r>
              <a:endParaRPr lang="zh-CN" altLang="en-US" sz="1707" b="1" baseline="-25000" dirty="0">
                <a:solidFill>
                  <a:srgbClr val="C00000"/>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p:cNvSpPr txBox="1"/>
              <p:nvPr/>
            </p:nvSpPr>
            <p:spPr>
              <a:xfrm>
                <a:off x="5822903" y="1114172"/>
                <a:ext cx="4847472" cy="1100429"/>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822903" y="1114172"/>
                <a:ext cx="4847472" cy="1100429"/>
              </a:xfrm>
              <a:prstGeom prst="rect">
                <a:avLst/>
              </a:prstGeom>
              <a:blipFill>
                <a:blip r:embed="rId2"/>
                <a:stretch>
                  <a:fillRect/>
                </a:stretch>
              </a:blipFill>
              <a:effectLst/>
            </p:spPr>
            <p:txBody>
              <a:bodyPr/>
              <a:lstStyle/>
              <a:p>
                <a:r>
                  <a:rPr lang="zh-CN" altLang="en-US">
                    <a:noFill/>
                  </a:rPr>
                  <a:t> </a:t>
                </a:r>
              </a:p>
            </p:txBody>
          </p:sp>
        </mc:Fallback>
      </mc:AlternateContent>
      <p:sp>
        <p:nvSpPr>
          <p:cNvPr id="13" name="椭圆 12"/>
          <p:cNvSpPr/>
          <p:nvPr/>
        </p:nvSpPr>
        <p:spPr bwMode="auto">
          <a:xfrm>
            <a:off x="2527861" y="2326755"/>
            <a:ext cx="855908" cy="448963"/>
          </a:xfrm>
          <a:prstGeom prst="ellipse">
            <a:avLst/>
          </a:prstGeom>
          <a:noFill/>
          <a:ln w="28575">
            <a:solidFill>
              <a:srgbClr val="FF00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14" name="椭圆 13"/>
          <p:cNvSpPr/>
          <p:nvPr/>
        </p:nvSpPr>
        <p:spPr bwMode="auto">
          <a:xfrm>
            <a:off x="3204095" y="2810574"/>
            <a:ext cx="855908" cy="448963"/>
          </a:xfrm>
          <a:prstGeom prst="ellipse">
            <a:avLst/>
          </a:prstGeom>
          <a:noFill/>
          <a:ln w="28575">
            <a:solidFill>
              <a:srgbClr val="FF00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15" name="椭圆 14"/>
          <p:cNvSpPr/>
          <p:nvPr/>
        </p:nvSpPr>
        <p:spPr bwMode="auto">
          <a:xfrm>
            <a:off x="2217931" y="4961101"/>
            <a:ext cx="855908" cy="448963"/>
          </a:xfrm>
          <a:prstGeom prst="ellipse">
            <a:avLst/>
          </a:prstGeom>
          <a:noFill/>
          <a:ln w="28575">
            <a:solidFill>
              <a:srgbClr val="FF00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16" name="椭圆 15"/>
          <p:cNvSpPr/>
          <p:nvPr/>
        </p:nvSpPr>
        <p:spPr bwMode="auto">
          <a:xfrm>
            <a:off x="2632408" y="5424768"/>
            <a:ext cx="855908" cy="448963"/>
          </a:xfrm>
          <a:prstGeom prst="ellipse">
            <a:avLst/>
          </a:prstGeom>
          <a:noFill/>
          <a:ln w="28575">
            <a:solidFill>
              <a:srgbClr val="FF00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17" name="椭圆 16"/>
          <p:cNvSpPr/>
          <p:nvPr/>
        </p:nvSpPr>
        <p:spPr bwMode="auto">
          <a:xfrm>
            <a:off x="2424587" y="1860168"/>
            <a:ext cx="855908" cy="448963"/>
          </a:xfrm>
          <a:prstGeom prst="ellipse">
            <a:avLst/>
          </a:prstGeom>
          <a:noFill/>
          <a:ln w="28575">
            <a:solidFill>
              <a:srgbClr val="FF00FF"/>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8" name="椭圆 17"/>
          <p:cNvSpPr/>
          <p:nvPr/>
        </p:nvSpPr>
        <p:spPr bwMode="auto">
          <a:xfrm>
            <a:off x="2614013" y="4442034"/>
            <a:ext cx="855908" cy="448963"/>
          </a:xfrm>
          <a:prstGeom prst="ellipse">
            <a:avLst/>
          </a:prstGeom>
          <a:noFill/>
          <a:ln w="28575">
            <a:solidFill>
              <a:srgbClr val="FF00FF"/>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19" name="椭圆 18"/>
          <p:cNvSpPr/>
          <p:nvPr/>
        </p:nvSpPr>
        <p:spPr bwMode="auto">
          <a:xfrm>
            <a:off x="8895245" y="4479602"/>
            <a:ext cx="855908" cy="448963"/>
          </a:xfrm>
          <a:prstGeom prst="ellipse">
            <a:avLst/>
          </a:prstGeom>
          <a:noFill/>
          <a:ln w="28575">
            <a:solidFill>
              <a:srgbClr val="FF00FF"/>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99167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repeatCount="300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repeatCount="300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repeatCount="300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wipe(left)">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repeatCount="300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22" presetClass="entr" presetSubtype="8" repeatCount="300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22" presetClass="entr" presetSubtype="8" repeatCount="300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wipe(left)">
                                      <p:cBhvr>
                                        <p:cTn id="3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基本组成</a:t>
            </a:r>
          </a:p>
        </p:txBody>
      </p:sp>
      <p:grpSp>
        <p:nvGrpSpPr>
          <p:cNvPr id="344" name="组合 343"/>
          <p:cNvGrpSpPr/>
          <p:nvPr/>
        </p:nvGrpSpPr>
        <p:grpSpPr>
          <a:xfrm>
            <a:off x="9826488" y="1207869"/>
            <a:ext cx="1751119" cy="2730970"/>
            <a:chOff x="10701416" y="1553404"/>
            <a:chExt cx="1846883" cy="2880320"/>
          </a:xfrm>
        </p:grpSpPr>
        <p:sp>
          <p:nvSpPr>
            <p:cNvPr id="345" name="Rectangle 34"/>
            <p:cNvSpPr>
              <a:spLocks noChangeArrowheads="1"/>
            </p:cNvSpPr>
            <p:nvPr/>
          </p:nvSpPr>
          <p:spPr bwMode="auto">
            <a:xfrm>
              <a:off x="10701416" y="1553404"/>
              <a:ext cx="1846883" cy="2880320"/>
            </a:xfrm>
            <a:prstGeom prst="rect">
              <a:avLst/>
            </a:prstGeom>
            <a:solidFill>
              <a:srgbClr val="FFFF00"/>
            </a:solidFill>
            <a:ln w="9525">
              <a:solidFill>
                <a:srgbClr val="000000"/>
              </a:solidFill>
              <a:prstDash val="dash"/>
              <a:miter lim="800000"/>
              <a:headEnd/>
              <a:tailEnd/>
            </a:ln>
          </p:spPr>
          <p:txBody>
            <a:bodyPr vert="horz" wrap="square" lIns="86699" tIns="43349" rIns="86699" bIns="43349" numCol="1" anchor="ctr" anchorCtr="1" compatLnSpc="1">
              <a:prstTxWarp prst="textNoShape">
                <a:avLst/>
              </a:prstTxWarp>
            </a:bodyPr>
            <a:lstStyle/>
            <a:p>
              <a:pPr defTabSz="866943" fontAlgn="base">
                <a:spcBef>
                  <a:spcPct val="0"/>
                </a:spcBef>
                <a:spcAft>
                  <a:spcPct val="0"/>
                </a:spcAft>
              </a:pPr>
              <a:endParaRPr lang="zh-CN" altLang="en-US" sz="3034" b="1">
                <a:solidFill>
                  <a:prstClr val="black"/>
                </a:solidFill>
                <a:latin typeface="微软雅黑" panose="020B0503020204020204" pitchFamily="34" charset="-122"/>
                <a:ea typeface="微软雅黑" panose="020B0503020204020204" pitchFamily="34" charset="-122"/>
              </a:endParaRPr>
            </a:p>
          </p:txBody>
        </p:sp>
        <p:sp>
          <p:nvSpPr>
            <p:cNvPr id="346" name="Rectangle 35"/>
            <p:cNvSpPr>
              <a:spLocks noChangeArrowheads="1"/>
            </p:cNvSpPr>
            <p:nvPr/>
          </p:nvSpPr>
          <p:spPr bwMode="auto">
            <a:xfrm>
              <a:off x="10922285" y="3530963"/>
              <a:ext cx="1384702" cy="725045"/>
            </a:xfrm>
            <a:prstGeom prst="rect">
              <a:avLst/>
            </a:prstGeom>
            <a:solidFill>
              <a:srgbClr val="FFCCFF"/>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r>
                <a:rPr lang="zh-CN" altLang="zh-CN" sz="1327"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通用寄存器</a:t>
              </a:r>
            </a:p>
          </p:txBody>
        </p:sp>
        <p:sp>
          <p:nvSpPr>
            <p:cNvPr id="347" name="任意多边形 346"/>
            <p:cNvSpPr/>
            <p:nvPr/>
          </p:nvSpPr>
          <p:spPr>
            <a:xfrm>
              <a:off x="10905839" y="2644259"/>
              <a:ext cx="1401148" cy="59797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327"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348" name="Rectangle 35"/>
            <p:cNvSpPr>
              <a:spLocks noChangeArrowheads="1"/>
            </p:cNvSpPr>
            <p:nvPr/>
          </p:nvSpPr>
          <p:spPr bwMode="auto">
            <a:xfrm>
              <a:off x="10966887" y="1953965"/>
              <a:ext cx="1384702" cy="480910"/>
            </a:xfrm>
            <a:prstGeom prst="rect">
              <a:avLst/>
            </a:prstGeom>
            <a:solidFill>
              <a:srgbClr val="FFCCFF"/>
            </a:solidFill>
            <a:ln w="28575">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r>
                <a:rPr lang="zh-CN" altLang="en-US" sz="1327"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状态</a:t>
              </a:r>
              <a:r>
                <a:rPr lang="zh-CN" altLang="zh-CN" sz="1327"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寄存器</a:t>
              </a:r>
            </a:p>
          </p:txBody>
        </p:sp>
        <p:sp>
          <p:nvSpPr>
            <p:cNvPr id="349" name="Text Box 8"/>
            <p:cNvSpPr txBox="1">
              <a:spLocks noChangeArrowheads="1"/>
            </p:cNvSpPr>
            <p:nvPr/>
          </p:nvSpPr>
          <p:spPr bwMode="auto">
            <a:xfrm>
              <a:off x="11092605" y="1598820"/>
              <a:ext cx="1133265"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prstTxWarp prst="textNoShape">
                <a:avLst/>
              </a:prstTxWarp>
            </a:bodyPr>
            <a:lstStyle/>
            <a:p>
              <a:pPr defTabSz="866943" eaLnBrk="0" fontAlgn="base" hangingPunct="0">
                <a:spcBef>
                  <a:spcPct val="0"/>
                </a:spcBef>
                <a:spcAft>
                  <a:spcPct val="0"/>
                </a:spcAft>
              </a:pPr>
              <a:r>
                <a:rPr lang="zh-CN" altLang="en-US" sz="170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运算器</a:t>
              </a:r>
              <a:endParaRPr lang="zh-CN" altLang="zh-CN" sz="4172" b="1" dirty="0">
                <a:solidFill>
                  <a:prstClr val="black"/>
                </a:solidFill>
                <a:latin typeface="微软雅黑" panose="020B0503020204020204" pitchFamily="34" charset="-122"/>
                <a:ea typeface="微软雅黑" panose="020B0503020204020204" pitchFamily="34" charset="-122"/>
              </a:endParaRPr>
            </a:p>
          </p:txBody>
        </p:sp>
      </p:grpSp>
      <p:grpSp>
        <p:nvGrpSpPr>
          <p:cNvPr id="350" name="组合 349"/>
          <p:cNvGrpSpPr/>
          <p:nvPr/>
        </p:nvGrpSpPr>
        <p:grpSpPr>
          <a:xfrm>
            <a:off x="6095358" y="1207870"/>
            <a:ext cx="3635045" cy="2730970"/>
            <a:chOff x="6766239" y="1553404"/>
            <a:chExt cx="3833837" cy="2880320"/>
          </a:xfrm>
        </p:grpSpPr>
        <p:sp>
          <p:nvSpPr>
            <p:cNvPr id="351" name="Rectangle 34"/>
            <p:cNvSpPr>
              <a:spLocks noChangeArrowheads="1"/>
            </p:cNvSpPr>
            <p:nvPr/>
          </p:nvSpPr>
          <p:spPr bwMode="auto">
            <a:xfrm>
              <a:off x="6766239" y="1553404"/>
              <a:ext cx="3833837" cy="2880320"/>
            </a:xfrm>
            <a:prstGeom prst="rect">
              <a:avLst/>
            </a:prstGeom>
            <a:solidFill>
              <a:schemeClr val="bg1">
                <a:lumMod val="85000"/>
              </a:schemeClr>
            </a:solidFill>
            <a:ln w="9525">
              <a:solidFill>
                <a:srgbClr val="C00000"/>
              </a:solidFill>
              <a:prstDash val="dash"/>
              <a:miter lim="800000"/>
              <a:headEnd/>
              <a:tailEnd/>
            </a:ln>
          </p:spPr>
          <p:txBody>
            <a:bodyPr vert="horz" wrap="square" lIns="86699" tIns="43349" rIns="86699" bIns="43349" numCol="1" anchor="ctr" anchorCtr="1" compatLnSpc="1">
              <a:prstTxWarp prst="textNoShape">
                <a:avLst/>
              </a:prstTxWarp>
            </a:bodyPr>
            <a:lstStyle/>
            <a:p>
              <a:pPr defTabSz="866943" fontAlgn="base">
                <a:spcBef>
                  <a:spcPct val="0"/>
                </a:spcBef>
                <a:spcAft>
                  <a:spcPct val="0"/>
                </a:spcAft>
              </a:pPr>
              <a:endParaRPr lang="zh-CN" altLang="en-US" sz="3034" b="1">
                <a:solidFill>
                  <a:prstClr val="black"/>
                </a:solidFill>
                <a:latin typeface="微软雅黑" panose="020B0503020204020204" pitchFamily="34" charset="-122"/>
                <a:ea typeface="微软雅黑" panose="020B0503020204020204" pitchFamily="34" charset="-122"/>
              </a:endParaRPr>
            </a:p>
          </p:txBody>
        </p:sp>
        <p:sp>
          <p:nvSpPr>
            <p:cNvPr id="352" name="Text Box 8"/>
            <p:cNvSpPr txBox="1">
              <a:spLocks noChangeArrowheads="1"/>
            </p:cNvSpPr>
            <p:nvPr/>
          </p:nvSpPr>
          <p:spPr bwMode="auto">
            <a:xfrm>
              <a:off x="8127317" y="1602444"/>
              <a:ext cx="1133265" cy="2880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ctr" anchorCtr="1" compatLnSpc="1">
              <a:prstTxWarp prst="textNoShape">
                <a:avLst/>
              </a:prstTxWarp>
            </a:bodyPr>
            <a:lstStyle/>
            <a:p>
              <a:pPr defTabSz="866943" eaLnBrk="0" fontAlgn="base" hangingPunct="0">
                <a:spcBef>
                  <a:spcPct val="0"/>
                </a:spcBef>
                <a:spcAft>
                  <a:spcPct val="0"/>
                </a:spcAft>
              </a:pPr>
              <a:r>
                <a:rPr lang="zh-CN" altLang="en-US" sz="170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控制器</a:t>
              </a:r>
              <a:endParaRPr lang="zh-CN" altLang="zh-CN" sz="4172" b="1" dirty="0">
                <a:solidFill>
                  <a:prstClr val="black"/>
                </a:solidFill>
                <a:latin typeface="微软雅黑" panose="020B0503020204020204" pitchFamily="34" charset="-122"/>
                <a:ea typeface="微软雅黑" panose="020B0503020204020204" pitchFamily="34" charset="-122"/>
              </a:endParaRPr>
            </a:p>
          </p:txBody>
        </p:sp>
      </p:grpSp>
      <p:sp>
        <p:nvSpPr>
          <p:cNvPr id="353" name="Line 7"/>
          <p:cNvSpPr>
            <a:spLocks noChangeShapeType="1"/>
          </p:cNvSpPr>
          <p:nvPr/>
        </p:nvSpPr>
        <p:spPr bwMode="auto">
          <a:xfrm rot="16200000" flipH="1">
            <a:off x="8721392" y="4160866"/>
            <a:ext cx="710768" cy="0"/>
          </a:xfrm>
          <a:prstGeom prst="line">
            <a:avLst/>
          </a:prstGeom>
          <a:noFill/>
          <a:ln w="57150">
            <a:solidFill>
              <a:srgbClr val="FFC000"/>
            </a:solidFill>
            <a:round/>
            <a:headEnd/>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pPr defTabSz="866943" fontAlgn="base">
              <a:spcBef>
                <a:spcPct val="0"/>
              </a:spcBef>
              <a:spcAft>
                <a:spcPct val="0"/>
              </a:spcAft>
            </a:pPr>
            <a:endParaRPr lang="zh-CN" altLang="en-US" sz="3792">
              <a:solidFill>
                <a:srgbClr val="E7E6E6">
                  <a:lumMod val="75000"/>
                </a:srgbClr>
              </a:solidFill>
              <a:latin typeface="Calibri" panose="020F0502020204030204" pitchFamily="34" charset="0"/>
              <a:ea typeface="宋体" panose="02010600030101010101" pitchFamily="2" charset="-122"/>
            </a:endParaRPr>
          </a:p>
        </p:txBody>
      </p:sp>
      <p:cxnSp>
        <p:nvCxnSpPr>
          <p:cNvPr id="354" name="直接连接符 353"/>
          <p:cNvCxnSpPr/>
          <p:nvPr/>
        </p:nvCxnSpPr>
        <p:spPr>
          <a:xfrm>
            <a:off x="6719384" y="3841211"/>
            <a:ext cx="0" cy="983865"/>
          </a:xfrm>
          <a:prstGeom prst="line">
            <a:avLst/>
          </a:prstGeom>
          <a:noFill/>
          <a:ln w="57150">
            <a:solidFill>
              <a:srgbClr val="59B2FF"/>
            </a:solidFill>
            <a:round/>
            <a:headEnd type="triangle"/>
            <a:tailEnd type="non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grpSp>
        <p:nvGrpSpPr>
          <p:cNvPr id="355" name="组合 354"/>
          <p:cNvGrpSpPr/>
          <p:nvPr/>
        </p:nvGrpSpPr>
        <p:grpSpPr>
          <a:xfrm>
            <a:off x="9596361" y="1754063"/>
            <a:ext cx="481833" cy="136549"/>
            <a:chOff x="10458704" y="2129468"/>
            <a:chExt cx="508183" cy="144016"/>
          </a:xfrm>
        </p:grpSpPr>
        <p:cxnSp>
          <p:nvCxnSpPr>
            <p:cNvPr id="356" name="直接箭头连接符 355"/>
            <p:cNvCxnSpPr/>
            <p:nvPr/>
          </p:nvCxnSpPr>
          <p:spPr>
            <a:xfrm flipH="1">
              <a:off x="10458704" y="2129468"/>
              <a:ext cx="496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7" name="直接箭头连接符 356"/>
            <p:cNvCxnSpPr/>
            <p:nvPr/>
          </p:nvCxnSpPr>
          <p:spPr>
            <a:xfrm flipH="1">
              <a:off x="10470113" y="2273484"/>
              <a:ext cx="496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8" name="组合 357"/>
          <p:cNvGrpSpPr/>
          <p:nvPr/>
        </p:nvGrpSpPr>
        <p:grpSpPr>
          <a:xfrm>
            <a:off x="5980783" y="4128982"/>
            <a:ext cx="5628140" cy="1926848"/>
            <a:chOff x="6645399" y="4634265"/>
            <a:chExt cx="5935929" cy="2032222"/>
          </a:xfrm>
        </p:grpSpPr>
        <p:sp>
          <p:nvSpPr>
            <p:cNvPr id="359" name="Text Box 10"/>
            <p:cNvSpPr txBox="1">
              <a:spLocks noChangeArrowheads="1"/>
            </p:cNvSpPr>
            <p:nvPr/>
          </p:nvSpPr>
          <p:spPr bwMode="auto">
            <a:xfrm>
              <a:off x="11480451" y="4634265"/>
              <a:ext cx="1039077"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prstTxWarp prst="textNoShape">
                <a:avLst/>
              </a:prstTxWarp>
            </a:bodyPr>
            <a:lstStyle/>
            <a:p>
              <a:pPr defTabSz="866943" eaLnBrk="0" fontAlgn="base" hangingPunct="0">
                <a:spcBef>
                  <a:spcPct val="0"/>
                </a:spcBef>
                <a:spcAft>
                  <a:spcPct val="0"/>
                </a:spcAft>
              </a:pPr>
              <a:r>
                <a:rPr lang="zh-CN" altLang="en-US" sz="1400" b="1" dirty="0">
                  <a:solidFill>
                    <a:srgbClr val="FF9900"/>
                  </a:solidFill>
                  <a:latin typeface="微软雅黑" panose="020B0503020204020204" pitchFamily="34" charset="-122"/>
                  <a:ea typeface="微软雅黑" panose="020B0503020204020204" pitchFamily="34" charset="-122"/>
                  <a:cs typeface="Times New Roman" panose="02020603050405020304" pitchFamily="18" charset="0"/>
                </a:rPr>
                <a:t>地址总线</a:t>
              </a:r>
              <a:endParaRPr lang="en-US" altLang="zh-CN" sz="3600" b="1" dirty="0">
                <a:solidFill>
                  <a:srgbClr val="FF9900"/>
                </a:solidFill>
                <a:latin typeface="微软雅黑" panose="020B0503020204020204" pitchFamily="34" charset="-122"/>
                <a:ea typeface="微软雅黑" panose="020B0503020204020204" pitchFamily="34" charset="-122"/>
              </a:endParaRPr>
            </a:p>
          </p:txBody>
        </p:sp>
        <p:cxnSp>
          <p:nvCxnSpPr>
            <p:cNvPr id="360" name="直接箭头连接符 359"/>
            <p:cNvCxnSpPr/>
            <p:nvPr/>
          </p:nvCxnSpPr>
          <p:spPr>
            <a:xfrm>
              <a:off x="6645399" y="5080395"/>
              <a:ext cx="5916223" cy="0"/>
            </a:xfrm>
            <a:prstGeom prst="straightConnector1">
              <a:avLst/>
            </a:prstGeom>
            <a:noFill/>
            <a:ln w="57150">
              <a:solidFill>
                <a:srgbClr val="FFC000"/>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cxnSp>
          <p:nvCxnSpPr>
            <p:cNvPr id="361" name="直接箭头连接符 360"/>
            <p:cNvCxnSpPr/>
            <p:nvPr/>
          </p:nvCxnSpPr>
          <p:spPr>
            <a:xfrm>
              <a:off x="6645399" y="5368427"/>
              <a:ext cx="5916223" cy="0"/>
            </a:xfrm>
            <a:prstGeom prst="straightConnector1">
              <a:avLst/>
            </a:prstGeom>
            <a:noFill/>
            <a:ln w="57150">
              <a:solidFill>
                <a:srgbClr val="59B2FF"/>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sp>
          <p:nvSpPr>
            <p:cNvPr id="362" name="Text Box 10"/>
            <p:cNvSpPr txBox="1">
              <a:spLocks noChangeArrowheads="1"/>
            </p:cNvSpPr>
            <p:nvPr/>
          </p:nvSpPr>
          <p:spPr bwMode="auto">
            <a:xfrm>
              <a:off x="6973133" y="5368427"/>
              <a:ext cx="1039077"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prstTxWarp prst="textNoShape">
                <a:avLst/>
              </a:prstTxWarp>
            </a:bodyPr>
            <a:lstStyle/>
            <a:p>
              <a:pPr defTabSz="866943" eaLnBrk="0" fontAlgn="base" hangingPunct="0">
                <a:spcBef>
                  <a:spcPct val="0"/>
                </a:spcBef>
                <a:spcAft>
                  <a:spcPct val="0"/>
                </a:spcAft>
              </a:pPr>
              <a:r>
                <a:rPr lang="zh-CN" altLang="en-US" sz="1400" b="1" dirty="0">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数据总线</a:t>
              </a:r>
              <a:endParaRPr lang="en-US" altLang="zh-CN" sz="3600" b="1" dirty="0">
                <a:solidFill>
                  <a:srgbClr val="0066FF"/>
                </a:solidFill>
                <a:latin typeface="微软雅黑" panose="020B0503020204020204" pitchFamily="34" charset="-122"/>
                <a:ea typeface="微软雅黑" panose="020B0503020204020204" pitchFamily="34" charset="-122"/>
              </a:endParaRPr>
            </a:p>
          </p:txBody>
        </p:sp>
        <p:cxnSp>
          <p:nvCxnSpPr>
            <p:cNvPr id="363" name="直接连接符 362"/>
            <p:cNvCxnSpPr/>
            <p:nvPr/>
          </p:nvCxnSpPr>
          <p:spPr>
            <a:xfrm>
              <a:off x="8113107" y="5368427"/>
              <a:ext cx="0" cy="577465"/>
            </a:xfrm>
            <a:prstGeom prst="line">
              <a:avLst/>
            </a:prstGeom>
            <a:noFill/>
            <a:ln w="57150">
              <a:solidFill>
                <a:srgbClr val="59B2FF"/>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cxnSp>
          <p:nvCxnSpPr>
            <p:cNvPr id="364" name="直接连接符 363"/>
            <p:cNvCxnSpPr/>
            <p:nvPr/>
          </p:nvCxnSpPr>
          <p:spPr>
            <a:xfrm>
              <a:off x="11446759" y="5080395"/>
              <a:ext cx="0" cy="865497"/>
            </a:xfrm>
            <a:prstGeom prst="line">
              <a:avLst/>
            </a:prstGeom>
            <a:noFill/>
            <a:ln w="57150">
              <a:solidFill>
                <a:srgbClr val="FFC000"/>
              </a:solidFill>
              <a:round/>
              <a:headEnd/>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sp>
          <p:nvSpPr>
            <p:cNvPr id="365" name="Rectangle 28"/>
            <p:cNvSpPr>
              <a:spLocks noChangeArrowheads="1"/>
            </p:cNvSpPr>
            <p:nvPr/>
          </p:nvSpPr>
          <p:spPr bwMode="auto">
            <a:xfrm>
              <a:off x="6838247" y="5945892"/>
              <a:ext cx="5743081" cy="720595"/>
            </a:xfrm>
            <a:prstGeom prst="rect">
              <a:avLst/>
            </a:prstGeom>
            <a:solidFill>
              <a:srgbClr val="7FC4FF"/>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r>
                <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Segoe UI" panose="020B0502040204020203" pitchFamily="34" charset="0"/>
                </a:rPr>
                <a:t>主存</a:t>
              </a:r>
            </a:p>
          </p:txBody>
        </p:sp>
      </p:grpSp>
      <p:sp>
        <p:nvSpPr>
          <p:cNvPr id="366" name="Rectangle 53"/>
          <p:cNvSpPr>
            <a:spLocks noChangeArrowheads="1"/>
          </p:cNvSpPr>
          <p:nvPr/>
        </p:nvSpPr>
        <p:spPr bwMode="auto">
          <a:xfrm>
            <a:off x="6208234" y="1580676"/>
            <a:ext cx="3398945" cy="46295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r>
              <a:rPr lang="zh-CN" altLang="en-US"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微操作控制信号生成逻辑     </a:t>
            </a:r>
            <a:r>
              <a:rPr lang="zh-CN" altLang="zh-CN"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操作控制</a:t>
            </a:r>
            <a:r>
              <a:rPr lang="zh-CN" altLang="en-US"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器</a:t>
            </a:r>
            <a:endParaRPr lang="zh-CN" altLang="zh-CN"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367" name="组合 366"/>
          <p:cNvGrpSpPr/>
          <p:nvPr/>
        </p:nvGrpSpPr>
        <p:grpSpPr>
          <a:xfrm>
            <a:off x="6208234" y="2486840"/>
            <a:ext cx="1043986" cy="1010745"/>
            <a:chOff x="6885289" y="2902319"/>
            <a:chExt cx="1101079" cy="1066020"/>
          </a:xfrm>
        </p:grpSpPr>
        <p:sp>
          <p:nvSpPr>
            <p:cNvPr id="368" name="Rectangle 52"/>
            <p:cNvSpPr>
              <a:spLocks noChangeArrowheads="1"/>
            </p:cNvSpPr>
            <p:nvPr/>
          </p:nvSpPr>
          <p:spPr bwMode="auto">
            <a:xfrm>
              <a:off x="6885289" y="2902319"/>
              <a:ext cx="1101079" cy="4355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r>
                <a:rPr lang="zh-CN" altLang="zh-CN"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指令译码器</a:t>
              </a:r>
            </a:p>
          </p:txBody>
        </p:sp>
        <p:cxnSp>
          <p:nvCxnSpPr>
            <p:cNvPr id="369" name="直接连接符 368"/>
            <p:cNvCxnSpPr>
              <a:stCxn id="368" idx="2"/>
            </p:cNvCxnSpPr>
            <p:nvPr/>
          </p:nvCxnSpPr>
          <p:spPr>
            <a:xfrm>
              <a:off x="7435829" y="3337855"/>
              <a:ext cx="1512" cy="630484"/>
            </a:xfrm>
            <a:prstGeom prst="line">
              <a:avLst/>
            </a:prstGeom>
            <a:noFill/>
            <a:ln w="57150">
              <a:solidFill>
                <a:srgbClr val="59B2FF"/>
              </a:solidFill>
              <a:round/>
              <a:headEnd type="triangle"/>
              <a:tailEnd type="non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grpSp>
      <p:grpSp>
        <p:nvGrpSpPr>
          <p:cNvPr id="370" name="组合 369"/>
          <p:cNvGrpSpPr/>
          <p:nvPr/>
        </p:nvGrpSpPr>
        <p:grpSpPr>
          <a:xfrm>
            <a:off x="6208234" y="3011848"/>
            <a:ext cx="1211302" cy="801453"/>
            <a:chOff x="6885288" y="3456038"/>
            <a:chExt cx="1277545" cy="845282"/>
          </a:xfrm>
        </p:grpSpPr>
        <p:sp>
          <p:nvSpPr>
            <p:cNvPr id="371" name="Rectangle 45"/>
            <p:cNvSpPr>
              <a:spLocks noChangeArrowheads="1"/>
            </p:cNvSpPr>
            <p:nvPr/>
          </p:nvSpPr>
          <p:spPr bwMode="auto">
            <a:xfrm>
              <a:off x="6885288" y="3865784"/>
              <a:ext cx="1101080" cy="435536"/>
            </a:xfrm>
            <a:prstGeom prst="rect">
              <a:avLst/>
            </a:prstGeom>
            <a:solidFill>
              <a:srgbClr val="00B0F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r>
                <a:rPr lang="zh-CN" altLang="en-US"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指令寄存器</a:t>
              </a:r>
              <a:endParaRPr lang="zh-CN" altLang="zh-CN"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72" name="Text Box 10"/>
            <p:cNvSpPr txBox="1">
              <a:spLocks noChangeArrowheads="1"/>
            </p:cNvSpPr>
            <p:nvPr/>
          </p:nvSpPr>
          <p:spPr bwMode="auto">
            <a:xfrm>
              <a:off x="7557702" y="3456038"/>
              <a:ext cx="605131"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prstTxWarp prst="textNoShape">
                <a:avLst/>
              </a:prstTxWarp>
            </a:bodyPr>
            <a:lstStyle/>
            <a:p>
              <a:pPr defTabSz="866943" eaLnBrk="0" fontAlgn="base" hangingPunct="0">
                <a:spcBef>
                  <a:spcPct val="0"/>
                </a:spcBef>
                <a:spcAft>
                  <a:spcPct val="0"/>
                </a:spcAft>
              </a:pPr>
              <a:r>
                <a:rPr lang="en-US" altLang="zh-CN" sz="1896"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4551"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3" name="组合 372"/>
          <p:cNvGrpSpPr/>
          <p:nvPr/>
        </p:nvGrpSpPr>
        <p:grpSpPr>
          <a:xfrm>
            <a:off x="6321886" y="2043634"/>
            <a:ext cx="803898" cy="443206"/>
            <a:chOff x="7005156" y="2434875"/>
            <a:chExt cx="847861" cy="467444"/>
          </a:xfrm>
        </p:grpSpPr>
        <p:cxnSp>
          <p:nvCxnSpPr>
            <p:cNvPr id="374" name="直接箭头连接符 373"/>
            <p:cNvCxnSpPr/>
            <p:nvPr/>
          </p:nvCxnSpPr>
          <p:spPr>
            <a:xfrm flipV="1">
              <a:off x="7005156"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5" name="直接箭头连接符 374"/>
            <p:cNvCxnSpPr/>
            <p:nvPr/>
          </p:nvCxnSpPr>
          <p:spPr>
            <a:xfrm flipV="1">
              <a:off x="7126279"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6" name="直接箭头连接符 375"/>
            <p:cNvCxnSpPr/>
            <p:nvPr/>
          </p:nvCxnSpPr>
          <p:spPr>
            <a:xfrm flipV="1">
              <a:off x="7247402"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直接箭头连接符 376"/>
            <p:cNvCxnSpPr/>
            <p:nvPr/>
          </p:nvCxnSpPr>
          <p:spPr>
            <a:xfrm flipV="1">
              <a:off x="7368525"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8" name="直接箭头连接符 377"/>
            <p:cNvCxnSpPr/>
            <p:nvPr/>
          </p:nvCxnSpPr>
          <p:spPr>
            <a:xfrm flipV="1">
              <a:off x="7489648"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9" name="直接箭头连接符 378"/>
            <p:cNvCxnSpPr/>
            <p:nvPr/>
          </p:nvCxnSpPr>
          <p:spPr>
            <a:xfrm flipV="1">
              <a:off x="7610771"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0" name="直接箭头连接符 379"/>
            <p:cNvCxnSpPr/>
            <p:nvPr/>
          </p:nvCxnSpPr>
          <p:spPr>
            <a:xfrm flipV="1">
              <a:off x="7731894"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1" name="直接箭头连接符 380"/>
            <p:cNvCxnSpPr/>
            <p:nvPr/>
          </p:nvCxnSpPr>
          <p:spPr>
            <a:xfrm flipV="1">
              <a:off x="7853017"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2" name="组合 381"/>
          <p:cNvGrpSpPr/>
          <p:nvPr/>
        </p:nvGrpSpPr>
        <p:grpSpPr>
          <a:xfrm>
            <a:off x="7372388" y="2043634"/>
            <a:ext cx="1043986" cy="856159"/>
            <a:chOff x="8113107" y="2434875"/>
            <a:chExt cx="1101079" cy="902980"/>
          </a:xfrm>
        </p:grpSpPr>
        <p:sp>
          <p:nvSpPr>
            <p:cNvPr id="383" name="Rectangle 52"/>
            <p:cNvSpPr>
              <a:spLocks noChangeArrowheads="1"/>
            </p:cNvSpPr>
            <p:nvPr/>
          </p:nvSpPr>
          <p:spPr bwMode="auto">
            <a:xfrm>
              <a:off x="8113107" y="2902319"/>
              <a:ext cx="1101079" cy="4355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r>
                <a:rPr lang="zh-CN" altLang="en-US"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时序产生器</a:t>
              </a:r>
              <a:endParaRPr lang="zh-CN" altLang="zh-CN"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384" name="直接箭头连接符 383"/>
            <p:cNvCxnSpPr/>
            <p:nvPr/>
          </p:nvCxnSpPr>
          <p:spPr>
            <a:xfrm flipV="1">
              <a:off x="8248350"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5" name="直接箭头连接符 384"/>
            <p:cNvCxnSpPr/>
            <p:nvPr/>
          </p:nvCxnSpPr>
          <p:spPr>
            <a:xfrm flipV="1">
              <a:off x="8369473"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6" name="直接箭头连接符 385"/>
            <p:cNvCxnSpPr/>
            <p:nvPr/>
          </p:nvCxnSpPr>
          <p:spPr>
            <a:xfrm flipV="1">
              <a:off x="8490596"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7" name="直接箭头连接符 386"/>
            <p:cNvCxnSpPr/>
            <p:nvPr/>
          </p:nvCxnSpPr>
          <p:spPr>
            <a:xfrm flipV="1">
              <a:off x="8611719"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8" name="直接箭头连接符 387"/>
            <p:cNvCxnSpPr/>
            <p:nvPr/>
          </p:nvCxnSpPr>
          <p:spPr>
            <a:xfrm flipV="1">
              <a:off x="8732842"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9" name="直接箭头连接符 388"/>
            <p:cNvCxnSpPr/>
            <p:nvPr/>
          </p:nvCxnSpPr>
          <p:spPr>
            <a:xfrm flipV="1">
              <a:off x="8853965"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0" name="直接箭头连接符 389"/>
            <p:cNvCxnSpPr/>
            <p:nvPr/>
          </p:nvCxnSpPr>
          <p:spPr>
            <a:xfrm flipV="1">
              <a:off x="8975088"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1" name="直接箭头连接符 390"/>
            <p:cNvCxnSpPr/>
            <p:nvPr/>
          </p:nvCxnSpPr>
          <p:spPr>
            <a:xfrm flipV="1">
              <a:off x="9096211"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2" name="组合 391"/>
          <p:cNvGrpSpPr/>
          <p:nvPr/>
        </p:nvGrpSpPr>
        <p:grpSpPr>
          <a:xfrm>
            <a:off x="8536541" y="2043634"/>
            <a:ext cx="1043986" cy="856159"/>
            <a:chOff x="9340925" y="2434875"/>
            <a:chExt cx="1101079" cy="902980"/>
          </a:xfrm>
        </p:grpSpPr>
        <p:sp>
          <p:nvSpPr>
            <p:cNvPr id="393" name="Rectangle 52"/>
            <p:cNvSpPr>
              <a:spLocks noChangeArrowheads="1"/>
            </p:cNvSpPr>
            <p:nvPr/>
          </p:nvSpPr>
          <p:spPr bwMode="auto">
            <a:xfrm>
              <a:off x="9340925" y="2902319"/>
              <a:ext cx="1101079" cy="435536"/>
            </a:xfrm>
            <a:prstGeom prst="rect">
              <a:avLst/>
            </a:prstGeom>
            <a:solidFill>
              <a:srgbClr val="7030A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r>
                <a:rPr lang="zh-CN" altLang="en-US"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中断逻辑</a:t>
              </a:r>
              <a:endParaRPr lang="zh-CN" altLang="zh-CN"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394" name="直接箭头连接符 393"/>
            <p:cNvCxnSpPr/>
            <p:nvPr/>
          </p:nvCxnSpPr>
          <p:spPr>
            <a:xfrm flipV="1">
              <a:off x="9733790"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9854913"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9976036"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10097159"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8" name="组合 397"/>
          <p:cNvGrpSpPr/>
          <p:nvPr/>
        </p:nvGrpSpPr>
        <p:grpSpPr>
          <a:xfrm>
            <a:off x="8536540" y="3011249"/>
            <a:ext cx="1043987" cy="794234"/>
            <a:chOff x="9340924" y="3455405"/>
            <a:chExt cx="1101080" cy="837669"/>
          </a:xfrm>
        </p:grpSpPr>
        <p:sp>
          <p:nvSpPr>
            <p:cNvPr id="399" name="Text Box 10"/>
            <p:cNvSpPr txBox="1">
              <a:spLocks noChangeArrowheads="1"/>
            </p:cNvSpPr>
            <p:nvPr/>
          </p:nvSpPr>
          <p:spPr bwMode="auto">
            <a:xfrm>
              <a:off x="9603510" y="3455405"/>
              <a:ext cx="605131"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prstTxWarp prst="textNoShape">
                <a:avLst/>
              </a:prstTxWarp>
            </a:bodyPr>
            <a:lstStyle/>
            <a:p>
              <a:pPr defTabSz="866943" eaLnBrk="0" fontAlgn="base" hangingPunct="0">
                <a:spcBef>
                  <a:spcPct val="0"/>
                </a:spcBef>
                <a:spcAft>
                  <a:spcPct val="0"/>
                </a:spcAft>
              </a:pPr>
              <a:r>
                <a:rPr lang="en-US" altLang="zh-CN" sz="1896"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4551"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Rectangle 45"/>
            <p:cNvSpPr>
              <a:spLocks noChangeArrowheads="1"/>
            </p:cNvSpPr>
            <p:nvPr/>
          </p:nvSpPr>
          <p:spPr bwMode="auto">
            <a:xfrm>
              <a:off x="9340924" y="3857538"/>
              <a:ext cx="1101080" cy="435536"/>
            </a:xfrm>
            <a:prstGeom prst="rect">
              <a:avLst/>
            </a:prstGeom>
            <a:solidFill>
              <a:srgbClr val="00B0F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spcBef>
                  <a:spcPct val="0"/>
                </a:spcBef>
                <a:spcAft>
                  <a:spcPct val="0"/>
                </a:spcAft>
              </a:pPr>
              <a:r>
                <a:rPr lang="zh-CN" altLang="en-US"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程序计数器</a:t>
              </a:r>
              <a:endParaRPr lang="zh-CN" altLang="zh-CN" sz="1327"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401" name="组合 400"/>
          <p:cNvGrpSpPr/>
          <p:nvPr/>
        </p:nvGrpSpPr>
        <p:grpSpPr>
          <a:xfrm>
            <a:off x="6321886" y="1310858"/>
            <a:ext cx="3198317" cy="276803"/>
            <a:chOff x="7005156" y="1662024"/>
            <a:chExt cx="3373225" cy="291941"/>
          </a:xfrm>
        </p:grpSpPr>
        <p:cxnSp>
          <p:nvCxnSpPr>
            <p:cNvPr id="402" name="直接箭头连接符 401"/>
            <p:cNvCxnSpPr/>
            <p:nvPr/>
          </p:nvCxnSpPr>
          <p:spPr>
            <a:xfrm flipV="1">
              <a:off x="7005156"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直接箭头连接符 402"/>
            <p:cNvCxnSpPr/>
            <p:nvPr/>
          </p:nvCxnSpPr>
          <p:spPr>
            <a:xfrm flipV="1">
              <a:off x="7140085"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直接箭头连接符 403"/>
            <p:cNvCxnSpPr/>
            <p:nvPr/>
          </p:nvCxnSpPr>
          <p:spPr>
            <a:xfrm flipV="1">
              <a:off x="7275014"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7409943"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7544872"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7679801"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7814730"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7949659"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8084588"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8219517"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9164020"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9298949"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9433878"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 name="直接箭头连接符 414"/>
            <p:cNvCxnSpPr/>
            <p:nvPr/>
          </p:nvCxnSpPr>
          <p:spPr>
            <a:xfrm flipV="1">
              <a:off x="9568807"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6" name="直接箭头连接符 415"/>
            <p:cNvCxnSpPr/>
            <p:nvPr/>
          </p:nvCxnSpPr>
          <p:spPr>
            <a:xfrm flipV="1">
              <a:off x="9703736"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7" name="直接箭头连接符 416"/>
            <p:cNvCxnSpPr/>
            <p:nvPr/>
          </p:nvCxnSpPr>
          <p:spPr>
            <a:xfrm flipV="1">
              <a:off x="9838665"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8" name="直接箭头连接符 417"/>
            <p:cNvCxnSpPr/>
            <p:nvPr/>
          </p:nvCxnSpPr>
          <p:spPr>
            <a:xfrm flipV="1">
              <a:off x="9973594"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9" name="直接箭头连接符 418"/>
            <p:cNvCxnSpPr/>
            <p:nvPr/>
          </p:nvCxnSpPr>
          <p:spPr>
            <a:xfrm flipV="1">
              <a:off x="10108523"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243452"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378381"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7" name="TextBox 24"/>
          <p:cNvSpPr txBox="1"/>
          <p:nvPr/>
        </p:nvSpPr>
        <p:spPr>
          <a:xfrm>
            <a:off x="626814" y="956467"/>
            <a:ext cx="5131461" cy="5146089"/>
          </a:xfrm>
          <a:prstGeom prst="rect">
            <a:avLst/>
          </a:prstGeom>
          <a:noFill/>
        </p:spPr>
        <p:txBody>
          <a:bodyPr wrap="square" rtlCol="0">
            <a:spAutoFit/>
          </a:bodyPr>
          <a:lstStyle/>
          <a:p>
            <a:pPr marL="325103" indent="-325103" defTabSz="866943" fontAlgn="base">
              <a:lnSpc>
                <a:spcPct val="150000"/>
              </a:lnSpc>
              <a:spcBef>
                <a:spcPts val="569"/>
              </a:spcBef>
              <a:spcAft>
                <a:spcPts val="569"/>
              </a:spcAft>
              <a:buClr>
                <a:srgbClr val="FFC000"/>
              </a:buClr>
              <a:buFont typeface="Wingdings" panose="05000000000000000000" pitchFamily="2" charset="2"/>
              <a:buChar char="n"/>
            </a:pPr>
            <a:r>
              <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运算器    数据加工</a:t>
            </a:r>
            <a:endParaRPr lang="en-US" altLang="zh-CN"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defTabSz="866943" fontAlgn="base">
              <a:lnSpc>
                <a:spcPct val="150000"/>
              </a:lnSpc>
              <a:spcBef>
                <a:spcPts val="569"/>
              </a:spcBef>
              <a:spcAft>
                <a:spcPts val="569"/>
              </a:spcAft>
              <a:buClr>
                <a:srgbClr val="FFC000"/>
              </a:buClr>
              <a:buFont typeface="Wingdings" panose="05000000000000000000" pitchFamily="2" charset="2"/>
              <a:buChar char="n"/>
            </a:pPr>
            <a:r>
              <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控制器    程序执行</a:t>
            </a:r>
            <a:r>
              <a:rPr lang="en-US" altLang="zh-CN"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指令执行</a:t>
            </a:r>
          </a:p>
          <a:p>
            <a:pPr marL="931963" lvl="1" indent="-325103" defTabSz="866943" fontAlgn="base">
              <a:lnSpc>
                <a:spcPct val="150000"/>
              </a:lnSpc>
              <a:spcBef>
                <a:spcPts val="569"/>
              </a:spcBef>
              <a:spcAft>
                <a:spcPts val="569"/>
              </a:spcAft>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取指令</a:t>
            </a:r>
            <a:endParaRPr lang="en-US" altLang="zh-CN"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marL="1541231" lvl="2" indent="-325103" defTabSz="866943" fontAlgn="base">
              <a:lnSpc>
                <a:spcPct val="150000"/>
              </a:lnSpc>
              <a:spcBef>
                <a:spcPts val="569"/>
              </a:spcBef>
              <a:spcAft>
                <a:spcPts val="569"/>
              </a:spcAft>
              <a:buFont typeface="Wingdings" panose="05000000000000000000" pitchFamily="2" charset="2"/>
              <a:buChar char="u"/>
            </a:pPr>
            <a:r>
              <a:rPr lang="en-US" altLang="zh-CN"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2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 IR</a:t>
            </a:r>
            <a:endPar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1963" lvl="1" indent="-325103" defTabSz="866943" fontAlgn="base">
              <a:lnSpc>
                <a:spcPct val="150000"/>
              </a:lnSpc>
              <a:spcBef>
                <a:spcPts val="569"/>
              </a:spcBef>
              <a:spcAft>
                <a:spcPts val="569"/>
              </a:spcAft>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执行指令</a:t>
            </a:r>
            <a:endParaRPr lang="en-US" altLang="zh-CN"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marL="1541231" lvl="2" indent="-325103" defTabSz="866943" fontAlgn="base">
              <a:lnSpc>
                <a:spcPct val="150000"/>
              </a:lnSpc>
              <a:spcBef>
                <a:spcPts val="569"/>
              </a:spcBef>
              <a:spcAft>
                <a:spcPts val="569"/>
              </a:spcAft>
              <a:buFont typeface="Wingdings" panose="05000000000000000000" pitchFamily="2" charset="2"/>
              <a:buChar char="u"/>
            </a:pPr>
            <a:r>
              <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rPr>
              <a:t>指令字→控制信号序列</a:t>
            </a:r>
          </a:p>
          <a:p>
            <a:pPr marL="1541231" lvl="2" indent="-325103" defTabSz="866943" fontAlgn="base">
              <a:lnSpc>
                <a:spcPct val="150000"/>
              </a:lnSpc>
              <a:spcBef>
                <a:spcPts val="569"/>
              </a:spcBef>
              <a:spcAft>
                <a:spcPts val="569"/>
              </a:spcAft>
              <a:buFont typeface="Wingdings" panose="05000000000000000000" pitchFamily="2" charset="2"/>
              <a:buChar char="u"/>
            </a:pPr>
            <a:r>
              <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rPr>
              <a:t>信号序列→</a:t>
            </a:r>
            <a:r>
              <a:rPr lang="zh-CN" altLang="en-US" sz="2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数据通路</a:t>
            </a:r>
            <a:endPar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8" name="任意多边形 427"/>
          <p:cNvSpPr/>
          <p:nvPr/>
        </p:nvSpPr>
        <p:spPr>
          <a:xfrm>
            <a:off x="9427301" y="3815684"/>
            <a:ext cx="903111" cy="421452"/>
          </a:xfrm>
          <a:custGeom>
            <a:avLst/>
            <a:gdLst>
              <a:gd name="connsiteX0" fmla="*/ 0 w 952500"/>
              <a:gd name="connsiteY0" fmla="*/ 0 h 444500"/>
              <a:gd name="connsiteX1" fmla="*/ 0 w 952500"/>
              <a:gd name="connsiteY1" fmla="*/ 444500 h 444500"/>
              <a:gd name="connsiteX2" fmla="*/ 952500 w 952500"/>
              <a:gd name="connsiteY2" fmla="*/ 444500 h 444500"/>
              <a:gd name="connsiteX3" fmla="*/ 952500 w 952500"/>
              <a:gd name="connsiteY3" fmla="*/ 152400 h 444500"/>
            </a:gdLst>
            <a:ahLst/>
            <a:cxnLst>
              <a:cxn ang="0">
                <a:pos x="connsiteX0" y="connsiteY0"/>
              </a:cxn>
              <a:cxn ang="0">
                <a:pos x="connsiteX1" y="connsiteY1"/>
              </a:cxn>
              <a:cxn ang="0">
                <a:pos x="connsiteX2" y="connsiteY2"/>
              </a:cxn>
              <a:cxn ang="0">
                <a:pos x="connsiteX3" y="connsiteY3"/>
              </a:cxn>
            </a:cxnLst>
            <a:rect l="l" t="t" r="r" b="b"/>
            <a:pathLst>
              <a:path w="952500" h="444500">
                <a:moveTo>
                  <a:pt x="0" y="0"/>
                </a:moveTo>
                <a:lnTo>
                  <a:pt x="0" y="444500"/>
                </a:lnTo>
                <a:lnTo>
                  <a:pt x="952500" y="444500"/>
                </a:lnTo>
                <a:lnTo>
                  <a:pt x="952500" y="152400"/>
                </a:lnTo>
              </a:path>
            </a:pathLst>
          </a:custGeom>
          <a:noFill/>
          <a:ln w="57150">
            <a:solidFill>
              <a:srgbClr val="FFC000"/>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txBody>
          <a:bodyPr rtlCol="0" anchor="ctr"/>
          <a:lstStyle/>
          <a:p>
            <a:pPr algn="ctr" defTabSz="866943" fontAlgn="base">
              <a:spcBef>
                <a:spcPct val="0"/>
              </a:spcBef>
              <a:spcAft>
                <a:spcPct val="0"/>
              </a:spcAft>
            </a:pPr>
            <a:endParaRPr lang="zh-CN" altLang="en-US" sz="1707">
              <a:solidFill>
                <a:prstClr val="black"/>
              </a:solidFill>
              <a:latin typeface="Calibri" panose="020F0502020204030204" pitchFamily="34" charset="0"/>
              <a:ea typeface="宋体" panose="02010600030101010101" pitchFamily="2" charset="-122"/>
            </a:endParaRPr>
          </a:p>
        </p:txBody>
      </p:sp>
      <p:sp>
        <p:nvSpPr>
          <p:cNvPr id="429" name="圆角矩形 428"/>
          <p:cNvSpPr/>
          <p:nvPr/>
        </p:nvSpPr>
        <p:spPr bwMode="auto">
          <a:xfrm>
            <a:off x="1806765" y="3188139"/>
            <a:ext cx="3673043" cy="682743"/>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defTabSz="866943" fontAlgn="base">
              <a:spcBef>
                <a:spcPct val="0"/>
              </a:spcBef>
              <a:spcAft>
                <a:spcPct val="0"/>
              </a:spcAft>
            </a:pPr>
            <a:endParaRPr lang="zh-CN" altLang="en-US" sz="2600">
              <a:solidFill>
                <a:srgbClr val="E7E6E6">
                  <a:lumMod val="75000"/>
                </a:srgbClr>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607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animEffect transition="in" filter="wipe(left)">
                                      <p:cBhvr>
                                        <p:cTn id="7" dur="500"/>
                                        <p:tgtEl>
                                          <p:spTgt spid="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2000" fill="hold" nodeType="clickEffect">
                                  <p:stCondLst>
                                    <p:cond delay="0"/>
                                  </p:stCondLst>
                                  <p:childTnLst>
                                    <p:set>
                                      <p:cBhvr>
                                        <p:cTn id="11" dur="1" fill="hold">
                                          <p:stCondLst>
                                            <p:cond delay="0"/>
                                          </p:stCondLst>
                                        </p:cTn>
                                        <p:tgtEl>
                                          <p:spTgt spid="344"/>
                                        </p:tgtEl>
                                        <p:attrNameLst>
                                          <p:attrName>style.visibility</p:attrName>
                                        </p:attrNameLst>
                                      </p:cBhvr>
                                      <p:to>
                                        <p:strVal val="visible"/>
                                      </p:to>
                                    </p:set>
                                    <p:animEffect transition="in" filter="wipe(up)">
                                      <p:cBhvr>
                                        <p:cTn id="12" dur="1000"/>
                                        <p:tgtEl>
                                          <p:spTgt spid="3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7">
                                            <p:txEl>
                                              <p:pRg st="1" end="1"/>
                                            </p:txEl>
                                          </p:spTgt>
                                        </p:tgtEl>
                                        <p:attrNameLst>
                                          <p:attrName>style.visibility</p:attrName>
                                        </p:attrNameLst>
                                      </p:cBhvr>
                                      <p:to>
                                        <p:strVal val="visible"/>
                                      </p:to>
                                    </p:set>
                                    <p:animEffect transition="in" filter="wipe(left)">
                                      <p:cBhvr>
                                        <p:cTn id="17" dur="500"/>
                                        <p:tgtEl>
                                          <p:spTgt spid="4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27">
                                            <p:txEl>
                                              <p:pRg st="2" end="2"/>
                                            </p:txEl>
                                          </p:spTgt>
                                        </p:tgtEl>
                                        <p:attrNameLst>
                                          <p:attrName>style.visibility</p:attrName>
                                        </p:attrNameLst>
                                      </p:cBhvr>
                                      <p:to>
                                        <p:strVal val="visible"/>
                                      </p:to>
                                    </p:set>
                                    <p:animEffect transition="in" filter="wipe(left)">
                                      <p:cBhvr>
                                        <p:cTn id="22" dur="500"/>
                                        <p:tgtEl>
                                          <p:spTgt spid="427">
                                            <p:txEl>
                                              <p:pRg st="2" end="2"/>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427">
                                            <p:txEl>
                                              <p:pRg st="3" end="3"/>
                                            </p:txEl>
                                          </p:spTgt>
                                        </p:tgtEl>
                                        <p:attrNameLst>
                                          <p:attrName>style.visibility</p:attrName>
                                        </p:attrNameLst>
                                      </p:cBhvr>
                                      <p:to>
                                        <p:strVal val="visible"/>
                                      </p:to>
                                    </p:set>
                                    <p:animEffect transition="in" filter="wipe(left)">
                                      <p:cBhvr>
                                        <p:cTn id="25" dur="500"/>
                                        <p:tgtEl>
                                          <p:spTgt spid="427">
                                            <p:txEl>
                                              <p:pRg st="3" end="3"/>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29"/>
                                        </p:tgtEl>
                                        <p:attrNameLst>
                                          <p:attrName>style.visibility</p:attrName>
                                        </p:attrNameLst>
                                      </p:cBhvr>
                                      <p:to>
                                        <p:strVal val="visible"/>
                                      </p:to>
                                    </p:set>
                                    <p:animEffect transition="in" filter="wipe(left)">
                                      <p:cBhvr>
                                        <p:cTn id="29" dur="500"/>
                                        <p:tgtEl>
                                          <p:spTgt spid="4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8"/>
                                        </p:tgtEl>
                                        <p:attrNameLst>
                                          <p:attrName>style.visibility</p:attrName>
                                        </p:attrNameLst>
                                      </p:cBhvr>
                                      <p:to>
                                        <p:strVal val="visible"/>
                                      </p:to>
                                    </p:set>
                                    <p:animEffect transition="in" filter="wipe(left)">
                                      <p:cBhvr>
                                        <p:cTn id="34" dur="500"/>
                                        <p:tgtEl>
                                          <p:spTgt spid="39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70"/>
                                        </p:tgtEl>
                                        <p:attrNameLst>
                                          <p:attrName>style.visibility</p:attrName>
                                        </p:attrNameLst>
                                      </p:cBhvr>
                                      <p:to>
                                        <p:strVal val="visible"/>
                                      </p:to>
                                    </p:set>
                                    <p:animEffect transition="in" filter="wipe(left)">
                                      <p:cBhvr>
                                        <p:cTn id="38" dur="500"/>
                                        <p:tgtEl>
                                          <p:spTgt spid="370"/>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358"/>
                                        </p:tgtEl>
                                        <p:attrNameLst>
                                          <p:attrName>style.visibility</p:attrName>
                                        </p:attrNameLst>
                                      </p:cBhvr>
                                      <p:to>
                                        <p:strVal val="visible"/>
                                      </p:to>
                                    </p:set>
                                    <p:animEffect transition="in" filter="wipe(left)">
                                      <p:cBhvr>
                                        <p:cTn id="42" dur="500"/>
                                        <p:tgtEl>
                                          <p:spTgt spid="358"/>
                                        </p:tgtEl>
                                      </p:cBhvr>
                                    </p:animEffect>
                                  </p:childTnLst>
                                </p:cTn>
                              </p:par>
                              <p:par>
                                <p:cTn id="43" presetID="22" presetClass="entr" presetSubtype="1" repeatCount="2000" fill="hold" grpId="0" nodeType="withEffect">
                                  <p:stCondLst>
                                    <p:cond delay="0"/>
                                  </p:stCondLst>
                                  <p:childTnLst>
                                    <p:set>
                                      <p:cBhvr>
                                        <p:cTn id="44" dur="1" fill="hold">
                                          <p:stCondLst>
                                            <p:cond delay="0"/>
                                          </p:stCondLst>
                                        </p:cTn>
                                        <p:tgtEl>
                                          <p:spTgt spid="353"/>
                                        </p:tgtEl>
                                        <p:attrNameLst>
                                          <p:attrName>style.visibility</p:attrName>
                                        </p:attrNameLst>
                                      </p:cBhvr>
                                      <p:to>
                                        <p:strVal val="visible"/>
                                      </p:to>
                                    </p:set>
                                    <p:animEffect transition="in" filter="wipe(up)">
                                      <p:cBhvr>
                                        <p:cTn id="45" dur="1000"/>
                                        <p:tgtEl>
                                          <p:spTgt spid="353"/>
                                        </p:tgtEl>
                                      </p:cBhvr>
                                    </p:animEffect>
                                  </p:childTnLst>
                                </p:cTn>
                              </p:par>
                            </p:childTnLst>
                          </p:cTn>
                        </p:par>
                        <p:par>
                          <p:cTn id="46" fill="hold">
                            <p:stCondLst>
                              <p:cond delay="3000"/>
                            </p:stCondLst>
                            <p:childTnLst>
                              <p:par>
                                <p:cTn id="47" presetID="22" presetClass="entr" presetSubtype="4" repeatCount="2000" fill="hold" nodeType="afterEffect">
                                  <p:stCondLst>
                                    <p:cond delay="0"/>
                                  </p:stCondLst>
                                  <p:childTnLst>
                                    <p:set>
                                      <p:cBhvr>
                                        <p:cTn id="48" dur="1" fill="hold">
                                          <p:stCondLst>
                                            <p:cond delay="0"/>
                                          </p:stCondLst>
                                        </p:cTn>
                                        <p:tgtEl>
                                          <p:spTgt spid="354"/>
                                        </p:tgtEl>
                                        <p:attrNameLst>
                                          <p:attrName>style.visibility</p:attrName>
                                        </p:attrNameLst>
                                      </p:cBhvr>
                                      <p:to>
                                        <p:strVal val="visible"/>
                                      </p:to>
                                    </p:set>
                                    <p:animEffect transition="in" filter="wipe(down)">
                                      <p:cBhvr>
                                        <p:cTn id="49" dur="1000"/>
                                        <p:tgtEl>
                                          <p:spTgt spid="3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27">
                                            <p:txEl>
                                              <p:pRg st="4" end="4"/>
                                            </p:txEl>
                                          </p:spTgt>
                                        </p:tgtEl>
                                        <p:attrNameLst>
                                          <p:attrName>style.visibility</p:attrName>
                                        </p:attrNameLst>
                                      </p:cBhvr>
                                      <p:to>
                                        <p:strVal val="visible"/>
                                      </p:to>
                                    </p:set>
                                    <p:animEffect transition="in" filter="wipe(left)">
                                      <p:cBhvr>
                                        <p:cTn id="54" dur="500"/>
                                        <p:tgtEl>
                                          <p:spTgt spid="427">
                                            <p:txEl>
                                              <p:pRg st="4" end="4"/>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427">
                                            <p:txEl>
                                              <p:pRg st="5" end="5"/>
                                            </p:txEl>
                                          </p:spTgt>
                                        </p:tgtEl>
                                        <p:attrNameLst>
                                          <p:attrName>style.visibility</p:attrName>
                                        </p:attrNameLst>
                                      </p:cBhvr>
                                      <p:to>
                                        <p:strVal val="visible"/>
                                      </p:to>
                                    </p:set>
                                    <p:animEffect transition="in" filter="wipe(left)">
                                      <p:cBhvr>
                                        <p:cTn id="57" dur="500"/>
                                        <p:tgtEl>
                                          <p:spTgt spid="427">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2000" fill="hold" nodeType="clickEffect">
                                  <p:stCondLst>
                                    <p:cond delay="0"/>
                                  </p:stCondLst>
                                  <p:childTnLst>
                                    <p:set>
                                      <p:cBhvr>
                                        <p:cTn id="61" dur="1" fill="hold">
                                          <p:stCondLst>
                                            <p:cond delay="0"/>
                                          </p:stCondLst>
                                        </p:cTn>
                                        <p:tgtEl>
                                          <p:spTgt spid="367"/>
                                        </p:tgtEl>
                                        <p:attrNameLst>
                                          <p:attrName>style.visibility</p:attrName>
                                        </p:attrNameLst>
                                      </p:cBhvr>
                                      <p:to>
                                        <p:strVal val="visible"/>
                                      </p:to>
                                    </p:set>
                                    <p:animEffect transition="in" filter="wipe(down)">
                                      <p:cBhvr>
                                        <p:cTn id="62" dur="1000"/>
                                        <p:tgtEl>
                                          <p:spTgt spid="367"/>
                                        </p:tgtEl>
                                      </p:cBhvr>
                                    </p:animEffect>
                                  </p:childTnLst>
                                </p:cTn>
                              </p:par>
                            </p:childTnLst>
                          </p:cTn>
                        </p:par>
                        <p:par>
                          <p:cTn id="63" fill="hold">
                            <p:stCondLst>
                              <p:cond delay="2000"/>
                            </p:stCondLst>
                            <p:childTnLst>
                              <p:par>
                                <p:cTn id="64" presetID="22" presetClass="entr" presetSubtype="4" repeatCount="2000" fill="hold" nodeType="afterEffect">
                                  <p:stCondLst>
                                    <p:cond delay="0"/>
                                  </p:stCondLst>
                                  <p:childTnLst>
                                    <p:set>
                                      <p:cBhvr>
                                        <p:cTn id="65" dur="1" fill="hold">
                                          <p:stCondLst>
                                            <p:cond delay="0"/>
                                          </p:stCondLst>
                                        </p:cTn>
                                        <p:tgtEl>
                                          <p:spTgt spid="373"/>
                                        </p:tgtEl>
                                        <p:attrNameLst>
                                          <p:attrName>style.visibility</p:attrName>
                                        </p:attrNameLst>
                                      </p:cBhvr>
                                      <p:to>
                                        <p:strVal val="visible"/>
                                      </p:to>
                                    </p:set>
                                    <p:animEffect transition="in" filter="wipe(down)">
                                      <p:cBhvr>
                                        <p:cTn id="66" dur="1000"/>
                                        <p:tgtEl>
                                          <p:spTgt spid="373"/>
                                        </p:tgtEl>
                                      </p:cBhvr>
                                    </p:animEffect>
                                  </p:childTnLst>
                                </p:cTn>
                              </p:par>
                            </p:childTnLst>
                          </p:cTn>
                        </p:par>
                        <p:par>
                          <p:cTn id="67" fill="hold">
                            <p:stCondLst>
                              <p:cond delay="4000"/>
                            </p:stCondLst>
                            <p:childTnLst>
                              <p:par>
                                <p:cTn id="68" presetID="22" presetClass="entr" presetSubtype="4" repeatCount="2000" fill="hold" grpId="0" nodeType="afterEffect">
                                  <p:stCondLst>
                                    <p:cond delay="0"/>
                                  </p:stCondLst>
                                  <p:childTnLst>
                                    <p:set>
                                      <p:cBhvr>
                                        <p:cTn id="69" dur="1" fill="hold">
                                          <p:stCondLst>
                                            <p:cond delay="0"/>
                                          </p:stCondLst>
                                        </p:cTn>
                                        <p:tgtEl>
                                          <p:spTgt spid="366"/>
                                        </p:tgtEl>
                                        <p:attrNameLst>
                                          <p:attrName>style.visibility</p:attrName>
                                        </p:attrNameLst>
                                      </p:cBhvr>
                                      <p:to>
                                        <p:strVal val="visible"/>
                                      </p:to>
                                    </p:set>
                                    <p:animEffect transition="in" filter="wipe(down)">
                                      <p:cBhvr>
                                        <p:cTn id="70" dur="1000"/>
                                        <p:tgtEl>
                                          <p:spTgt spid="36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repeatCount="2000" fill="hold" nodeType="clickEffect">
                                  <p:stCondLst>
                                    <p:cond delay="0"/>
                                  </p:stCondLst>
                                  <p:childTnLst>
                                    <p:set>
                                      <p:cBhvr>
                                        <p:cTn id="74" dur="1" fill="hold">
                                          <p:stCondLst>
                                            <p:cond delay="0"/>
                                          </p:stCondLst>
                                        </p:cTn>
                                        <p:tgtEl>
                                          <p:spTgt spid="382"/>
                                        </p:tgtEl>
                                        <p:attrNameLst>
                                          <p:attrName>style.visibility</p:attrName>
                                        </p:attrNameLst>
                                      </p:cBhvr>
                                      <p:to>
                                        <p:strVal val="visible"/>
                                      </p:to>
                                    </p:set>
                                    <p:animEffect transition="in" filter="wipe(down)">
                                      <p:cBhvr>
                                        <p:cTn id="75" dur="1000"/>
                                        <p:tgtEl>
                                          <p:spTgt spid="382"/>
                                        </p:tgtEl>
                                      </p:cBhvr>
                                    </p:animEffect>
                                  </p:childTnLst>
                                </p:cTn>
                              </p:par>
                              <p:par>
                                <p:cTn id="76" presetID="22" presetClass="entr" presetSubtype="2" repeatCount="3000" fill="hold" nodeType="withEffect">
                                  <p:stCondLst>
                                    <p:cond delay="0"/>
                                  </p:stCondLst>
                                  <p:childTnLst>
                                    <p:set>
                                      <p:cBhvr>
                                        <p:cTn id="77" dur="1" fill="hold">
                                          <p:stCondLst>
                                            <p:cond delay="0"/>
                                          </p:stCondLst>
                                        </p:cTn>
                                        <p:tgtEl>
                                          <p:spTgt spid="355"/>
                                        </p:tgtEl>
                                        <p:attrNameLst>
                                          <p:attrName>style.visibility</p:attrName>
                                        </p:attrNameLst>
                                      </p:cBhvr>
                                      <p:to>
                                        <p:strVal val="visible"/>
                                      </p:to>
                                    </p:set>
                                    <p:animEffect transition="in" filter="wipe(right)">
                                      <p:cBhvr>
                                        <p:cTn id="78" dur="1000"/>
                                        <p:tgtEl>
                                          <p:spTgt spid="35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repeatCount="2000" fill="hold" nodeType="clickEffect">
                                  <p:stCondLst>
                                    <p:cond delay="0"/>
                                  </p:stCondLst>
                                  <p:childTnLst>
                                    <p:set>
                                      <p:cBhvr>
                                        <p:cTn id="82" dur="1" fill="hold">
                                          <p:stCondLst>
                                            <p:cond delay="0"/>
                                          </p:stCondLst>
                                        </p:cTn>
                                        <p:tgtEl>
                                          <p:spTgt spid="401"/>
                                        </p:tgtEl>
                                        <p:attrNameLst>
                                          <p:attrName>style.visibility</p:attrName>
                                        </p:attrNameLst>
                                      </p:cBhvr>
                                      <p:to>
                                        <p:strVal val="visible"/>
                                      </p:to>
                                    </p:set>
                                    <p:animEffect transition="in" filter="wipe(down)">
                                      <p:cBhvr>
                                        <p:cTn id="83" dur="1000"/>
                                        <p:tgtEl>
                                          <p:spTgt spid="40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repeatCount="2000" fill="hold" nodeType="clickEffect">
                                  <p:stCondLst>
                                    <p:cond delay="0"/>
                                  </p:stCondLst>
                                  <p:childTnLst>
                                    <p:set>
                                      <p:cBhvr>
                                        <p:cTn id="87" dur="1" fill="hold">
                                          <p:stCondLst>
                                            <p:cond delay="0"/>
                                          </p:stCondLst>
                                        </p:cTn>
                                        <p:tgtEl>
                                          <p:spTgt spid="350"/>
                                        </p:tgtEl>
                                        <p:attrNameLst>
                                          <p:attrName>style.visibility</p:attrName>
                                        </p:attrNameLst>
                                      </p:cBhvr>
                                      <p:to>
                                        <p:strVal val="visible"/>
                                      </p:to>
                                    </p:set>
                                    <p:animEffect transition="in" filter="wipe(up)">
                                      <p:cBhvr>
                                        <p:cTn id="88" dur="1000"/>
                                        <p:tgtEl>
                                          <p:spTgt spid="350"/>
                                        </p:tgtEl>
                                      </p:cBhvr>
                                    </p:animEffect>
                                  </p:childTnLst>
                                </p:cTn>
                              </p:par>
                            </p:childTnLst>
                          </p:cTn>
                        </p:par>
                        <p:par>
                          <p:cTn id="89" fill="hold">
                            <p:stCondLst>
                              <p:cond delay="2000"/>
                            </p:stCondLst>
                            <p:childTnLst>
                              <p:par>
                                <p:cTn id="90" presetID="22" presetClass="entr" presetSubtype="4" repeatCount="2000" fill="hold" grpId="0" nodeType="afterEffect">
                                  <p:stCondLst>
                                    <p:cond delay="0"/>
                                  </p:stCondLst>
                                  <p:childTnLst>
                                    <p:set>
                                      <p:cBhvr>
                                        <p:cTn id="91" dur="1" fill="hold">
                                          <p:stCondLst>
                                            <p:cond delay="0"/>
                                          </p:stCondLst>
                                        </p:cTn>
                                        <p:tgtEl>
                                          <p:spTgt spid="428"/>
                                        </p:tgtEl>
                                        <p:attrNameLst>
                                          <p:attrName>style.visibility</p:attrName>
                                        </p:attrNameLst>
                                      </p:cBhvr>
                                      <p:to>
                                        <p:strVal val="visible"/>
                                      </p:to>
                                    </p:set>
                                    <p:animEffect transition="in" filter="wipe(down)">
                                      <p:cBhvr>
                                        <p:cTn id="92" dur="1000"/>
                                        <p:tgtEl>
                                          <p:spTgt spid="42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427">
                                            <p:txEl>
                                              <p:pRg st="6" end="6"/>
                                            </p:txEl>
                                          </p:spTgt>
                                        </p:tgtEl>
                                        <p:attrNameLst>
                                          <p:attrName>style.visibility</p:attrName>
                                        </p:attrNameLst>
                                      </p:cBhvr>
                                      <p:to>
                                        <p:strVal val="visible"/>
                                      </p:to>
                                    </p:set>
                                    <p:animEffect transition="in" filter="wipe(down)">
                                      <p:cBhvr>
                                        <p:cTn id="97" dur="500"/>
                                        <p:tgtEl>
                                          <p:spTgt spid="427">
                                            <p:txEl>
                                              <p:pRg st="6" end="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repeatCount="2000" fill="hold" nodeType="clickEffect">
                                  <p:stCondLst>
                                    <p:cond delay="0"/>
                                  </p:stCondLst>
                                  <p:childTnLst>
                                    <p:set>
                                      <p:cBhvr>
                                        <p:cTn id="101" dur="1" fill="hold">
                                          <p:stCondLst>
                                            <p:cond delay="0"/>
                                          </p:stCondLst>
                                        </p:cTn>
                                        <p:tgtEl>
                                          <p:spTgt spid="392"/>
                                        </p:tgtEl>
                                        <p:attrNameLst>
                                          <p:attrName>style.visibility</p:attrName>
                                        </p:attrNameLst>
                                      </p:cBhvr>
                                      <p:to>
                                        <p:strVal val="visible"/>
                                      </p:to>
                                    </p:set>
                                    <p:animEffect transition="in" filter="wipe(down)">
                                      <p:cBhvr>
                                        <p:cTn id="102"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animBg="1"/>
      <p:bldP spid="366" grpId="0" animBg="1"/>
      <p:bldP spid="428" grpId="0" animBg="1"/>
      <p:bldP spid="42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定长指令周期硬布线控制器设计过程</a:t>
            </a:r>
          </a:p>
        </p:txBody>
      </p:sp>
      <p:sp>
        <p:nvSpPr>
          <p:cNvPr id="3" name="内容占位符 2"/>
          <p:cNvSpPr>
            <a:spLocks noGrp="1"/>
          </p:cNvSpPr>
          <p:nvPr>
            <p:ph idx="1"/>
          </p:nvPr>
        </p:nvSpPr>
        <p:spPr>
          <a:xfrm>
            <a:off x="487822" y="942764"/>
            <a:ext cx="11162311" cy="5637024"/>
          </a:xfrm>
        </p:spPr>
        <p:txBody>
          <a:bodyPr/>
          <a:lstStyle/>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设计时序产生器： 根据固定机器周期、节拍数固定构建状态图</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画</a:t>
            </a:r>
            <a:r>
              <a:rPr lang="zh-CN" altLang="en-US" dirty="0">
                <a:cs typeface="Segoe UI Black" panose="020B0A02040204020203" pitchFamily="34" charset="0"/>
                <a:sym typeface="Arial" panose="020B0604020202020204" pitchFamily="34" charset="0"/>
              </a:rPr>
              <a:t>所有指令的</a:t>
            </a:r>
            <a:r>
              <a:rPr lang="zh-CN" altLang="en-US" b="1" dirty="0">
                <a:cs typeface="Segoe UI Black" panose="020B0A02040204020203" pitchFamily="34" charset="0"/>
                <a:sym typeface="Arial" panose="020B0604020202020204" pitchFamily="34" charset="0"/>
              </a:rPr>
              <a:t>指令周期流程图</a:t>
            </a:r>
            <a:r>
              <a:rPr lang="zh-CN" altLang="en-US" dirty="0">
                <a:cs typeface="Segoe UI Black" panose="020B0A02040204020203" pitchFamily="34" charset="0"/>
                <a:sym typeface="Arial" panose="020B0604020202020204" pitchFamily="34" charset="0"/>
              </a:rPr>
              <a:t>，明确各节拍控制信号</a:t>
            </a: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p>
          <a:p>
            <a:pPr marL="433471" indent="-433471">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化简</a:t>
            </a:r>
            <a:r>
              <a:rPr lang="zh-CN" altLang="en-US" dirty="0">
                <a:cs typeface="Segoe UI Black" panose="020B0A02040204020203" pitchFamily="34" charset="0"/>
                <a:sym typeface="Arial" panose="020B0604020202020204" pitchFamily="34" charset="0"/>
              </a:rPr>
              <a:t>各表达式</a:t>
            </a: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p>
          <a:p>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6358358" y="3026295"/>
                <a:ext cx="5178885" cy="10635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00" b="1" i="1">
                              <a:solidFill>
                                <a:srgbClr val="FF0000"/>
                              </a:solidFill>
                              <a:latin typeface="Cambria Math" panose="02040503050406030204" pitchFamily="18" charset="0"/>
                            </a:rPr>
                          </m:ctrlPr>
                        </m:sSubPr>
                        <m:e>
                          <m:r>
                            <a:rPr lang="en-US" altLang="zh-CN" sz="2600" b="1" i="1">
                              <a:solidFill>
                                <a:srgbClr val="FF0000"/>
                              </a:solidFill>
                              <a:latin typeface="Cambria Math" panose="02040503050406030204" pitchFamily="18" charset="0"/>
                            </a:rPr>
                            <m:t>𝑪</m:t>
                          </m:r>
                        </m:e>
                        <m:sub>
                          <m:r>
                            <a:rPr lang="en-US" altLang="zh-CN" sz="2600" b="1" i="1">
                              <a:solidFill>
                                <a:srgbClr val="FF0000"/>
                              </a:solidFill>
                              <a:latin typeface="Cambria Math" panose="02040503050406030204" pitchFamily="18" charset="0"/>
                            </a:rPr>
                            <m:t>𝒏</m:t>
                          </m:r>
                        </m:sub>
                      </m:sSub>
                      <m:r>
                        <a:rPr lang="pt-BR" altLang="zh-CN" sz="2600" b="1">
                          <a:latin typeface="Cambria Math" panose="02040503050406030204" pitchFamily="18" charset="0"/>
                        </a:rPr>
                        <m:t>=</m:t>
                      </m:r>
                      <m:nary>
                        <m:naryPr>
                          <m:chr m:val="∑"/>
                          <m:supHide m:val="on"/>
                          <m:ctrlPr>
                            <a:rPr lang="pt-BR" altLang="zh-CN" sz="2600" b="1" i="1">
                              <a:latin typeface="Cambria Math" panose="02040503050406030204" pitchFamily="18" charset="0"/>
                            </a:rPr>
                          </m:ctrlPr>
                        </m:naryPr>
                        <m:sub>
                          <m:r>
                            <a:rPr lang="en-US" altLang="zh-CN" sz="2600" b="1" i="1">
                              <a:latin typeface="Cambria Math" panose="02040503050406030204" pitchFamily="18" charset="0"/>
                            </a:rPr>
                            <m:t>𝒊</m:t>
                          </m:r>
                        </m:sub>
                        <m:sup/>
                        <m:e>
                          <m:d>
                            <m:dPr>
                              <m:ctrlPr>
                                <a:rPr lang="pt-BR" altLang="zh-CN" sz="2600" b="1" i="1">
                                  <a:latin typeface="Cambria Math" panose="02040503050406030204" pitchFamily="18" charset="0"/>
                                </a:rPr>
                              </m:ctrlPr>
                            </m:dPr>
                            <m:e>
                              <m:sSub>
                                <m:sSubPr>
                                  <m:ctrlPr>
                                    <a:rPr lang="en-US" altLang="zh-CN" sz="2600" b="1" i="1">
                                      <a:solidFill>
                                        <a:srgbClr val="C00000"/>
                                      </a:solidFill>
                                      <a:latin typeface="Cambria Math" panose="02040503050406030204" pitchFamily="18" charset="0"/>
                                    </a:rPr>
                                  </m:ctrlPr>
                                </m:sSubPr>
                                <m:e>
                                  <m:r>
                                    <a:rPr lang="en-US" altLang="zh-CN" sz="2600" b="1" i="1">
                                      <a:solidFill>
                                        <a:srgbClr val="C00000"/>
                                      </a:solidFill>
                                      <a:latin typeface="Cambria Math" panose="02040503050406030204" pitchFamily="18" charset="0"/>
                                    </a:rPr>
                                    <m:t>𝑴</m:t>
                                  </m:r>
                                </m:e>
                                <m:sub>
                                  <m:r>
                                    <a:rPr lang="en-US" altLang="zh-CN" sz="2600" b="1" i="1">
                                      <a:solidFill>
                                        <a:srgbClr val="C00000"/>
                                      </a:solidFill>
                                      <a:latin typeface="Cambria Math" panose="02040503050406030204" pitchFamily="18" charset="0"/>
                                    </a:rPr>
                                    <m:t>𝒊</m:t>
                                  </m:r>
                                </m:sub>
                              </m:sSub>
                              <m:r>
                                <a:rPr lang="en-US" altLang="zh-CN" sz="2600" b="1" i="1">
                                  <a:solidFill>
                                    <a:srgbClr val="C00000"/>
                                  </a:solidFill>
                                  <a:latin typeface="Cambria Math" panose="02040503050406030204" pitchFamily="18" charset="0"/>
                                  <a:ea typeface="Cambria Math" panose="02040503050406030204" pitchFamily="18" charset="0"/>
                                </a:rPr>
                                <m:t>∙</m:t>
                              </m:r>
                              <m:sSub>
                                <m:sSubPr>
                                  <m:ctrlPr>
                                    <a:rPr lang="en-US" altLang="zh-CN" sz="2600" b="1" i="1">
                                      <a:solidFill>
                                        <a:schemeClr val="accent5"/>
                                      </a:solidFill>
                                      <a:latin typeface="Cambria Math" panose="02040503050406030204" pitchFamily="18" charset="0"/>
                                    </a:rPr>
                                  </m:ctrlPr>
                                </m:sSubPr>
                                <m:e>
                                  <m:r>
                                    <a:rPr lang="en-US" altLang="zh-CN" sz="2600" b="1" i="1">
                                      <a:solidFill>
                                        <a:schemeClr val="accent5"/>
                                      </a:solidFill>
                                      <a:latin typeface="Cambria Math" panose="02040503050406030204" pitchFamily="18" charset="0"/>
                                    </a:rPr>
                                    <m:t>𝑻</m:t>
                                  </m:r>
                                </m:e>
                                <m:sub>
                                  <m:r>
                                    <a:rPr lang="en-US" altLang="zh-CN" sz="2600" b="1" i="1">
                                      <a:solidFill>
                                        <a:schemeClr val="accent5"/>
                                      </a:solidFill>
                                      <a:latin typeface="Cambria Math" panose="02040503050406030204" pitchFamily="18" charset="0"/>
                                    </a:rPr>
                                    <m:t>𝒌</m:t>
                                  </m:r>
                                </m:sub>
                              </m:sSub>
                              <m:r>
                                <a:rPr lang="en-US" altLang="zh-CN" sz="2600" b="1" i="1">
                                  <a:latin typeface="Cambria Math" panose="02040503050406030204" pitchFamily="18" charset="0"/>
                                  <a:ea typeface="Cambria Math" panose="02040503050406030204" pitchFamily="18" charset="0"/>
                                </a:rPr>
                                <m:t>∙</m:t>
                              </m:r>
                              <m:sSub>
                                <m:sSubPr>
                                  <m:ctrlPr>
                                    <a:rPr lang="en-US" altLang="zh-CN" sz="2600" b="1" i="1">
                                      <a:latin typeface="Cambria Math" panose="02040503050406030204" pitchFamily="18" charset="0"/>
                                    </a:rPr>
                                  </m:ctrlPr>
                                </m:sSubPr>
                                <m:e>
                                  <m:r>
                                    <a:rPr lang="en-US" altLang="zh-CN" sz="2600" b="1" i="1">
                                      <a:latin typeface="Cambria Math" panose="02040503050406030204" pitchFamily="18" charset="0"/>
                                    </a:rPr>
                                    <m:t>𝑩</m:t>
                                  </m:r>
                                </m:e>
                                <m:sub>
                                  <m:r>
                                    <a:rPr lang="en-US" altLang="zh-CN" sz="2600" b="1" i="1">
                                      <a:latin typeface="Cambria Math" panose="02040503050406030204" pitchFamily="18" charset="0"/>
                                    </a:rPr>
                                    <m:t>𝒋</m:t>
                                  </m:r>
                                </m:sub>
                              </m:sSub>
                              <m:r>
                                <a:rPr lang="en-US" altLang="zh-CN" sz="2600" b="1" i="1">
                                  <a:latin typeface="Cambria Math" panose="02040503050406030204" pitchFamily="18" charset="0"/>
                                  <a:ea typeface="Cambria Math" panose="02040503050406030204" pitchFamily="18" charset="0"/>
                                </a:rPr>
                                <m:t>∙</m:t>
                              </m:r>
                              <m:nary>
                                <m:naryPr>
                                  <m:chr m:val="∑"/>
                                  <m:supHide m:val="on"/>
                                  <m:ctrlPr>
                                    <a:rPr lang="en-US" altLang="zh-CN" sz="2600" b="1" i="1">
                                      <a:latin typeface="Cambria Math" panose="02040503050406030204" pitchFamily="18" charset="0"/>
                                      <a:ea typeface="Cambria Math" panose="02040503050406030204" pitchFamily="18" charset="0"/>
                                    </a:rPr>
                                  </m:ctrlPr>
                                </m:naryPr>
                                <m:sub>
                                  <m:r>
                                    <m:rPr>
                                      <m:brk m:alnAt="7"/>
                                    </m:rPr>
                                    <a:rPr lang="en-US" altLang="zh-CN" sz="2600" b="1" i="1">
                                      <a:latin typeface="Cambria Math" panose="02040503050406030204" pitchFamily="18" charset="0"/>
                                      <a:ea typeface="Cambria Math" panose="02040503050406030204" pitchFamily="18" charset="0"/>
                                    </a:rPr>
                                    <m:t>𝒎</m:t>
                                  </m:r>
                                </m:sub>
                                <m:sup/>
                                <m:e>
                                  <m:sSub>
                                    <m:sSubPr>
                                      <m:ctrlPr>
                                        <a:rPr lang="en-US" altLang="zh-CN" sz="2600" b="1" i="1">
                                          <a:solidFill>
                                            <a:srgbClr val="FF66FF"/>
                                          </a:solidFill>
                                          <a:latin typeface="Cambria Math" panose="02040503050406030204" pitchFamily="18" charset="0"/>
                                          <a:ea typeface="Cambria Math" panose="02040503050406030204" pitchFamily="18" charset="0"/>
                                        </a:rPr>
                                      </m:ctrlPr>
                                    </m:sSubPr>
                                    <m:e>
                                      <m:r>
                                        <a:rPr lang="en-US" altLang="zh-CN" sz="2600" b="1" i="1">
                                          <a:solidFill>
                                            <a:srgbClr val="FF66FF"/>
                                          </a:solidFill>
                                          <a:latin typeface="Cambria Math" panose="02040503050406030204" pitchFamily="18" charset="0"/>
                                          <a:ea typeface="Cambria Math" panose="02040503050406030204" pitchFamily="18" charset="0"/>
                                        </a:rPr>
                                        <m:t>𝑰</m:t>
                                      </m:r>
                                    </m:e>
                                    <m:sub>
                                      <m:r>
                                        <a:rPr lang="en-US" altLang="zh-CN" sz="2600" b="1" i="1">
                                          <a:solidFill>
                                            <a:srgbClr val="FF66FF"/>
                                          </a:solidFill>
                                          <a:latin typeface="Cambria Math" panose="02040503050406030204" pitchFamily="18" charset="0"/>
                                          <a:ea typeface="Cambria Math" panose="02040503050406030204" pitchFamily="18" charset="0"/>
                                        </a:rPr>
                                        <m:t>𝒎</m:t>
                                      </m:r>
                                    </m:sub>
                                  </m:sSub>
                                </m:e>
                              </m:nary>
                            </m:e>
                          </m:d>
                        </m:e>
                      </m:nary>
                    </m:oMath>
                  </m:oMathPara>
                </a14:m>
                <a:endParaRPr lang="zh-CN" altLang="en-US" sz="2600" b="1" dirty="0">
                  <a:latin typeface="Arial Rounded MT Bold" panose="020F0704030504030204" pitchFamily="34" charset="0"/>
                  <a:cs typeface="Segoe UI Black" panose="020B0A02040204020203" pitchFamily="34"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358358" y="3026295"/>
                <a:ext cx="5178885" cy="1063561"/>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945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变长指令周期控制器实现</a:t>
            </a:r>
          </a:p>
        </p:txBody>
      </p:sp>
      <p:graphicFrame>
        <p:nvGraphicFramePr>
          <p:cNvPr id="4" name="表格 3"/>
          <p:cNvGraphicFramePr>
            <a:graphicFrameLocks noGrp="1"/>
          </p:cNvGraphicFramePr>
          <p:nvPr>
            <p:extLst/>
          </p:nvPr>
        </p:nvGraphicFramePr>
        <p:xfrm>
          <a:off x="741811" y="1336552"/>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T1</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chemeClr val="tx1"/>
                          </a:solidFill>
                          <a:latin typeface="微软雅黑" panose="020B0503020204020204" pitchFamily="34" charset="-122"/>
                          <a:ea typeface="微软雅黑" panose="020B0503020204020204" pitchFamily="34" charset="-122"/>
                        </a:rPr>
                        <a:t>PC</a:t>
                      </a:r>
                      <a:r>
                        <a:rPr lang="en-US" altLang="zh-CN" sz="1700" b="1" baseline="-25000" dirty="0" err="1">
                          <a:solidFill>
                            <a:schemeClr val="tx1"/>
                          </a:solidFill>
                          <a:latin typeface="微软雅黑" panose="020B0503020204020204" pitchFamily="34" charset="-122"/>
                          <a:ea typeface="微软雅黑" panose="020B0503020204020204" pitchFamily="34" charset="-122"/>
                        </a:rPr>
                        <a:t>out</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dirty="0" err="1">
                          <a:solidFill>
                            <a:schemeClr val="tx1"/>
                          </a:solidFill>
                          <a:latin typeface="微软雅黑" panose="020B0503020204020204" pitchFamily="34" charset="-122"/>
                          <a:ea typeface="微软雅黑" panose="020B0503020204020204" pitchFamily="34" charset="-122"/>
                        </a:rPr>
                        <a:t>AR</a:t>
                      </a:r>
                      <a:r>
                        <a:rPr lang="en-US" altLang="zh-CN" sz="1700" b="1" baseline="-25000" dirty="0" err="1">
                          <a:solidFill>
                            <a:schemeClr val="tx1"/>
                          </a:solidFill>
                          <a:latin typeface="微软雅黑" panose="020B0503020204020204" pitchFamily="34" charset="-122"/>
                          <a:ea typeface="微软雅黑" panose="020B0503020204020204" pitchFamily="34" charset="-122"/>
                        </a:rPr>
                        <a:t>in</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baseline="0" dirty="0">
                          <a:solidFill>
                            <a:schemeClr val="tx1"/>
                          </a:solidFill>
                          <a:latin typeface="微软雅黑" panose="020B0503020204020204" pitchFamily="34" charset="-122"/>
                          <a:ea typeface="微软雅黑" panose="020B0503020204020204" pitchFamily="34" charset="-122"/>
                        </a:rPr>
                        <a:t>X</a:t>
                      </a:r>
                      <a:r>
                        <a:rPr lang="en-US" altLang="zh-CN" sz="1700" b="1" baseline="-25000" dirty="0">
                          <a:solidFill>
                            <a:schemeClr val="tx1"/>
                          </a:solidFill>
                          <a:latin typeface="微软雅黑" panose="020B0503020204020204" pitchFamily="34" charset="-122"/>
                          <a:ea typeface="微软雅黑" panose="020B0503020204020204" pitchFamily="34" charset="-122"/>
                        </a:rPr>
                        <a:t>in</a:t>
                      </a:r>
                      <a:endParaRPr lang="zh-CN" altLang="en-US" sz="17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T2</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tx1"/>
                          </a:solidFill>
                          <a:latin typeface="微软雅黑" panose="020B0503020204020204" pitchFamily="34" charset="-122"/>
                          <a:ea typeface="微软雅黑" panose="020B0503020204020204" pitchFamily="34" charset="-122"/>
                        </a:rPr>
                        <a:t>+1</a:t>
                      </a:r>
                      <a:r>
                        <a:rPr lang="en-US" altLang="zh-CN" sz="1700" b="1" baseline="-25000" dirty="0">
                          <a:solidFill>
                            <a:schemeClr val="tx1"/>
                          </a:solidFill>
                          <a:latin typeface="微软雅黑" panose="020B0503020204020204" pitchFamily="34" charset="-122"/>
                          <a:ea typeface="微软雅黑" panose="020B0503020204020204" pitchFamily="34" charset="-122"/>
                        </a:rPr>
                        <a:t>,</a:t>
                      </a:r>
                      <a:r>
                        <a:rPr lang="en-US" altLang="zh-CN" sz="1700" b="1" dirty="0">
                          <a:solidFill>
                            <a:schemeClr val="tx1"/>
                          </a:solidFill>
                          <a:latin typeface="微软雅黑" panose="020B0503020204020204" pitchFamily="34" charset="-122"/>
                          <a:ea typeface="微软雅黑" panose="020B0503020204020204" pitchFamily="34" charset="-122"/>
                        </a:rPr>
                        <a:t> Read</a:t>
                      </a:r>
                      <a:r>
                        <a:rPr lang="en-US" altLang="zh-CN" sz="1700" b="1" baseline="-25000" dirty="0">
                          <a:solidFill>
                            <a:schemeClr val="tx1"/>
                          </a:solidFill>
                          <a:latin typeface="微软雅黑" panose="020B0503020204020204" pitchFamily="34" charset="-122"/>
                          <a:ea typeface="微软雅黑" panose="020B0503020204020204" pitchFamily="34" charset="-122"/>
                        </a:rPr>
                        <a:t> </a:t>
                      </a:r>
                      <a:endParaRPr lang="zh-CN" altLang="en-US" sz="17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T3</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chemeClr val="tx1"/>
                          </a:solidFill>
                          <a:latin typeface="微软雅黑" panose="020B0503020204020204" pitchFamily="34" charset="-122"/>
                          <a:ea typeface="微软雅黑" panose="020B0503020204020204" pitchFamily="34" charset="-122"/>
                        </a:rPr>
                        <a:t>Z</a:t>
                      </a:r>
                      <a:r>
                        <a:rPr lang="en-US" altLang="zh-CN" sz="1700" b="1" baseline="-25000" dirty="0" err="1">
                          <a:solidFill>
                            <a:schemeClr val="tx1"/>
                          </a:solidFill>
                          <a:latin typeface="微软雅黑" panose="020B0503020204020204" pitchFamily="34" charset="-122"/>
                          <a:ea typeface="微软雅黑" panose="020B0503020204020204" pitchFamily="34" charset="-122"/>
                        </a:rPr>
                        <a:t>out</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dirty="0" err="1">
                          <a:solidFill>
                            <a:schemeClr val="tx1"/>
                          </a:solidFill>
                          <a:latin typeface="微软雅黑" panose="020B0503020204020204" pitchFamily="34" charset="-122"/>
                          <a:ea typeface="微软雅黑" panose="020B0503020204020204" pitchFamily="34" charset="-122"/>
                        </a:rPr>
                        <a:t>PC</a:t>
                      </a:r>
                      <a:r>
                        <a:rPr lang="en-US" altLang="zh-CN" sz="1700" b="1" baseline="-25000" dirty="0" err="1">
                          <a:solidFill>
                            <a:schemeClr val="tx1"/>
                          </a:solidFill>
                          <a:latin typeface="微软雅黑" panose="020B0503020204020204" pitchFamily="34" charset="-122"/>
                          <a:ea typeface="微软雅黑" panose="020B0503020204020204" pitchFamily="34" charset="-122"/>
                        </a:rPr>
                        <a:t>in</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dirty="0" err="1">
                          <a:solidFill>
                            <a:schemeClr val="tx1"/>
                          </a:solidFill>
                          <a:latin typeface="微软雅黑" panose="020B0503020204020204" pitchFamily="34" charset="-122"/>
                          <a:ea typeface="微软雅黑" panose="020B0503020204020204" pitchFamily="34" charset="-122"/>
                        </a:rPr>
                        <a:t>DRE</a:t>
                      </a:r>
                      <a:r>
                        <a:rPr lang="en-US" altLang="zh-CN" sz="1700" b="1" baseline="-25000" dirty="0" err="1">
                          <a:solidFill>
                            <a:schemeClr val="tx1"/>
                          </a:solidFill>
                          <a:latin typeface="微软雅黑" panose="020B0503020204020204" pitchFamily="34" charset="-122"/>
                          <a:ea typeface="微软雅黑" panose="020B0503020204020204" pitchFamily="34" charset="-122"/>
                        </a:rPr>
                        <a:t>in</a:t>
                      </a:r>
                      <a:r>
                        <a:rPr lang="en-US" altLang="zh-CN" sz="1700" b="1" baseline="-25000" dirty="0">
                          <a:solidFill>
                            <a:schemeClr val="tx1"/>
                          </a:solidFill>
                          <a:latin typeface="微软雅黑" panose="020B0503020204020204" pitchFamily="34" charset="-122"/>
                          <a:ea typeface="微软雅黑" panose="020B0503020204020204" pitchFamily="34" charset="-122"/>
                        </a:rPr>
                        <a:t>,</a:t>
                      </a:r>
                      <a:r>
                        <a:rPr lang="en-US" altLang="zh-CN" sz="1700" b="1" dirty="0">
                          <a:solidFill>
                            <a:schemeClr val="tx1"/>
                          </a:solidFill>
                          <a:latin typeface="微软雅黑" panose="020B0503020204020204" pitchFamily="34" charset="-122"/>
                          <a:ea typeface="微软雅黑" panose="020B0503020204020204" pitchFamily="34" charset="-122"/>
                        </a:rPr>
                        <a:t> Read</a:t>
                      </a:r>
                      <a:r>
                        <a:rPr lang="en-US" altLang="zh-CN" sz="1700" b="1" baseline="-25000" dirty="0">
                          <a:solidFill>
                            <a:schemeClr val="tx1"/>
                          </a:solidFill>
                          <a:latin typeface="微软雅黑" panose="020B0503020204020204" pitchFamily="34" charset="-122"/>
                          <a:ea typeface="微软雅黑" panose="020B0503020204020204" pitchFamily="34" charset="-122"/>
                        </a:rPr>
                        <a:t> </a:t>
                      </a:r>
                      <a:endParaRPr lang="zh-CN" altLang="en-US" sz="17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5"/>
                          </a:solidFill>
                          <a:latin typeface="微软雅黑" panose="020B0503020204020204" pitchFamily="34" charset="-122"/>
                          <a:ea typeface="微软雅黑" panose="020B0503020204020204" pitchFamily="34" charset="-122"/>
                        </a:rPr>
                        <a:t>T4</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chemeClr val="tx1"/>
                          </a:solidFill>
                          <a:latin typeface="微软雅黑" panose="020B0503020204020204" pitchFamily="34" charset="-122"/>
                          <a:ea typeface="微软雅黑" panose="020B0503020204020204" pitchFamily="34" charset="-122"/>
                        </a:rPr>
                        <a:t>DR</a:t>
                      </a:r>
                      <a:r>
                        <a:rPr lang="en-US" altLang="zh-CN" sz="1700" b="1" baseline="-25000" dirty="0" err="1">
                          <a:solidFill>
                            <a:schemeClr val="tx1"/>
                          </a:solidFill>
                          <a:latin typeface="微软雅黑" panose="020B0503020204020204" pitchFamily="34" charset="-122"/>
                          <a:ea typeface="微软雅黑" panose="020B0503020204020204" pitchFamily="34" charset="-122"/>
                        </a:rPr>
                        <a:t>out</a:t>
                      </a:r>
                      <a:r>
                        <a:rPr lang="en-US" altLang="zh-CN" sz="1700" b="1" dirty="0">
                          <a:solidFill>
                            <a:schemeClr val="tx1"/>
                          </a:solidFill>
                          <a:latin typeface="微软雅黑" panose="020B0503020204020204" pitchFamily="34" charset="-122"/>
                          <a:ea typeface="微软雅黑" panose="020B0503020204020204" pitchFamily="34" charset="-122"/>
                        </a:rPr>
                        <a:t>, </a:t>
                      </a:r>
                      <a:r>
                        <a:rPr lang="en-US" altLang="zh-CN" sz="1700" b="1" dirty="0" err="1">
                          <a:solidFill>
                            <a:schemeClr val="tx1"/>
                          </a:solidFill>
                          <a:latin typeface="微软雅黑" panose="020B0503020204020204" pitchFamily="34" charset="-122"/>
                          <a:ea typeface="微软雅黑" panose="020B0503020204020204" pitchFamily="34" charset="-122"/>
                        </a:rPr>
                        <a:t>IR</a:t>
                      </a:r>
                      <a:r>
                        <a:rPr lang="en-US" altLang="zh-CN" sz="17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5" name="表格 4"/>
          <p:cNvGraphicFramePr>
            <a:graphicFrameLocks noGrp="1"/>
          </p:cNvGraphicFramePr>
          <p:nvPr>
            <p:extLst/>
          </p:nvPr>
        </p:nvGraphicFramePr>
        <p:xfrm>
          <a:off x="722946" y="3918075"/>
          <a:ext cx="10897731" cy="2379185"/>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2184776">
                  <a:extLst>
                    <a:ext uri="{9D8B030D-6E8A-4147-A177-3AD203B41FA5}">
                      <a16:colId xmlns:a16="http://schemas.microsoft.com/office/drawing/2014/main" val="3558725541"/>
                    </a:ext>
                  </a:extLst>
                </a:gridCol>
                <a:gridCol w="2116502">
                  <a:extLst>
                    <a:ext uri="{9D8B030D-6E8A-4147-A177-3AD203B41FA5}">
                      <a16:colId xmlns:a16="http://schemas.microsoft.com/office/drawing/2014/main" val="1162572248"/>
                    </a:ext>
                  </a:extLst>
                </a:gridCol>
                <a:gridCol w="2062643">
                  <a:extLst>
                    <a:ext uri="{9D8B030D-6E8A-4147-A177-3AD203B41FA5}">
                      <a16:colId xmlns:a16="http://schemas.microsoft.com/office/drawing/2014/main" val="111575616"/>
                    </a:ext>
                  </a:extLst>
                </a:gridCol>
                <a:gridCol w="2074358">
                  <a:extLst>
                    <a:ext uri="{9D8B030D-6E8A-4147-A177-3AD203B41FA5}">
                      <a16:colId xmlns:a16="http://schemas.microsoft.com/office/drawing/2014/main" val="2841136919"/>
                    </a:ext>
                  </a:extLst>
                </a:gridCol>
                <a:gridCol w="1797322">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 </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MOVE </a:t>
                      </a:r>
                      <a:r>
                        <a:rPr lang="en-US" altLang="zh-CN" sz="1700" dirty="0">
                          <a:solidFill>
                            <a:srgbClr val="F9F97F"/>
                          </a:solidFill>
                          <a:latin typeface="微软雅黑" panose="020B0503020204020204" pitchFamily="34" charset="-122"/>
                          <a:ea typeface="微软雅黑" panose="020B0503020204020204" pitchFamily="34" charset="-122"/>
                        </a:rPr>
                        <a:t>(1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STORE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JMP  </a:t>
                      </a:r>
                      <a:r>
                        <a:rPr lang="en-US" altLang="zh-CN" sz="1700" dirty="0">
                          <a:solidFill>
                            <a:srgbClr val="F9F97F"/>
                          </a:solidFill>
                          <a:latin typeface="微软雅黑" panose="020B0503020204020204" pitchFamily="34" charset="-122"/>
                          <a:ea typeface="微软雅黑" panose="020B0503020204020204" pitchFamily="34" charset="-122"/>
                        </a:rPr>
                        <a:t>(1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    </a:t>
                      </a:r>
                      <a:r>
                        <a:rPr kumimoji="0" lang="en-US" altLang="zh-CN" sz="17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r>
                        <a:rPr kumimoji="0" lang="en-US" altLang="zh-CN" sz="1700" b="1" i="0" u="none" strike="noStrike" kern="1200" cap="none" spc="0" normalizeH="0" baseline="-25000" noProof="0" dirty="0" err="1">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out</a:t>
                      </a:r>
                      <a:r>
                        <a:rPr kumimoji="0" lang="en-US" altLang="zh-CN" sz="1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 R1</a:t>
                      </a:r>
                      <a:r>
                        <a:rPr kumimoji="0" lang="en-US" altLang="zh-CN" sz="1700" b="1" i="0" u="none" strike="noStrike" kern="1200" cap="none" spc="0" normalizeH="0" baseline="-2500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in</a:t>
                      </a:r>
                      <a:endParaRPr kumimoji="0" lang="zh-CN" altLang="en-US" sz="1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R0</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R2</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baseline="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r>
                        <a:rPr lang="en-US" altLang="zh-CN" sz="1700" b="1" kern="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Read</a:t>
                      </a:r>
                      <a:endParaRPr lang="zh-CN" altLang="en-US" sz="1700" b="1" kern="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R1</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,ADD</a:t>
                      </a:r>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R0</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T7</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DRE</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r>
                        <a:rPr lang="en-US" altLang="zh-CN" sz="1700" b="1" baseline="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700" b="1" kern="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Read</a:t>
                      </a:r>
                      <a:endParaRPr lang="zh-CN" altLang="en-US" sz="1700" b="1" kern="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,R0</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DRE</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Write</a:t>
                      </a:r>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T8</a:t>
                      </a:r>
                      <a:endParaRPr lang="zh-CN" altLang="en-US" sz="1700" dirty="0">
                        <a:solidFill>
                          <a:schemeClr val="accent5"/>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1700" b="1"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700" b="1" baseline="-250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R0</a:t>
                      </a:r>
                      <a:r>
                        <a:rPr lang="en-US" altLang="zh-CN"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in</a:t>
                      </a:r>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1"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6" name="文本框 5"/>
          <p:cNvSpPr txBox="1"/>
          <p:nvPr/>
        </p:nvSpPr>
        <p:spPr>
          <a:xfrm>
            <a:off x="163072" y="1905393"/>
            <a:ext cx="447367" cy="1190390"/>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取指令周期</a:t>
            </a:r>
          </a:p>
        </p:txBody>
      </p:sp>
      <p:sp>
        <p:nvSpPr>
          <p:cNvPr id="7" name="文本框 6"/>
          <p:cNvSpPr txBox="1"/>
          <p:nvPr/>
        </p:nvSpPr>
        <p:spPr>
          <a:xfrm>
            <a:off x="154533" y="4667127"/>
            <a:ext cx="447367" cy="970779"/>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执行周期</a:t>
            </a:r>
          </a:p>
        </p:txBody>
      </p:sp>
      <p:sp>
        <p:nvSpPr>
          <p:cNvPr id="8" name="TextBox 24"/>
          <p:cNvSpPr txBox="1"/>
          <p:nvPr/>
        </p:nvSpPr>
        <p:spPr>
          <a:xfrm>
            <a:off x="5413257" y="1107302"/>
            <a:ext cx="6778743"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定长指令周期：传统三级时序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a:t>
            </a:r>
            <a:r>
              <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8</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个时钟周期、慢、设计简单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变长指令周期：现代时序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时钟周期数可变，快，设计复杂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9" name="组合 8"/>
          <p:cNvGrpSpPr/>
          <p:nvPr/>
        </p:nvGrpSpPr>
        <p:grpSpPr>
          <a:xfrm>
            <a:off x="1487445" y="1849309"/>
            <a:ext cx="432684" cy="1791148"/>
            <a:chOff x="4104734" y="2340409"/>
            <a:chExt cx="456347" cy="1889101"/>
          </a:xfrm>
        </p:grpSpPr>
        <p:grpSp>
          <p:nvGrpSpPr>
            <p:cNvPr id="10" name="组合 9"/>
            <p:cNvGrpSpPr/>
            <p:nvPr/>
          </p:nvGrpSpPr>
          <p:grpSpPr>
            <a:xfrm>
              <a:off x="4105610" y="2340409"/>
              <a:ext cx="444983" cy="408604"/>
              <a:chOff x="4433572" y="2306529"/>
              <a:chExt cx="444983" cy="408604"/>
            </a:xfrm>
          </p:grpSpPr>
          <p:sp>
            <p:nvSpPr>
              <p:cNvPr id="20" name="椭圆 19"/>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21" name="文本框 20"/>
              <p:cNvSpPr txBox="1"/>
              <p:nvPr/>
            </p:nvSpPr>
            <p:spPr>
              <a:xfrm>
                <a:off x="4433572" y="2306529"/>
                <a:ext cx="444983"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1" name="组合 10"/>
            <p:cNvGrpSpPr/>
            <p:nvPr/>
          </p:nvGrpSpPr>
          <p:grpSpPr>
            <a:xfrm>
              <a:off x="4120013" y="2819627"/>
              <a:ext cx="424696" cy="422885"/>
              <a:chOff x="4447975" y="2292248"/>
              <a:chExt cx="424696" cy="422885"/>
            </a:xfrm>
          </p:grpSpPr>
          <p:sp>
            <p:nvSpPr>
              <p:cNvPr id="18" name="椭圆 17"/>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9" name="文本框 18"/>
              <p:cNvSpPr txBox="1"/>
              <p:nvPr/>
            </p:nvSpPr>
            <p:spPr>
              <a:xfrm>
                <a:off x="4447975" y="2292248"/>
                <a:ext cx="424696"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2" name="组合 11"/>
            <p:cNvGrpSpPr/>
            <p:nvPr/>
          </p:nvGrpSpPr>
          <p:grpSpPr>
            <a:xfrm>
              <a:off x="4116097" y="3311968"/>
              <a:ext cx="444983" cy="424043"/>
              <a:chOff x="4444059" y="2291090"/>
              <a:chExt cx="444983" cy="424043"/>
            </a:xfrm>
          </p:grpSpPr>
          <p:sp>
            <p:nvSpPr>
              <p:cNvPr id="16" name="椭圆 15"/>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7" name="文本框 16"/>
              <p:cNvSpPr txBox="1"/>
              <p:nvPr/>
            </p:nvSpPr>
            <p:spPr>
              <a:xfrm>
                <a:off x="4444059" y="2291090"/>
                <a:ext cx="444983"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3" name="组合 12"/>
            <p:cNvGrpSpPr/>
            <p:nvPr/>
          </p:nvGrpSpPr>
          <p:grpSpPr>
            <a:xfrm>
              <a:off x="4104734" y="3792721"/>
              <a:ext cx="456347" cy="436789"/>
              <a:chOff x="4450246" y="2278344"/>
              <a:chExt cx="456347" cy="436789"/>
            </a:xfrm>
          </p:grpSpPr>
          <p:sp>
            <p:nvSpPr>
              <p:cNvPr id="14" name="椭圆 13"/>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5" name="文本框 14"/>
              <p:cNvSpPr txBox="1"/>
              <p:nvPr/>
            </p:nvSpPr>
            <p:spPr>
              <a:xfrm>
                <a:off x="4461609" y="2278344"/>
                <a:ext cx="44498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22" name="组合 21"/>
          <p:cNvGrpSpPr/>
          <p:nvPr/>
        </p:nvGrpSpPr>
        <p:grpSpPr>
          <a:xfrm>
            <a:off x="1534919" y="4433506"/>
            <a:ext cx="425116" cy="1819535"/>
            <a:chOff x="1810438" y="5039196"/>
            <a:chExt cx="448364" cy="1919041"/>
          </a:xfrm>
        </p:grpSpPr>
        <p:grpSp>
          <p:nvGrpSpPr>
            <p:cNvPr id="23" name="组合 22"/>
            <p:cNvGrpSpPr/>
            <p:nvPr/>
          </p:nvGrpSpPr>
          <p:grpSpPr>
            <a:xfrm>
              <a:off x="1810438" y="5039196"/>
              <a:ext cx="448364" cy="405084"/>
              <a:chOff x="4438916" y="2312767"/>
              <a:chExt cx="448364" cy="405084"/>
            </a:xfrm>
          </p:grpSpPr>
          <p:sp>
            <p:nvSpPr>
              <p:cNvPr id="33" name="椭圆 32"/>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34" name="文本框 33"/>
              <p:cNvSpPr txBox="1"/>
              <p:nvPr/>
            </p:nvSpPr>
            <p:spPr>
              <a:xfrm>
                <a:off x="4438916" y="2312767"/>
                <a:ext cx="44836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1812789" y="5537154"/>
              <a:ext cx="444982" cy="409966"/>
              <a:chOff x="4441267" y="2305167"/>
              <a:chExt cx="444982" cy="409966"/>
            </a:xfrm>
          </p:grpSpPr>
          <p:sp>
            <p:nvSpPr>
              <p:cNvPr id="31" name="椭圆 30"/>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32" name="文本框 31"/>
              <p:cNvSpPr txBox="1"/>
              <p:nvPr/>
            </p:nvSpPr>
            <p:spPr>
              <a:xfrm>
                <a:off x="4441267" y="2305167"/>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1812807" y="6024907"/>
              <a:ext cx="444982" cy="427771"/>
              <a:chOff x="4441285" y="2287362"/>
              <a:chExt cx="444982" cy="427771"/>
            </a:xfrm>
          </p:grpSpPr>
          <p:sp>
            <p:nvSpPr>
              <p:cNvPr id="29" name="椭圆 28"/>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30" name="文本框 29"/>
              <p:cNvSpPr txBox="1"/>
              <p:nvPr/>
            </p:nvSpPr>
            <p:spPr>
              <a:xfrm>
                <a:off x="4441285" y="2287362"/>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1812789" y="6522865"/>
              <a:ext cx="444982" cy="435372"/>
              <a:chOff x="4450010" y="2279761"/>
              <a:chExt cx="444982" cy="435372"/>
            </a:xfrm>
          </p:grpSpPr>
          <p:sp>
            <p:nvSpPr>
              <p:cNvPr id="27" name="椭圆 26"/>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28" name="文本框 27"/>
              <p:cNvSpPr txBox="1"/>
              <p:nvPr/>
            </p:nvSpPr>
            <p:spPr>
              <a:xfrm>
                <a:off x="4450010" y="2279761"/>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3811007" y="4412894"/>
            <a:ext cx="421910" cy="398614"/>
            <a:chOff x="4450246" y="2294720"/>
            <a:chExt cx="444983" cy="420413"/>
          </a:xfrm>
        </p:grpSpPr>
        <p:sp>
          <p:nvSpPr>
            <p:cNvPr id="36" name="椭圆 3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37" name="文本框 36"/>
            <p:cNvSpPr txBox="1"/>
            <p:nvPr/>
          </p:nvSpPr>
          <p:spPr>
            <a:xfrm>
              <a:off x="4450246" y="2294720"/>
              <a:ext cx="444983"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38" name="组合 37"/>
          <p:cNvGrpSpPr/>
          <p:nvPr/>
        </p:nvGrpSpPr>
        <p:grpSpPr>
          <a:xfrm>
            <a:off x="5701865" y="4432453"/>
            <a:ext cx="500458" cy="1342605"/>
            <a:chOff x="6313088" y="5034762"/>
            <a:chExt cx="527827" cy="1416029"/>
          </a:xfrm>
        </p:grpSpPr>
        <p:grpSp>
          <p:nvGrpSpPr>
            <p:cNvPr id="39" name="组合 38"/>
            <p:cNvGrpSpPr/>
            <p:nvPr/>
          </p:nvGrpSpPr>
          <p:grpSpPr>
            <a:xfrm>
              <a:off x="6335927" y="5034762"/>
              <a:ext cx="444983" cy="405085"/>
              <a:chOff x="4433572" y="2310220"/>
              <a:chExt cx="444983" cy="405085"/>
            </a:xfrm>
          </p:grpSpPr>
          <p:sp>
            <p:nvSpPr>
              <p:cNvPr id="46" name="椭圆 4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7" name="文本框 46"/>
              <p:cNvSpPr txBox="1"/>
              <p:nvPr/>
            </p:nvSpPr>
            <p:spPr>
              <a:xfrm>
                <a:off x="4433572" y="2310220"/>
                <a:ext cx="444983"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0" name="组合 39"/>
            <p:cNvGrpSpPr/>
            <p:nvPr/>
          </p:nvGrpSpPr>
          <p:grpSpPr>
            <a:xfrm>
              <a:off x="6313088" y="5533748"/>
              <a:ext cx="527827" cy="411485"/>
              <a:chOff x="4410733" y="2303648"/>
              <a:chExt cx="527827" cy="411485"/>
            </a:xfrm>
          </p:grpSpPr>
          <p:sp>
            <p:nvSpPr>
              <p:cNvPr id="44" name="椭圆 4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5" name="文本框 44"/>
              <p:cNvSpPr txBox="1"/>
              <p:nvPr/>
            </p:nvSpPr>
            <p:spPr>
              <a:xfrm>
                <a:off x="4410733" y="2303648"/>
                <a:ext cx="527827"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1" name="组合 40"/>
            <p:cNvGrpSpPr/>
            <p:nvPr/>
          </p:nvGrpSpPr>
          <p:grpSpPr>
            <a:xfrm>
              <a:off x="6322706" y="6032050"/>
              <a:ext cx="507539" cy="418741"/>
              <a:chOff x="4420351" y="2296392"/>
              <a:chExt cx="507539" cy="418741"/>
            </a:xfrm>
          </p:grpSpPr>
          <p:sp>
            <p:nvSpPr>
              <p:cNvPr id="42" name="椭圆 4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3" name="文本框 42"/>
              <p:cNvSpPr txBox="1"/>
              <p:nvPr/>
            </p:nvSpPr>
            <p:spPr>
              <a:xfrm>
                <a:off x="4420351" y="2296392"/>
                <a:ext cx="507539"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48" name="组合 47"/>
          <p:cNvGrpSpPr/>
          <p:nvPr/>
        </p:nvGrpSpPr>
        <p:grpSpPr>
          <a:xfrm>
            <a:off x="7751983" y="4424499"/>
            <a:ext cx="506163" cy="1341496"/>
            <a:chOff x="8327095" y="5031129"/>
            <a:chExt cx="533844" cy="1414859"/>
          </a:xfrm>
        </p:grpSpPr>
        <p:grpSp>
          <p:nvGrpSpPr>
            <p:cNvPr id="49" name="组合 48"/>
            <p:cNvGrpSpPr/>
            <p:nvPr/>
          </p:nvGrpSpPr>
          <p:grpSpPr>
            <a:xfrm>
              <a:off x="8330301" y="5031129"/>
              <a:ext cx="527827" cy="405085"/>
              <a:chOff x="4388714" y="2311390"/>
              <a:chExt cx="527827" cy="405085"/>
            </a:xfrm>
          </p:grpSpPr>
          <p:sp>
            <p:nvSpPr>
              <p:cNvPr id="56" name="椭圆 5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7" name="文本框 56"/>
              <p:cNvSpPr txBox="1"/>
              <p:nvPr/>
            </p:nvSpPr>
            <p:spPr>
              <a:xfrm>
                <a:off x="4388714" y="2311390"/>
                <a:ext cx="527827"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8327095" y="5528673"/>
              <a:ext cx="527827" cy="411757"/>
              <a:chOff x="4385508" y="2303376"/>
              <a:chExt cx="527827" cy="411757"/>
            </a:xfrm>
          </p:grpSpPr>
          <p:sp>
            <p:nvSpPr>
              <p:cNvPr id="54" name="椭圆 5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5" name="文本框 54"/>
              <p:cNvSpPr txBox="1"/>
              <p:nvPr/>
            </p:nvSpPr>
            <p:spPr>
              <a:xfrm>
                <a:off x="4385508" y="2303376"/>
                <a:ext cx="527827"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51" name="组合 50"/>
            <p:cNvGrpSpPr/>
            <p:nvPr/>
          </p:nvGrpSpPr>
          <p:grpSpPr>
            <a:xfrm>
              <a:off x="8329731" y="6031258"/>
              <a:ext cx="531208" cy="414730"/>
              <a:chOff x="4388144" y="2300403"/>
              <a:chExt cx="531208" cy="414730"/>
            </a:xfrm>
          </p:grpSpPr>
          <p:sp>
            <p:nvSpPr>
              <p:cNvPr id="52" name="椭圆 5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3" name="文本框 52"/>
              <p:cNvSpPr txBox="1"/>
              <p:nvPr/>
            </p:nvSpPr>
            <p:spPr>
              <a:xfrm>
                <a:off x="4388144" y="2300403"/>
                <a:ext cx="531208"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58" name="组合 57"/>
          <p:cNvGrpSpPr/>
          <p:nvPr/>
        </p:nvGrpSpPr>
        <p:grpSpPr>
          <a:xfrm>
            <a:off x="9842554" y="4407749"/>
            <a:ext cx="500458" cy="403758"/>
            <a:chOff x="4391894" y="2289295"/>
            <a:chExt cx="527827" cy="425838"/>
          </a:xfrm>
        </p:grpSpPr>
        <p:sp>
          <p:nvSpPr>
            <p:cNvPr id="59" name="椭圆 58"/>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60" name="文本框 59"/>
            <p:cNvSpPr txBox="1"/>
            <p:nvPr/>
          </p:nvSpPr>
          <p:spPr>
            <a:xfrm>
              <a:off x="4391894" y="2289295"/>
              <a:ext cx="527827"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6" baseline="-25000" dirty="0">
                <a:latin typeface="Segoe UI Black" panose="020B0A02040204020203" pitchFamily="34" charset="0"/>
                <a:cs typeface="Segoe UI Black" panose="020B0A02040204020203" pitchFamily="34" charset="0"/>
              </a:endParaRPr>
            </a:p>
          </p:txBody>
        </p:sp>
      </p:grpSp>
      <p:sp>
        <p:nvSpPr>
          <p:cNvPr id="61" name="TextBox 24"/>
          <p:cNvSpPr txBox="1"/>
          <p:nvPr/>
        </p:nvSpPr>
        <p:spPr>
          <a:xfrm>
            <a:off x="6220551" y="5752186"/>
            <a:ext cx="5526574" cy="617477"/>
          </a:xfrm>
          <a:prstGeom prst="rect">
            <a:avLst/>
          </a:prstGeom>
          <a:noFill/>
          <a:ln>
            <a:noFill/>
          </a:ln>
        </p:spPr>
        <p:txBody>
          <a:bodyPr wrap="square" rtlCol="0">
            <a:spAutoFit/>
          </a:bodyPr>
          <a:lstStyle/>
          <a:p>
            <a:pPr>
              <a:lnSpc>
                <a:spcPct val="150000"/>
              </a:lnSpc>
              <a:spcBef>
                <a:spcPts val="569"/>
              </a:spcBef>
              <a:spcAft>
                <a:spcPts val="569"/>
              </a:spcAft>
              <a:buClr>
                <a:srgbClr val="FFC000"/>
              </a:buClr>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状态不仅包含时间信息，还包含指令状态</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39153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wipe(left)">
                                      <p:cBhvr>
                                        <p:cTn id="7" dur="500"/>
                                        <p:tgtEl>
                                          <p:spTgt spid="8">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wipe(left)">
                                      <p:cBhvr>
                                        <p:cTn id="10" dur="500"/>
                                        <p:tgtEl>
                                          <p:spTgt spid="8">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up)">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up)">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up)">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up)">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left)">
                                      <p:cBhvr>
                                        <p:cTn id="4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p>
        </p:txBody>
      </p:sp>
      <p:sp>
        <p:nvSpPr>
          <p:cNvPr id="4" name="文本框 3"/>
          <p:cNvSpPr txBox="1"/>
          <p:nvPr/>
        </p:nvSpPr>
        <p:spPr>
          <a:xfrm>
            <a:off x="2499559" y="2066387"/>
            <a:ext cx="1643399" cy="442429"/>
          </a:xfrm>
          <a:prstGeom prst="rect">
            <a:avLst/>
          </a:prstGeom>
          <a:noFill/>
        </p:spPr>
        <p:txBody>
          <a:bodyPr wrap="none" rtlCol="0">
            <a:spAutoFit/>
          </a:bodyPr>
          <a:lstStyle/>
          <a:p>
            <a:r>
              <a:rPr lang="zh-CN" altLang="en-US" sz="2275" b="1" dirty="0">
                <a:solidFill>
                  <a:srgbClr val="0066FF"/>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7643788" y="813532"/>
            <a:ext cx="1935145" cy="442429"/>
          </a:xfrm>
          <a:prstGeom prst="rect">
            <a:avLst/>
          </a:prstGeom>
          <a:noFill/>
        </p:spPr>
        <p:txBody>
          <a:bodyPr wrap="none" rtlCol="0">
            <a:spAutoFit/>
          </a:bodyPr>
          <a:lstStyle/>
          <a:p>
            <a:r>
              <a:rPr lang="zh-CN" altLang="en-US" sz="2275" b="1" dirty="0">
                <a:solidFill>
                  <a:srgbClr val="FF6600"/>
                </a:solidFill>
                <a:latin typeface="微软雅黑" panose="020B0503020204020204" pitchFamily="34" charset="-122"/>
                <a:ea typeface="微软雅黑" panose="020B0503020204020204" pitchFamily="34" charset="-122"/>
              </a:rPr>
              <a:t>执行指令周期</a:t>
            </a:r>
          </a:p>
        </p:txBody>
      </p:sp>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1815195" y="1024511"/>
            <a:ext cx="8367384" cy="3998661"/>
          </a:xfrm>
          <a:prstGeom prst="rect">
            <a:avLst/>
          </a:prstGeom>
        </p:spPr>
      </p:pic>
      <p:graphicFrame>
        <p:nvGraphicFramePr>
          <p:cNvPr id="7" name="表格 6"/>
          <p:cNvGraphicFramePr>
            <a:graphicFrameLocks noGrp="1"/>
          </p:cNvGraphicFramePr>
          <p:nvPr>
            <p:extLst/>
          </p:nvPr>
        </p:nvGraphicFramePr>
        <p:xfrm>
          <a:off x="1065800" y="5172428"/>
          <a:ext cx="10036313" cy="1265604"/>
        </p:xfrm>
        <a:graphic>
          <a:graphicData uri="http://schemas.openxmlformats.org/drawingml/2006/table">
            <a:tbl>
              <a:tblPr firstRow="1" bandRow="1">
                <a:tableStyleId>{5C22544A-7EE6-4342-B048-85BDC9FD1C3A}</a:tableStyleId>
              </a:tblPr>
              <a:tblGrid>
                <a:gridCol w="1433759">
                  <a:extLst>
                    <a:ext uri="{9D8B030D-6E8A-4147-A177-3AD203B41FA5}">
                      <a16:colId xmlns:a16="http://schemas.microsoft.com/office/drawing/2014/main" val="2354829356"/>
                    </a:ext>
                  </a:extLst>
                </a:gridCol>
                <a:gridCol w="1433759">
                  <a:extLst>
                    <a:ext uri="{9D8B030D-6E8A-4147-A177-3AD203B41FA5}">
                      <a16:colId xmlns:a16="http://schemas.microsoft.com/office/drawing/2014/main" val="860508581"/>
                    </a:ext>
                  </a:extLst>
                </a:gridCol>
                <a:gridCol w="1433759">
                  <a:extLst>
                    <a:ext uri="{9D8B030D-6E8A-4147-A177-3AD203B41FA5}">
                      <a16:colId xmlns:a16="http://schemas.microsoft.com/office/drawing/2014/main" val="4169666356"/>
                    </a:ext>
                  </a:extLst>
                </a:gridCol>
                <a:gridCol w="1433759">
                  <a:extLst>
                    <a:ext uri="{9D8B030D-6E8A-4147-A177-3AD203B41FA5}">
                      <a16:colId xmlns:a16="http://schemas.microsoft.com/office/drawing/2014/main" val="996692166"/>
                    </a:ext>
                  </a:extLst>
                </a:gridCol>
                <a:gridCol w="1433759">
                  <a:extLst>
                    <a:ext uri="{9D8B030D-6E8A-4147-A177-3AD203B41FA5}">
                      <a16:colId xmlns:a16="http://schemas.microsoft.com/office/drawing/2014/main" val="308592029"/>
                    </a:ext>
                  </a:extLst>
                </a:gridCol>
                <a:gridCol w="1433759">
                  <a:extLst>
                    <a:ext uri="{9D8B030D-6E8A-4147-A177-3AD203B41FA5}">
                      <a16:colId xmlns:a16="http://schemas.microsoft.com/office/drawing/2014/main" val="4161055628"/>
                    </a:ext>
                  </a:extLst>
                </a:gridCol>
                <a:gridCol w="1433759">
                  <a:extLst>
                    <a:ext uri="{9D8B030D-6E8A-4147-A177-3AD203B41FA5}">
                      <a16:colId xmlns:a16="http://schemas.microsoft.com/office/drawing/2014/main" val="3506805470"/>
                    </a:ext>
                  </a:extLst>
                </a:gridCol>
              </a:tblGrid>
              <a:tr h="419722">
                <a:tc>
                  <a:txBody>
                    <a:bodyPr/>
                    <a:lstStyle/>
                    <a:p>
                      <a:pPr algn="ctr"/>
                      <a:r>
                        <a:rPr lang="zh-CN" altLang="en-US" sz="21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LOAD</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MOVE</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STORE</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JMP</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zh-CN" altLang="en-US" sz="21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101827" marR="101827" marT="50914" marB="50914"/>
                </a:tc>
                <a:extLst>
                  <a:ext uri="{0D108BD9-81ED-4DB2-BD59-A6C34878D82A}">
                    <a16:rowId xmlns:a16="http://schemas.microsoft.com/office/drawing/2014/main" val="1854401026"/>
                  </a:ext>
                </a:extLst>
              </a:tr>
              <a:tr h="419722">
                <a:tc>
                  <a:txBody>
                    <a:bodyPr/>
                    <a:lstStyle/>
                    <a:p>
                      <a:pPr algn="ctr"/>
                      <a:r>
                        <a:rPr lang="en-US" altLang="zh-CN" sz="21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21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extLst>
                  <a:ext uri="{0D108BD9-81ED-4DB2-BD59-A6C34878D82A}">
                    <a16:rowId xmlns:a16="http://schemas.microsoft.com/office/drawing/2014/main" val="1441101547"/>
                  </a:ext>
                </a:extLst>
              </a:tr>
              <a:tr h="419722">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tc>
                  <a:txBody>
                    <a:bodyPr/>
                    <a:lstStyle/>
                    <a:p>
                      <a:pPr algn="ctr"/>
                      <a:r>
                        <a:rPr lang="en-US" altLang="zh-CN" sz="21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21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101827" marR="101827" marT="50914" marB="50914"/>
                </a:tc>
                <a:extLst>
                  <a:ext uri="{0D108BD9-81ED-4DB2-BD59-A6C34878D82A}">
                    <a16:rowId xmlns:a16="http://schemas.microsoft.com/office/drawing/2014/main" val="1055571610"/>
                  </a:ext>
                </a:extLst>
              </a:tr>
            </a:tbl>
          </a:graphicData>
        </a:graphic>
      </p:graphicFrame>
      <p:grpSp>
        <p:nvGrpSpPr>
          <p:cNvPr id="8" name="组合 7">
            <a:extLst>
              <a:ext uri="{FF2B5EF4-FFF2-40B4-BE49-F238E27FC236}">
                <a16:creationId xmlns:a16="http://schemas.microsoft.com/office/drawing/2014/main" id="{62804333-E458-4AD7-AE71-40310F33994D}"/>
              </a:ext>
            </a:extLst>
          </p:cNvPr>
          <p:cNvGrpSpPr/>
          <p:nvPr/>
        </p:nvGrpSpPr>
        <p:grpSpPr>
          <a:xfrm>
            <a:off x="843795" y="1255471"/>
            <a:ext cx="3750783" cy="579957"/>
            <a:chOff x="371537" y="4732301"/>
            <a:chExt cx="2678518" cy="579957"/>
          </a:xfrm>
        </p:grpSpPr>
        <p:sp>
          <p:nvSpPr>
            <p:cNvPr id="9" name="矩形 8">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加入中断机制，如何实现？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5429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p>
        </p:txBody>
      </p:sp>
      <p:graphicFrame>
        <p:nvGraphicFramePr>
          <p:cNvPr id="4" name="表格 3"/>
          <p:cNvGraphicFramePr>
            <a:graphicFrameLocks noGrp="1"/>
          </p:cNvGraphicFramePr>
          <p:nvPr>
            <p:extLst/>
          </p:nvPr>
        </p:nvGraphicFramePr>
        <p:xfrm>
          <a:off x="2036491" y="1275178"/>
          <a:ext cx="8602559" cy="4852704"/>
        </p:xfrm>
        <a:graphic>
          <a:graphicData uri="http://schemas.openxmlformats.org/drawingml/2006/table">
            <a:tbl>
              <a:tblPr firstRow="1" bandRow="1">
                <a:tableStyleId>{5C22544A-7EE6-4342-B048-85BDC9FD1C3A}</a:tableStyleId>
              </a:tblPr>
              <a:tblGrid>
                <a:gridCol w="1228937">
                  <a:extLst>
                    <a:ext uri="{9D8B030D-6E8A-4147-A177-3AD203B41FA5}">
                      <a16:colId xmlns:a16="http://schemas.microsoft.com/office/drawing/2014/main" val="2354829356"/>
                    </a:ext>
                  </a:extLst>
                </a:gridCol>
                <a:gridCol w="1228937">
                  <a:extLst>
                    <a:ext uri="{9D8B030D-6E8A-4147-A177-3AD203B41FA5}">
                      <a16:colId xmlns:a16="http://schemas.microsoft.com/office/drawing/2014/main" val="860508581"/>
                    </a:ext>
                  </a:extLst>
                </a:gridCol>
                <a:gridCol w="1228937">
                  <a:extLst>
                    <a:ext uri="{9D8B030D-6E8A-4147-A177-3AD203B41FA5}">
                      <a16:colId xmlns:a16="http://schemas.microsoft.com/office/drawing/2014/main" val="4169666356"/>
                    </a:ext>
                  </a:extLst>
                </a:gridCol>
                <a:gridCol w="1228937">
                  <a:extLst>
                    <a:ext uri="{9D8B030D-6E8A-4147-A177-3AD203B41FA5}">
                      <a16:colId xmlns:a16="http://schemas.microsoft.com/office/drawing/2014/main" val="996692166"/>
                    </a:ext>
                  </a:extLst>
                </a:gridCol>
                <a:gridCol w="1228937">
                  <a:extLst>
                    <a:ext uri="{9D8B030D-6E8A-4147-A177-3AD203B41FA5}">
                      <a16:colId xmlns:a16="http://schemas.microsoft.com/office/drawing/2014/main" val="308592029"/>
                    </a:ext>
                  </a:extLst>
                </a:gridCol>
                <a:gridCol w="1228937">
                  <a:extLst>
                    <a:ext uri="{9D8B030D-6E8A-4147-A177-3AD203B41FA5}">
                      <a16:colId xmlns:a16="http://schemas.microsoft.com/office/drawing/2014/main" val="4161055628"/>
                    </a:ext>
                  </a:extLst>
                </a:gridCol>
                <a:gridCol w="1228937">
                  <a:extLst>
                    <a:ext uri="{9D8B030D-6E8A-4147-A177-3AD203B41FA5}">
                      <a16:colId xmlns:a16="http://schemas.microsoft.com/office/drawing/2014/main" val="3506805470"/>
                    </a:ext>
                  </a:extLst>
                </a:gridCol>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LOAD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MOVE</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STORE</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JMP</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72097" marR="72097" marT="36049" marB="36049"/>
                </a:tc>
                <a:extLst>
                  <a:ext uri="{0D108BD9-81ED-4DB2-BD59-A6C34878D82A}">
                    <a16:rowId xmlns:a16="http://schemas.microsoft.com/office/drawing/2014/main" val="1854401026"/>
                  </a:ext>
                </a:extLst>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441101547"/>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55571610"/>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943768479"/>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486998000"/>
                  </a:ext>
                </a:extLst>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724280822"/>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920721194"/>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90841556"/>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162386477"/>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792457608"/>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115646003"/>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4161611074"/>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773500770"/>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555729301"/>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064628016"/>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486605824"/>
                  </a:ext>
                </a:extLst>
              </a:tr>
            </a:tbl>
          </a:graphicData>
        </a:graphic>
      </p:graphicFrame>
      <p:grpSp>
        <p:nvGrpSpPr>
          <p:cNvPr id="5" name="组合 4"/>
          <p:cNvGrpSpPr/>
          <p:nvPr/>
        </p:nvGrpSpPr>
        <p:grpSpPr>
          <a:xfrm>
            <a:off x="1316830" y="1548275"/>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2026196"/>
            <a:ext cx="447367" cy="1629613"/>
          </a:xfrm>
          <a:prstGeom prst="rect">
            <a:avLst/>
          </a:prstGeom>
        </p:spPr>
        <p:txBody>
          <a:bodyPr vert="eaVert" wrap="none">
            <a:spAutoFit/>
          </a:bodyPr>
          <a:lstStyle/>
          <a:p>
            <a:r>
              <a:rPr lang="zh-CN" altLang="en-US" sz="1707"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7" dirty="0"/>
          </a:p>
        </p:txBody>
      </p:sp>
      <p:cxnSp>
        <p:nvCxnSpPr>
          <p:cNvPr id="10" name="直接连接符 9"/>
          <p:cNvCxnSpPr/>
          <p:nvPr/>
        </p:nvCxnSpPr>
        <p:spPr>
          <a:xfrm flipH="1">
            <a:off x="1329349" y="4006148"/>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35085"/>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5336" y="4281498"/>
            <a:ext cx="447367" cy="730328"/>
          </a:xfrm>
          <a:prstGeom prst="rect">
            <a:avLst/>
          </a:prstGeom>
        </p:spPr>
        <p:txBody>
          <a:bodyPr vert="eaVert" wrap="none">
            <a:spAutoFit/>
          </a:bodyPr>
          <a:lstStyle/>
          <a:p>
            <a:r>
              <a:rPr lang="en-US" altLang="zh-CN" sz="1707"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LOAD</a:t>
            </a:r>
            <a:endParaRPr lang="zh-CN" altLang="en-US" sz="1707" dirty="0"/>
          </a:p>
        </p:txBody>
      </p:sp>
      <p:cxnSp>
        <p:nvCxnSpPr>
          <p:cNvPr id="13" name="直接连接符 12"/>
          <p:cNvCxnSpPr/>
          <p:nvPr/>
        </p:nvCxnSpPr>
        <p:spPr>
          <a:xfrm flipH="1">
            <a:off x="1329349" y="5508182"/>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16200000">
            <a:off x="1449269" y="4990563"/>
            <a:ext cx="447367" cy="778418"/>
          </a:xfrm>
          <a:prstGeom prst="rect">
            <a:avLst/>
          </a:prstGeom>
        </p:spPr>
        <p:txBody>
          <a:bodyPr vert="eaVert" wrap="none">
            <a:spAutoFit/>
          </a:bodyPr>
          <a:lstStyle/>
          <a:p>
            <a:r>
              <a:rPr lang="en-US" altLang="zh-CN" sz="1707"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MOVE</a:t>
            </a:r>
            <a:endParaRPr lang="zh-CN" altLang="en-US" sz="1707" dirty="0"/>
          </a:p>
        </p:txBody>
      </p:sp>
      <p:cxnSp>
        <p:nvCxnSpPr>
          <p:cNvPr id="15" name="直接连接符 14"/>
          <p:cNvCxnSpPr/>
          <p:nvPr/>
        </p:nvCxnSpPr>
        <p:spPr>
          <a:xfrm flipH="1">
            <a:off x="1329349" y="612787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329349" y="5849553"/>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rot="16200000">
            <a:off x="1418282" y="5726356"/>
            <a:ext cx="447367" cy="563616"/>
          </a:xfrm>
          <a:prstGeom prst="rect">
            <a:avLst/>
          </a:prstGeom>
        </p:spPr>
        <p:txBody>
          <a:bodyPr vert="eaVert" wrap="none">
            <a:spAutoFit/>
          </a:bodyPr>
          <a:lstStyle/>
          <a:p>
            <a:r>
              <a:rPr lang="en-US" altLang="zh-CN" sz="1707"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JMP</a:t>
            </a:r>
            <a:endParaRPr lang="zh-CN" altLang="en-US" sz="1707" dirty="0"/>
          </a:p>
        </p:txBody>
      </p:sp>
    </p:spTree>
    <p:extLst>
      <p:ext uri="{BB962C8B-B14F-4D97-AF65-F5344CB8AC3E}">
        <p14:creationId xmlns:p14="http://schemas.microsoft.com/office/powerpoint/2010/main" val="3349501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现代时序系统</a:t>
            </a:r>
            <a:r>
              <a:rPr lang="en-US" altLang="zh-CN" dirty="0"/>
              <a:t>---</a:t>
            </a:r>
            <a:r>
              <a:rPr lang="zh-CN" altLang="en-US" dirty="0"/>
              <a:t>异步控制</a:t>
            </a:r>
          </a:p>
        </p:txBody>
      </p:sp>
      <p:sp>
        <p:nvSpPr>
          <p:cNvPr id="5" name="Rectangle 8"/>
          <p:cNvSpPr>
            <a:spLocks noChangeArrowheads="1"/>
          </p:cNvSpPr>
          <p:nvPr/>
        </p:nvSpPr>
        <p:spPr bwMode="auto">
          <a:xfrm>
            <a:off x="2804225" y="2255214"/>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800627"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7" name="Rectangle 10"/>
          <p:cNvSpPr>
            <a:spLocks noChangeArrowheads="1"/>
          </p:cNvSpPr>
          <p:nvPr/>
        </p:nvSpPr>
        <p:spPr bwMode="auto">
          <a:xfrm>
            <a:off x="3492982" y="1500567"/>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latin typeface="微软雅黑"/>
                <a:ea typeface="微软雅黑"/>
              </a:rPr>
              <a:t>反馈信号</a:t>
            </a:r>
          </a:p>
        </p:txBody>
      </p:sp>
      <p:grpSp>
        <p:nvGrpSpPr>
          <p:cNvPr id="8" name="组合 7"/>
          <p:cNvGrpSpPr/>
          <p:nvPr/>
        </p:nvGrpSpPr>
        <p:grpSpPr>
          <a:xfrm>
            <a:off x="5617731" y="3638054"/>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3" name="Line 52"/>
          <p:cNvSpPr>
            <a:spLocks noChangeShapeType="1"/>
          </p:cNvSpPr>
          <p:nvPr/>
        </p:nvSpPr>
        <p:spPr bwMode="auto">
          <a:xfrm rot="5400000" flipV="1">
            <a:off x="4973120" y="2223689"/>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53"/>
          <p:cNvSpPr>
            <a:spLocks noChangeShapeType="1"/>
          </p:cNvSpPr>
          <p:nvPr/>
        </p:nvSpPr>
        <p:spPr bwMode="auto">
          <a:xfrm rot="5400000" flipV="1">
            <a:off x="4973120" y="2366556"/>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54"/>
          <p:cNvSpPr>
            <a:spLocks noChangeShapeType="1"/>
          </p:cNvSpPr>
          <p:nvPr/>
        </p:nvSpPr>
        <p:spPr bwMode="auto">
          <a:xfrm rot="5400000" flipV="1">
            <a:off x="4973120" y="2509423"/>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55"/>
          <p:cNvSpPr>
            <a:spLocks noChangeShapeType="1"/>
          </p:cNvSpPr>
          <p:nvPr/>
        </p:nvSpPr>
        <p:spPr bwMode="auto">
          <a:xfrm rot="5400000" flipV="1">
            <a:off x="4973120" y="2653877"/>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7" name="Line 56"/>
          <p:cNvSpPr>
            <a:spLocks noChangeShapeType="1"/>
          </p:cNvSpPr>
          <p:nvPr/>
        </p:nvSpPr>
        <p:spPr bwMode="auto">
          <a:xfrm rot="5400000" flipV="1">
            <a:off x="4973120" y="2798331"/>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57"/>
          <p:cNvSpPr>
            <a:spLocks noChangeShapeType="1"/>
          </p:cNvSpPr>
          <p:nvPr/>
        </p:nvSpPr>
        <p:spPr bwMode="auto">
          <a:xfrm rot="5400000" flipV="1">
            <a:off x="4973120" y="2942785"/>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58"/>
          <p:cNvSpPr>
            <a:spLocks noChangeShapeType="1"/>
          </p:cNvSpPr>
          <p:nvPr/>
        </p:nvSpPr>
        <p:spPr bwMode="auto">
          <a:xfrm rot="5400000" flipV="1">
            <a:off x="4973120" y="3085653"/>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Rectangle 60"/>
          <p:cNvSpPr>
            <a:spLocks noChangeArrowheads="1"/>
          </p:cNvSpPr>
          <p:nvPr/>
        </p:nvSpPr>
        <p:spPr bwMode="auto">
          <a:xfrm>
            <a:off x="4753849" y="2167333"/>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6600"/>
                </a:solidFill>
                <a:latin typeface="微软雅黑"/>
                <a:ea typeface="微软雅黑"/>
              </a:rPr>
              <a:t>I</a:t>
            </a:r>
            <a:r>
              <a:rPr lang="en-US" altLang="zh-CN" sz="1599" b="1" baseline="-25000" dirty="0">
                <a:solidFill>
                  <a:srgbClr val="FF6600"/>
                </a:solidFill>
                <a:latin typeface="微软雅黑"/>
                <a:ea typeface="微软雅黑"/>
              </a:rPr>
              <a:t>1</a:t>
            </a:r>
          </a:p>
        </p:txBody>
      </p:sp>
      <p:sp>
        <p:nvSpPr>
          <p:cNvPr id="21" name="Rectangle 61"/>
          <p:cNvSpPr>
            <a:spLocks noChangeArrowheads="1"/>
          </p:cNvSpPr>
          <p:nvPr/>
        </p:nvSpPr>
        <p:spPr bwMode="auto">
          <a:xfrm>
            <a:off x="4749638" y="3391228"/>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FF6600"/>
                </a:solidFill>
                <a:latin typeface="微软雅黑"/>
                <a:ea typeface="微软雅黑"/>
              </a:rPr>
              <a:t>I</a:t>
            </a:r>
            <a:r>
              <a:rPr lang="en-US" altLang="zh-CN" sz="1599" b="1" baseline="-25000" dirty="0" err="1">
                <a:solidFill>
                  <a:srgbClr val="FF6600"/>
                </a:solidFill>
                <a:latin typeface="微软雅黑"/>
                <a:ea typeface="微软雅黑"/>
              </a:rPr>
              <a:t>m</a:t>
            </a:r>
            <a:endParaRPr lang="en-US" altLang="zh-CN" sz="1599" b="1" baseline="-25000" dirty="0">
              <a:solidFill>
                <a:srgbClr val="FF6600"/>
              </a:solidFill>
              <a:latin typeface="微软雅黑"/>
              <a:ea typeface="微软雅黑"/>
            </a:endParaRPr>
          </a:p>
        </p:txBody>
      </p:sp>
      <p:sp>
        <p:nvSpPr>
          <p:cNvPr id="43" name="Line 72"/>
          <p:cNvSpPr>
            <a:spLocks noChangeShapeType="1"/>
          </p:cNvSpPr>
          <p:nvPr/>
        </p:nvSpPr>
        <p:spPr bwMode="auto">
          <a:xfrm rot="5400000" flipV="1">
            <a:off x="4975500" y="1214886"/>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3"/>
          <p:cNvSpPr>
            <a:spLocks noChangeShapeType="1"/>
          </p:cNvSpPr>
          <p:nvPr/>
        </p:nvSpPr>
        <p:spPr bwMode="auto">
          <a:xfrm rot="5400000" flipV="1">
            <a:off x="4975500" y="1357753"/>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5" name="Line 74"/>
          <p:cNvSpPr>
            <a:spLocks noChangeShapeType="1"/>
          </p:cNvSpPr>
          <p:nvPr/>
        </p:nvSpPr>
        <p:spPr bwMode="auto">
          <a:xfrm rot="5400000" flipV="1">
            <a:off x="4975500" y="1500620"/>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6" name="Line 75"/>
          <p:cNvSpPr>
            <a:spLocks noChangeShapeType="1"/>
          </p:cNvSpPr>
          <p:nvPr/>
        </p:nvSpPr>
        <p:spPr bwMode="auto">
          <a:xfrm rot="5400000" flipV="1">
            <a:off x="4975500" y="1645075"/>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7" name="Rectangle 77"/>
          <p:cNvSpPr>
            <a:spLocks noChangeArrowheads="1"/>
          </p:cNvSpPr>
          <p:nvPr/>
        </p:nvSpPr>
        <p:spPr bwMode="auto">
          <a:xfrm>
            <a:off x="4360608" y="1316747"/>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latin typeface="微软雅黑"/>
                <a:ea typeface="微软雅黑"/>
              </a:rPr>
              <a:t>B</a:t>
            </a:r>
            <a:r>
              <a:rPr lang="en-US" altLang="zh-CN" sz="1599" b="1" baseline="-25000" dirty="0">
                <a:latin typeface="微软雅黑"/>
                <a:ea typeface="微软雅黑"/>
              </a:rPr>
              <a:t>1</a:t>
            </a:r>
          </a:p>
        </p:txBody>
      </p:sp>
      <p:sp>
        <p:nvSpPr>
          <p:cNvPr id="48" name="Rectangle 78"/>
          <p:cNvSpPr>
            <a:spLocks noChangeArrowheads="1"/>
          </p:cNvSpPr>
          <p:nvPr/>
        </p:nvSpPr>
        <p:spPr bwMode="auto">
          <a:xfrm>
            <a:off x="4368755" y="1696139"/>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latin typeface="微软雅黑"/>
                <a:ea typeface="微软雅黑"/>
              </a:rPr>
              <a:t>B</a:t>
            </a:r>
            <a:r>
              <a:rPr lang="en-US" altLang="zh-CN" sz="1599" b="1" baseline="-25000" dirty="0" err="1">
                <a:latin typeface="微软雅黑"/>
                <a:ea typeface="微软雅黑"/>
              </a:rPr>
              <a:t>j</a:t>
            </a:r>
            <a:endParaRPr lang="en-US" altLang="zh-CN" sz="1599" b="1" baseline="-25000" dirty="0">
              <a:latin typeface="微软雅黑"/>
              <a:ea typeface="微软雅黑"/>
            </a:endParaRPr>
          </a:p>
        </p:txBody>
      </p:sp>
      <p:cxnSp>
        <p:nvCxnSpPr>
          <p:cNvPr id="49" name="直接箭头连接符 48"/>
          <p:cNvCxnSpPr>
            <a:stCxn id="5" idx="3"/>
            <a:endCxn id="4" idx="1"/>
          </p:cNvCxnSpPr>
          <p:nvPr/>
        </p:nvCxnSpPr>
        <p:spPr>
          <a:xfrm flipV="1">
            <a:off x="3312659" y="2937880"/>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936550"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1" name="Rectangle 5"/>
          <p:cNvSpPr>
            <a:spLocks noChangeArrowheads="1"/>
          </p:cNvSpPr>
          <p:nvPr/>
        </p:nvSpPr>
        <p:spPr bwMode="auto">
          <a:xfrm>
            <a:off x="5263853" y="4454341"/>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grpSp>
        <p:nvGrpSpPr>
          <p:cNvPr id="95" name="组合 94"/>
          <p:cNvGrpSpPr/>
          <p:nvPr/>
        </p:nvGrpSpPr>
        <p:grpSpPr>
          <a:xfrm>
            <a:off x="7561699" y="1083863"/>
            <a:ext cx="2292199" cy="2771622"/>
            <a:chOff x="8343455" y="1065195"/>
            <a:chExt cx="2292199" cy="2771622"/>
          </a:xfrm>
        </p:grpSpPr>
        <p:sp>
          <p:nvSpPr>
            <p:cNvPr id="22" name="Rectangle 6"/>
            <p:cNvSpPr>
              <a:spLocks noChangeArrowheads="1"/>
            </p:cNvSpPr>
            <p:nvPr/>
          </p:nvSpPr>
          <p:spPr bwMode="auto">
            <a:xfrm rot="5400000">
              <a:off x="9377552" y="229866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grpSp>
          <p:nvGrpSpPr>
            <p:cNvPr id="23" name="Group 11"/>
            <p:cNvGrpSpPr>
              <a:grpSpLocks/>
            </p:cNvGrpSpPr>
            <p:nvPr/>
          </p:nvGrpSpPr>
          <p:grpSpPr bwMode="auto">
            <a:xfrm rot="5400000">
              <a:off x="9019468" y="2216071"/>
              <a:ext cx="2012840" cy="431776"/>
              <a:chOff x="2746" y="1207"/>
              <a:chExt cx="1268" cy="409"/>
            </a:xfrm>
          </p:grpSpPr>
          <p:grpSp>
            <p:nvGrpSpPr>
              <p:cNvPr id="24" name="Group 12"/>
              <p:cNvGrpSpPr>
                <a:grpSpLocks/>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0" name="Group 62"/>
            <p:cNvGrpSpPr>
              <a:grpSpLocks/>
            </p:cNvGrpSpPr>
            <p:nvPr/>
          </p:nvGrpSpPr>
          <p:grpSpPr bwMode="auto">
            <a:xfrm rot="5400000">
              <a:off x="8675785" y="224543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sp>
          <p:nvSpPr>
            <p:cNvPr id="52" name="Rectangle 3"/>
            <p:cNvSpPr>
              <a:spLocks noChangeArrowheads="1"/>
            </p:cNvSpPr>
            <p:nvPr/>
          </p:nvSpPr>
          <p:spPr bwMode="auto">
            <a:xfrm>
              <a:off x="8343455" y="129807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sp>
        <p:nvSpPr>
          <p:cNvPr id="54" name="Rectangle 9"/>
          <p:cNvSpPr>
            <a:spLocks noChangeArrowheads="1"/>
          </p:cNvSpPr>
          <p:nvPr/>
        </p:nvSpPr>
        <p:spPr bwMode="auto">
          <a:xfrm>
            <a:off x="5033112" y="41236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nvGrpSpPr>
          <p:cNvPr id="57" name="组合 56"/>
          <p:cNvGrpSpPr/>
          <p:nvPr/>
        </p:nvGrpSpPr>
        <p:grpSpPr>
          <a:xfrm>
            <a:off x="6774782" y="3405321"/>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276361" y="1322123"/>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61" name="Rectangle 9"/>
          <p:cNvSpPr>
            <a:spLocks noChangeArrowheads="1"/>
          </p:cNvSpPr>
          <p:nvPr/>
        </p:nvSpPr>
        <p:spPr bwMode="auto">
          <a:xfrm>
            <a:off x="6684385" y="27295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cxnSp>
        <p:nvCxnSpPr>
          <p:cNvPr id="62" name="直接箭头连接符 61"/>
          <p:cNvCxnSpPr/>
          <p:nvPr/>
        </p:nvCxnSpPr>
        <p:spPr>
          <a:xfrm>
            <a:off x="4660575" y="4764348"/>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158618" y="4480663"/>
            <a:ext cx="595035" cy="584519"/>
          </a:xfrm>
          <a:prstGeom prst="rect">
            <a:avLst/>
          </a:prstGeom>
          <a:solidFill>
            <a:srgbClr val="7FC4FF"/>
          </a:solidFill>
          <a:ln w="19050">
            <a:solidFill>
              <a:srgbClr val="C00000"/>
            </a:solidFill>
          </a:ln>
          <a:extLst/>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64" name="等腰三角形 63"/>
          <p:cNvSpPr/>
          <p:nvPr/>
        </p:nvSpPr>
        <p:spPr>
          <a:xfrm rot="5400000">
            <a:off x="5231527" y="4684384"/>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5617731" y="3654064"/>
            <a:ext cx="3774346" cy="714286"/>
            <a:chOff x="6399487" y="3635396"/>
            <a:chExt cx="3774346" cy="714286"/>
          </a:xfrm>
        </p:grpSpPr>
        <p:sp>
          <p:nvSpPr>
            <p:cNvPr id="53" name="Rectangle 9"/>
            <p:cNvSpPr>
              <a:spLocks noChangeArrowheads="1"/>
            </p:cNvSpPr>
            <p:nvPr/>
          </p:nvSpPr>
          <p:spPr bwMode="auto">
            <a:xfrm>
              <a:off x="9473465" y="401125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nvGrpSpPr>
            <p:cNvPr id="94" name="组合 93"/>
            <p:cNvGrpSpPr/>
            <p:nvPr/>
          </p:nvGrpSpPr>
          <p:grpSpPr>
            <a:xfrm>
              <a:off x="6399487" y="3635396"/>
              <a:ext cx="3133508" cy="615927"/>
              <a:chOff x="6399487" y="3635396"/>
              <a:chExt cx="3133508" cy="615927"/>
            </a:xfrm>
          </p:grpSpPr>
          <p:cxnSp>
            <p:nvCxnSpPr>
              <p:cNvPr id="55" name="直接连接符 54"/>
              <p:cNvCxnSpPr/>
              <p:nvPr/>
            </p:nvCxnSpPr>
            <p:spPr>
              <a:xfrm>
                <a:off x="6399487" y="386979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83890" y="398933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668256" y="363539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0" name="直接连接符 69"/>
              <p:cNvCxnSpPr/>
              <p:nvPr/>
            </p:nvCxnSpPr>
            <p:spPr>
              <a:xfrm>
                <a:off x="6974129" y="410729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258534" y="424934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614814" y="5072999"/>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7" name="直接连接符 76"/>
          <p:cNvCxnSpPr/>
          <p:nvPr/>
        </p:nvCxnSpPr>
        <p:spPr>
          <a:xfrm>
            <a:off x="6476778" y="5290874"/>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189455" y="5428249"/>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775858" y="3276447"/>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772951" y="3153826"/>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902134" y="5563971"/>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614813" y="5699692"/>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772942" y="3023283"/>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5000567" y="5082953"/>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mc:AlternateContent xmlns:mc="http://schemas.openxmlformats.org/markup-compatibility/2006" xmlns:a14="http://schemas.microsoft.com/office/drawing/2010/main">
        <mc:Choice Requires="a14">
          <p:sp>
            <p:nvSpPr>
              <p:cNvPr id="92" name="文本框 91"/>
              <p:cNvSpPr txBox="1"/>
              <p:nvPr/>
            </p:nvSpPr>
            <p:spPr>
              <a:xfrm>
                <a:off x="7214138" y="4996171"/>
                <a:ext cx="4389068" cy="492443"/>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3"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92" name="文本框 91"/>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a:blip r:embed="rId2"/>
                <a:stretch>
                  <a:fillRect b="-1250"/>
                </a:stretch>
              </a:blipFill>
              <a:effectLst/>
            </p:spPr>
            <p:txBody>
              <a:bodyPr/>
              <a:lstStyle/>
              <a:p>
                <a:r>
                  <a:rPr lang="zh-CN" altLang="en-US">
                    <a:noFill/>
                  </a:rPr>
                  <a:t> </a:t>
                </a:r>
              </a:p>
            </p:txBody>
          </p:sp>
        </mc:Fallback>
      </mc:AlternateContent>
      <p:sp>
        <p:nvSpPr>
          <p:cNvPr id="4" name="Rectangle 4"/>
          <p:cNvSpPr>
            <a:spLocks noChangeArrowheads="1"/>
          </p:cNvSpPr>
          <p:nvPr/>
        </p:nvSpPr>
        <p:spPr bwMode="auto">
          <a:xfrm>
            <a:off x="3676997" y="2255213"/>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97" name="矩形 96"/>
          <p:cNvSpPr/>
          <p:nvPr/>
        </p:nvSpPr>
        <p:spPr>
          <a:xfrm>
            <a:off x="3267212" y="5944552"/>
            <a:ext cx="5724645" cy="707907"/>
          </a:xfrm>
          <a:prstGeom prst="rect">
            <a:avLst/>
          </a:prstGeom>
        </p:spPr>
        <p:txBody>
          <a:bodyPr wrap="none" anchor="ctr" anchorCtr="1">
            <a:noAutofit/>
          </a:bodyPr>
          <a:lstStyle/>
          <a:p>
            <a:pPr algn="ctr" defTabSz="914277">
              <a:spcBef>
                <a:spcPct val="50000"/>
              </a:spcBef>
              <a:defRPr/>
            </a:pPr>
            <a:endParaRPr lang="en-US" altLang="zh-CN" sz="3600" b="1" kern="0" baseline="-25000" dirty="0">
              <a:solidFill>
                <a:srgbClr val="C00000"/>
              </a:solidFill>
              <a:latin typeface="微软雅黑" panose="020B0503020204020204" pitchFamily="34" charset="-122"/>
              <a:ea typeface="微软雅黑" panose="020B0503020204020204" pitchFamily="34" charset="-122"/>
            </a:endParaRPr>
          </a:p>
        </p:txBody>
      </p:sp>
      <p:sp>
        <p:nvSpPr>
          <p:cNvPr id="99" name="标题 1"/>
          <p:cNvSpPr txBox="1">
            <a:spLocks/>
          </p:cNvSpPr>
          <p:nvPr/>
        </p:nvSpPr>
        <p:spPr>
          <a:xfrm>
            <a:off x="3184209" y="5957751"/>
            <a:ext cx="6813738"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effectLst/>
              </a:rPr>
              <a:t>操作控制信号仅与状态寄存器现态有关</a:t>
            </a:r>
          </a:p>
        </p:txBody>
      </p:sp>
    </p:spTree>
    <p:extLst>
      <p:ext uri="{BB962C8B-B14F-4D97-AF65-F5344CB8AC3E}">
        <p14:creationId xmlns:p14="http://schemas.microsoft.com/office/powerpoint/2010/main" val="230468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down)">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wipe(down)">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变长指令周期硬布线控制器设计步骤</a:t>
            </a:r>
            <a:r>
              <a:rPr lang="en-US" altLang="zh-CN" dirty="0"/>
              <a:t>---</a:t>
            </a:r>
            <a:r>
              <a:rPr lang="zh-CN" altLang="en-US" dirty="0"/>
              <a:t>异步控制</a:t>
            </a:r>
          </a:p>
        </p:txBody>
      </p:sp>
      <p:sp>
        <p:nvSpPr>
          <p:cNvPr id="3" name="内容占位符 2"/>
          <p:cNvSpPr>
            <a:spLocks noGrp="1"/>
          </p:cNvSpPr>
          <p:nvPr>
            <p:ph idx="1"/>
          </p:nvPr>
        </p:nvSpPr>
        <p:spPr/>
        <p:txBody>
          <a:bodyPr/>
          <a:lstStyle/>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列出所有指令的</a:t>
            </a:r>
            <a:r>
              <a:rPr lang="zh-CN" altLang="en-US" b="1" dirty="0">
                <a:cs typeface="Segoe UI Black" panose="020B0A02040204020203" pitchFamily="34" charset="0"/>
                <a:sym typeface="Arial" panose="020B0604020202020204" pitchFamily="34" charset="0"/>
              </a:rPr>
              <a:t>指令周期流程图</a:t>
            </a:r>
            <a:r>
              <a:rPr lang="zh-CN" altLang="en-US" dirty="0">
                <a:cs typeface="Segoe UI Black" panose="020B0A02040204020203" pitchFamily="34" charset="0"/>
                <a:sym typeface="Arial" panose="020B0604020202020204" pitchFamily="34" charset="0"/>
              </a:rPr>
              <a:t>，明确各节拍控制信号</a:t>
            </a: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p>
          <a:p>
            <a:endParaRPr lang="zh-CN" altLang="en-US" dirty="0"/>
          </a:p>
        </p:txBody>
      </p:sp>
      <p:pic>
        <p:nvPicPr>
          <p:cNvPr id="93" name="图片 92"/>
          <p:cNvPicPr>
            <a:picLocks noChangeAspect="1"/>
          </p:cNvPicPr>
          <p:nvPr/>
        </p:nvPicPr>
        <p:blipFill>
          <a:blip r:embed="rId2"/>
          <a:stretch>
            <a:fillRect/>
          </a:stretch>
        </p:blipFill>
        <p:spPr>
          <a:xfrm>
            <a:off x="5951322" y="2285771"/>
            <a:ext cx="5529478" cy="3814609"/>
          </a:xfrm>
          <a:prstGeom prst="rect">
            <a:avLst/>
          </a:prstGeom>
        </p:spPr>
      </p:pic>
    </p:spTree>
    <p:extLst>
      <p:ext uri="{BB962C8B-B14F-4D97-AF65-F5344CB8AC3E}">
        <p14:creationId xmlns:p14="http://schemas.microsoft.com/office/powerpoint/2010/main" val="2550027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p>
        </p:txBody>
      </p:sp>
      <p:sp>
        <p:nvSpPr>
          <p:cNvPr id="4" name="矩形 3"/>
          <p:cNvSpPr/>
          <p:nvPr/>
        </p:nvSpPr>
        <p:spPr bwMode="auto">
          <a:xfrm>
            <a:off x="5724963" y="1354687"/>
            <a:ext cx="6224151" cy="4734852"/>
          </a:xfrm>
          <a:prstGeom prst="rect">
            <a:avLst/>
          </a:prstGeom>
          <a:solidFill>
            <a:schemeClr val="accent1">
              <a:lumMod val="40000"/>
              <a:lumOff val="60000"/>
              <a:alpha val="32000"/>
            </a:schemeClr>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 name="矩形 4"/>
          <p:cNvSpPr/>
          <p:nvPr/>
        </p:nvSpPr>
        <p:spPr bwMode="auto">
          <a:xfrm>
            <a:off x="232532" y="1354687"/>
            <a:ext cx="5367076" cy="4734852"/>
          </a:xfrm>
          <a:prstGeom prst="rect">
            <a:avLst/>
          </a:prstGeom>
          <a:solidFill>
            <a:srgbClr val="F9F97F">
              <a:alpha val="28000"/>
            </a:srgbClr>
          </a:solidFill>
          <a:ln w="28575">
            <a:solidFill>
              <a:srgbClr val="FF6600"/>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6" name="组合 5"/>
          <p:cNvGrpSpPr/>
          <p:nvPr/>
        </p:nvGrpSpPr>
        <p:grpSpPr>
          <a:xfrm>
            <a:off x="644320" y="1544094"/>
            <a:ext cx="5242379" cy="3725684"/>
            <a:chOff x="3530218" y="1456201"/>
            <a:chExt cx="6607156" cy="4695611"/>
          </a:xfrm>
        </p:grpSpPr>
        <p:sp>
          <p:nvSpPr>
            <p:cNvPr id="7" name="Rectangle 5"/>
            <p:cNvSpPr>
              <a:spLocks noChangeArrowheads="1"/>
            </p:cNvSpPr>
            <p:nvPr/>
          </p:nvSpPr>
          <p:spPr bwMode="auto">
            <a:xfrm>
              <a:off x="6149714" y="5284478"/>
              <a:ext cx="2581654" cy="76132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时序产生器</a:t>
              </a:r>
            </a:p>
          </p:txBody>
        </p:sp>
        <p:sp>
          <p:nvSpPr>
            <p:cNvPr id="8" name="Rectangle 6"/>
            <p:cNvSpPr>
              <a:spLocks noChangeArrowheads="1"/>
            </p:cNvSpPr>
            <p:nvPr/>
          </p:nvSpPr>
          <p:spPr bwMode="auto">
            <a:xfrm>
              <a:off x="6333455" y="1456201"/>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solidFill>
                    <a:srgbClr val="FF0000"/>
                  </a:solidFill>
                  <a:latin typeface="微软雅黑"/>
                  <a:ea typeface="微软雅黑"/>
                </a:rPr>
                <a:t>微操作控制信号序列</a:t>
              </a:r>
            </a:p>
          </p:txBody>
        </p:sp>
        <p:sp>
          <p:nvSpPr>
            <p:cNvPr id="9" name="Rectangle 8"/>
            <p:cNvSpPr>
              <a:spLocks noChangeArrowheads="1"/>
            </p:cNvSpPr>
            <p:nvPr/>
          </p:nvSpPr>
          <p:spPr bwMode="auto">
            <a:xfrm>
              <a:off x="3534013" y="3306894"/>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10" name="Rectangle 9"/>
            <p:cNvSpPr>
              <a:spLocks noChangeArrowheads="1"/>
            </p:cNvSpPr>
            <p:nvPr/>
          </p:nvSpPr>
          <p:spPr bwMode="auto">
            <a:xfrm>
              <a:off x="3530218" y="4791963"/>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IR</a:t>
              </a:r>
            </a:p>
          </p:txBody>
        </p:sp>
        <p:sp>
          <p:nvSpPr>
            <p:cNvPr id="11" name="Rectangle 10"/>
            <p:cNvSpPr>
              <a:spLocks noChangeArrowheads="1"/>
            </p:cNvSpPr>
            <p:nvPr/>
          </p:nvSpPr>
          <p:spPr bwMode="auto">
            <a:xfrm>
              <a:off x="4241221" y="2526435"/>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latin typeface="微软雅黑"/>
                  <a:ea typeface="微软雅黑"/>
                </a:rPr>
                <a:t>反馈信号</a:t>
              </a:r>
            </a:p>
          </p:txBody>
        </p:sp>
        <p:grpSp>
          <p:nvGrpSpPr>
            <p:cNvPr id="12" name="Group 11"/>
            <p:cNvGrpSpPr>
              <a:grpSpLocks/>
            </p:cNvGrpSpPr>
            <p:nvPr/>
          </p:nvGrpSpPr>
          <p:grpSpPr bwMode="auto">
            <a:xfrm>
              <a:off x="6305417" y="1869059"/>
              <a:ext cx="2122917" cy="455389"/>
              <a:chOff x="2746" y="1207"/>
              <a:chExt cx="1268" cy="409"/>
            </a:xfrm>
          </p:grpSpPr>
          <p:grpSp>
            <p:nvGrpSpPr>
              <p:cNvPr id="70" name="Group 12"/>
              <p:cNvGrpSpPr>
                <a:grpSpLocks/>
              </p:cNvGrpSpPr>
              <p:nvPr/>
            </p:nvGrpSpPr>
            <p:grpSpPr bwMode="auto">
              <a:xfrm>
                <a:off x="2746" y="1207"/>
                <a:ext cx="725" cy="409"/>
                <a:chOff x="4330" y="2840"/>
                <a:chExt cx="725" cy="409"/>
              </a:xfrm>
            </p:grpSpPr>
            <p:sp>
              <p:nvSpPr>
                <p:cNvPr id="77"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8"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9"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0"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1"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2"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3"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4"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5"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sp>
            <p:nvSpPr>
              <p:cNvPr id="71"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2"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3"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4"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5"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6"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13" name="Group 28"/>
            <p:cNvGrpSpPr>
              <a:grpSpLocks/>
            </p:cNvGrpSpPr>
            <p:nvPr/>
          </p:nvGrpSpPr>
          <p:grpSpPr bwMode="auto">
            <a:xfrm>
              <a:off x="6377409" y="4753749"/>
              <a:ext cx="1063133" cy="532403"/>
              <a:chOff x="2789" y="3067"/>
              <a:chExt cx="635" cy="318"/>
            </a:xfrm>
          </p:grpSpPr>
          <p:sp>
            <p:nvSpPr>
              <p:cNvPr id="62" name="Line 29"/>
              <p:cNvSpPr>
                <a:spLocks noChangeShapeType="1"/>
              </p:cNvSpPr>
              <p:nvPr/>
            </p:nvSpPr>
            <p:spPr bwMode="auto">
              <a:xfrm flipV="1">
                <a:off x="278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3" name="Line 30"/>
              <p:cNvSpPr>
                <a:spLocks noChangeShapeType="1"/>
              </p:cNvSpPr>
              <p:nvPr/>
            </p:nvSpPr>
            <p:spPr bwMode="auto">
              <a:xfrm flipV="1">
                <a:off x="287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4" name="Line 31"/>
              <p:cNvSpPr>
                <a:spLocks noChangeShapeType="1"/>
              </p:cNvSpPr>
              <p:nvPr/>
            </p:nvSpPr>
            <p:spPr bwMode="auto">
              <a:xfrm flipV="1">
                <a:off x="2970"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5" name="Line 32"/>
              <p:cNvSpPr>
                <a:spLocks noChangeShapeType="1"/>
              </p:cNvSpPr>
              <p:nvPr/>
            </p:nvSpPr>
            <p:spPr bwMode="auto">
              <a:xfrm flipV="1">
                <a:off x="3061"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6" name="Line 33"/>
              <p:cNvSpPr>
                <a:spLocks noChangeShapeType="1"/>
              </p:cNvSpPr>
              <p:nvPr/>
            </p:nvSpPr>
            <p:spPr bwMode="auto">
              <a:xfrm flipV="1">
                <a:off x="315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7" name="Line 34"/>
              <p:cNvSpPr>
                <a:spLocks noChangeShapeType="1"/>
              </p:cNvSpPr>
              <p:nvPr/>
            </p:nvSpPr>
            <p:spPr bwMode="auto">
              <a:xfrm flipV="1">
                <a:off x="324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8" name="Line 35"/>
              <p:cNvSpPr>
                <a:spLocks noChangeShapeType="1"/>
              </p:cNvSpPr>
              <p:nvPr/>
            </p:nvSpPr>
            <p:spPr bwMode="auto">
              <a:xfrm flipV="1">
                <a:off x="3333"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9" name="Line 36"/>
              <p:cNvSpPr>
                <a:spLocks noChangeShapeType="1"/>
              </p:cNvSpPr>
              <p:nvPr/>
            </p:nvSpPr>
            <p:spPr bwMode="auto">
              <a:xfrm flipV="1">
                <a:off x="342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grpSp>
          <p:nvGrpSpPr>
            <p:cNvPr id="14" name="Group 37"/>
            <p:cNvGrpSpPr>
              <a:grpSpLocks/>
            </p:cNvGrpSpPr>
            <p:nvPr/>
          </p:nvGrpSpPr>
          <p:grpSpPr bwMode="auto">
            <a:xfrm>
              <a:off x="7591222" y="4753749"/>
              <a:ext cx="909103" cy="532403"/>
              <a:chOff x="3514" y="3067"/>
              <a:chExt cx="543" cy="318"/>
            </a:xfrm>
          </p:grpSpPr>
          <p:sp>
            <p:nvSpPr>
              <p:cNvPr id="55" name="Line 38"/>
              <p:cNvSpPr>
                <a:spLocks noChangeShapeType="1"/>
              </p:cNvSpPr>
              <p:nvPr/>
            </p:nvSpPr>
            <p:spPr bwMode="auto">
              <a:xfrm flipV="1">
                <a:off x="351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56" name="Line 39"/>
              <p:cNvSpPr>
                <a:spLocks noChangeShapeType="1"/>
              </p:cNvSpPr>
              <p:nvPr/>
            </p:nvSpPr>
            <p:spPr bwMode="auto">
              <a:xfrm flipV="1">
                <a:off x="360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57" name="Line 40"/>
              <p:cNvSpPr>
                <a:spLocks noChangeShapeType="1"/>
              </p:cNvSpPr>
              <p:nvPr/>
            </p:nvSpPr>
            <p:spPr bwMode="auto">
              <a:xfrm flipV="1">
                <a:off x="369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58" name="Line 41"/>
              <p:cNvSpPr>
                <a:spLocks noChangeShapeType="1"/>
              </p:cNvSpPr>
              <p:nvPr/>
            </p:nvSpPr>
            <p:spPr bwMode="auto">
              <a:xfrm flipV="1">
                <a:off x="3785"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59" name="Line 42"/>
              <p:cNvSpPr>
                <a:spLocks noChangeShapeType="1"/>
              </p:cNvSpPr>
              <p:nvPr/>
            </p:nvSpPr>
            <p:spPr bwMode="auto">
              <a:xfrm flipV="1">
                <a:off x="3876"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0" name="Line 43"/>
              <p:cNvSpPr>
                <a:spLocks noChangeShapeType="1"/>
              </p:cNvSpPr>
              <p:nvPr/>
            </p:nvSpPr>
            <p:spPr bwMode="auto">
              <a:xfrm flipV="1">
                <a:off x="3967"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1" name="Line 44"/>
              <p:cNvSpPr>
                <a:spLocks noChangeShapeType="1"/>
              </p:cNvSpPr>
              <p:nvPr/>
            </p:nvSpPr>
            <p:spPr bwMode="auto">
              <a:xfrm flipV="1">
                <a:off x="4057"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grpSp>
          <p:nvGrpSpPr>
            <p:cNvPr id="15" name="Group 45"/>
            <p:cNvGrpSpPr>
              <a:grpSpLocks/>
            </p:cNvGrpSpPr>
            <p:nvPr/>
          </p:nvGrpSpPr>
          <p:grpSpPr bwMode="auto">
            <a:xfrm>
              <a:off x="5922020" y="4882689"/>
              <a:ext cx="1642415" cy="373354"/>
              <a:chOff x="2335" y="3054"/>
              <a:chExt cx="981" cy="223"/>
            </a:xfrm>
          </p:grpSpPr>
          <p:sp>
            <p:nvSpPr>
              <p:cNvPr id="53" name="Rectangle 46"/>
              <p:cNvSpPr>
                <a:spLocks noChangeArrowheads="1"/>
              </p:cNvSpPr>
              <p:nvPr/>
            </p:nvSpPr>
            <p:spPr bwMode="auto">
              <a:xfrm>
                <a:off x="2335" y="3054"/>
                <a:ext cx="324"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C00000"/>
                    </a:solidFill>
                    <a:latin typeface="微软雅黑"/>
                    <a:ea typeface="微软雅黑"/>
                  </a:rPr>
                  <a:t>M</a:t>
                </a:r>
                <a:r>
                  <a:rPr lang="en-US" altLang="zh-CN" sz="1327" b="1" baseline="-25000" dirty="0">
                    <a:solidFill>
                      <a:srgbClr val="C00000"/>
                    </a:solidFill>
                    <a:latin typeface="微软雅黑"/>
                    <a:ea typeface="微软雅黑"/>
                  </a:rPr>
                  <a:t>1</a:t>
                </a:r>
              </a:p>
            </p:txBody>
          </p:sp>
          <p:sp>
            <p:nvSpPr>
              <p:cNvPr id="54" name="Rectangle 47"/>
              <p:cNvSpPr>
                <a:spLocks noChangeArrowheads="1"/>
              </p:cNvSpPr>
              <p:nvPr/>
            </p:nvSpPr>
            <p:spPr bwMode="auto">
              <a:xfrm>
                <a:off x="3020" y="3054"/>
                <a:ext cx="29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a:solidFill>
                      <a:srgbClr val="C00000"/>
                    </a:solidFill>
                    <a:latin typeface="微软雅黑"/>
                    <a:ea typeface="微软雅黑"/>
                  </a:rPr>
                  <a:t>M</a:t>
                </a:r>
                <a:r>
                  <a:rPr lang="en-US" altLang="zh-CN" sz="1327" b="1" baseline="-25000">
                    <a:solidFill>
                      <a:srgbClr val="C00000"/>
                    </a:solidFill>
                    <a:latin typeface="微软雅黑"/>
                    <a:ea typeface="微软雅黑"/>
                  </a:rPr>
                  <a:t>i</a:t>
                </a:r>
              </a:p>
            </p:txBody>
          </p:sp>
        </p:grpSp>
        <p:grpSp>
          <p:nvGrpSpPr>
            <p:cNvPr id="16" name="Group 48"/>
            <p:cNvGrpSpPr>
              <a:grpSpLocks/>
            </p:cNvGrpSpPr>
            <p:nvPr/>
          </p:nvGrpSpPr>
          <p:grpSpPr bwMode="auto">
            <a:xfrm>
              <a:off x="7487416" y="4882689"/>
              <a:ext cx="1438159" cy="373354"/>
              <a:chOff x="3270" y="3054"/>
              <a:chExt cx="859" cy="223"/>
            </a:xfrm>
          </p:grpSpPr>
          <p:sp>
            <p:nvSpPr>
              <p:cNvPr id="51" name="Rectangle 49"/>
              <p:cNvSpPr>
                <a:spLocks noChangeArrowheads="1"/>
              </p:cNvSpPr>
              <p:nvPr/>
            </p:nvSpPr>
            <p:spPr bwMode="auto">
              <a:xfrm>
                <a:off x="3270" y="3054"/>
                <a:ext cx="27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chemeClr val="accent5"/>
                    </a:solidFill>
                    <a:latin typeface="微软雅黑"/>
                    <a:ea typeface="微软雅黑"/>
                  </a:rPr>
                  <a:t>T</a:t>
                </a:r>
                <a:r>
                  <a:rPr lang="en-US" altLang="zh-CN" sz="1327" b="1" baseline="-25000" dirty="0">
                    <a:solidFill>
                      <a:schemeClr val="accent5"/>
                    </a:solidFill>
                    <a:latin typeface="微软雅黑"/>
                    <a:ea typeface="微软雅黑"/>
                  </a:rPr>
                  <a:t>1</a:t>
                </a:r>
              </a:p>
            </p:txBody>
          </p:sp>
          <p:sp>
            <p:nvSpPr>
              <p:cNvPr id="52" name="Rectangle 50"/>
              <p:cNvSpPr>
                <a:spLocks noChangeArrowheads="1"/>
              </p:cNvSpPr>
              <p:nvPr/>
            </p:nvSpPr>
            <p:spPr bwMode="auto">
              <a:xfrm>
                <a:off x="3860" y="3054"/>
                <a:ext cx="26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solidFill>
                      <a:schemeClr val="accent5"/>
                    </a:solidFill>
                    <a:latin typeface="微软雅黑"/>
                    <a:ea typeface="微软雅黑"/>
                  </a:rPr>
                  <a:t>T</a:t>
                </a:r>
                <a:r>
                  <a:rPr lang="en-US" altLang="zh-CN" sz="1327" b="1" baseline="-25000" dirty="0" err="1">
                    <a:solidFill>
                      <a:schemeClr val="accent5"/>
                    </a:solidFill>
                    <a:latin typeface="微软雅黑"/>
                    <a:ea typeface="微软雅黑"/>
                  </a:rPr>
                  <a:t>k</a:t>
                </a:r>
                <a:endParaRPr lang="en-US" altLang="zh-CN" sz="1327" b="1" baseline="-25000" dirty="0">
                  <a:solidFill>
                    <a:schemeClr val="accent5"/>
                  </a:solidFill>
                  <a:latin typeface="微软雅黑"/>
                  <a:ea typeface="微软雅黑"/>
                </a:endParaRPr>
              </a:p>
            </p:txBody>
          </p:sp>
        </p:grpSp>
        <p:grpSp>
          <p:nvGrpSpPr>
            <p:cNvPr id="17" name="Group 51"/>
            <p:cNvGrpSpPr>
              <a:grpSpLocks/>
            </p:cNvGrpSpPr>
            <p:nvPr/>
          </p:nvGrpSpPr>
          <p:grpSpPr bwMode="auto">
            <a:xfrm rot="5400000">
              <a:off x="5366967" y="3728195"/>
              <a:ext cx="909103" cy="607743"/>
              <a:chOff x="3514" y="3067"/>
              <a:chExt cx="543" cy="318"/>
            </a:xfrm>
          </p:grpSpPr>
          <p:sp>
            <p:nvSpPr>
              <p:cNvPr id="44" name="Line 52"/>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5" name="Line 53"/>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6" name="Line 54"/>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7" name="Line 55"/>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8" name="Line 56"/>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9" name="Line 57"/>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50" name="Line 58"/>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18" name="Group 59"/>
            <p:cNvGrpSpPr>
              <a:grpSpLocks/>
            </p:cNvGrpSpPr>
            <p:nvPr/>
          </p:nvGrpSpPr>
          <p:grpSpPr bwMode="auto">
            <a:xfrm>
              <a:off x="5569555" y="3214206"/>
              <a:ext cx="445344" cy="1664179"/>
              <a:chOff x="2139" y="2034"/>
              <a:chExt cx="266" cy="994"/>
            </a:xfrm>
          </p:grpSpPr>
          <p:sp>
            <p:nvSpPr>
              <p:cNvPr id="42" name="Rectangle 60"/>
              <p:cNvSpPr>
                <a:spLocks noChangeArrowheads="1"/>
              </p:cNvSpPr>
              <p:nvPr/>
            </p:nvSpPr>
            <p:spPr bwMode="auto">
              <a:xfrm>
                <a:off x="2139" y="2034"/>
                <a:ext cx="23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6600"/>
                    </a:solidFill>
                    <a:latin typeface="微软雅黑"/>
                    <a:ea typeface="微软雅黑"/>
                  </a:rPr>
                  <a:t>I</a:t>
                </a:r>
                <a:r>
                  <a:rPr lang="en-US" altLang="zh-CN" sz="1327" b="1" baseline="-25000" dirty="0">
                    <a:solidFill>
                      <a:srgbClr val="FF6600"/>
                    </a:solidFill>
                    <a:latin typeface="微软雅黑"/>
                    <a:ea typeface="微软雅黑"/>
                  </a:rPr>
                  <a:t>1</a:t>
                </a:r>
              </a:p>
            </p:txBody>
          </p:sp>
          <p:sp>
            <p:nvSpPr>
              <p:cNvPr id="43" name="Rectangle 61"/>
              <p:cNvSpPr>
                <a:spLocks noChangeArrowheads="1"/>
              </p:cNvSpPr>
              <p:nvPr/>
            </p:nvSpPr>
            <p:spPr bwMode="auto">
              <a:xfrm>
                <a:off x="2139" y="2805"/>
                <a:ext cx="26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solidFill>
                      <a:srgbClr val="FF6600"/>
                    </a:solidFill>
                    <a:latin typeface="微软雅黑"/>
                    <a:ea typeface="微软雅黑"/>
                  </a:rPr>
                  <a:t>I</a:t>
                </a:r>
                <a:r>
                  <a:rPr lang="en-US" altLang="zh-CN" sz="1327" b="1" baseline="-25000" dirty="0" err="1">
                    <a:solidFill>
                      <a:srgbClr val="FF6600"/>
                    </a:solidFill>
                    <a:latin typeface="微软雅黑"/>
                    <a:ea typeface="微软雅黑"/>
                  </a:rPr>
                  <a:t>m</a:t>
                </a:r>
                <a:endParaRPr lang="en-US" altLang="zh-CN" sz="1327" b="1" baseline="-25000" dirty="0">
                  <a:solidFill>
                    <a:srgbClr val="FF6600"/>
                  </a:solidFill>
                  <a:latin typeface="微软雅黑"/>
                  <a:ea typeface="微软雅黑"/>
                </a:endParaRPr>
              </a:p>
            </p:txBody>
          </p:sp>
        </p:grpSp>
        <p:grpSp>
          <p:nvGrpSpPr>
            <p:cNvPr id="19" name="Group 62"/>
            <p:cNvGrpSpPr>
              <a:grpSpLocks/>
            </p:cNvGrpSpPr>
            <p:nvPr/>
          </p:nvGrpSpPr>
          <p:grpSpPr bwMode="auto">
            <a:xfrm>
              <a:off x="5866768" y="1884139"/>
              <a:ext cx="3035368" cy="373354"/>
              <a:chOff x="2302" y="1263"/>
              <a:chExt cx="1813" cy="223"/>
            </a:xfrm>
          </p:grpSpPr>
          <p:sp>
            <p:nvSpPr>
              <p:cNvPr id="40" name="Rectangle 63"/>
              <p:cNvSpPr>
                <a:spLocks noChangeArrowheads="1"/>
              </p:cNvSpPr>
              <p:nvPr/>
            </p:nvSpPr>
            <p:spPr bwMode="auto">
              <a:xfrm>
                <a:off x="2302" y="1263"/>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1</a:t>
                </a:r>
              </a:p>
            </p:txBody>
          </p:sp>
          <p:sp>
            <p:nvSpPr>
              <p:cNvPr id="41" name="Rectangle 64"/>
              <p:cNvSpPr>
                <a:spLocks noChangeArrowheads="1"/>
              </p:cNvSpPr>
              <p:nvPr/>
            </p:nvSpPr>
            <p:spPr bwMode="auto">
              <a:xfrm>
                <a:off x="3835" y="1263"/>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n</a:t>
                </a:r>
              </a:p>
            </p:txBody>
          </p:sp>
        </p:grpSp>
        <p:grpSp>
          <p:nvGrpSpPr>
            <p:cNvPr id="20" name="Group 65"/>
            <p:cNvGrpSpPr>
              <a:grpSpLocks/>
            </p:cNvGrpSpPr>
            <p:nvPr/>
          </p:nvGrpSpPr>
          <p:grpSpPr bwMode="auto">
            <a:xfrm flipH="1">
              <a:off x="8747929" y="5506998"/>
              <a:ext cx="607743" cy="301360"/>
              <a:chOff x="2108" y="3614"/>
              <a:chExt cx="363" cy="180"/>
            </a:xfrm>
          </p:grpSpPr>
          <p:sp>
            <p:nvSpPr>
              <p:cNvPr id="37"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38"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39"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21" name="Group 71"/>
            <p:cNvGrpSpPr>
              <a:grpSpLocks/>
            </p:cNvGrpSpPr>
            <p:nvPr/>
          </p:nvGrpSpPr>
          <p:grpSpPr bwMode="auto">
            <a:xfrm>
              <a:off x="5519321" y="2514382"/>
              <a:ext cx="607744" cy="453715"/>
              <a:chOff x="2108" y="3614"/>
              <a:chExt cx="363" cy="271"/>
            </a:xfrm>
          </p:grpSpPr>
          <p:sp>
            <p:nvSpPr>
              <p:cNvPr id="33" name="Line 72"/>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latin typeface="微软雅黑"/>
                  <a:ea typeface="微软雅黑"/>
                </a:endParaRPr>
              </a:p>
            </p:txBody>
          </p:sp>
          <p:sp>
            <p:nvSpPr>
              <p:cNvPr id="34" name="Line 73"/>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latin typeface="微软雅黑"/>
                  <a:ea typeface="微软雅黑"/>
                </a:endParaRPr>
              </a:p>
            </p:txBody>
          </p:sp>
          <p:sp>
            <p:nvSpPr>
              <p:cNvPr id="35" name="Line 74"/>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latin typeface="微软雅黑"/>
                  <a:ea typeface="微软雅黑"/>
                </a:endParaRPr>
              </a:p>
            </p:txBody>
          </p:sp>
          <p:sp>
            <p:nvSpPr>
              <p:cNvPr id="36" name="Line 75"/>
              <p:cNvSpPr>
                <a:spLocks noChangeShapeType="1"/>
              </p:cNvSpPr>
              <p:nvPr/>
            </p:nvSpPr>
            <p:spPr bwMode="auto">
              <a:xfrm rot="5400000" flipV="1">
                <a:off x="2290" y="3703"/>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latin typeface="微软雅黑"/>
                  <a:ea typeface="微软雅黑"/>
                </a:endParaRPr>
              </a:p>
            </p:txBody>
          </p:sp>
        </p:grpSp>
        <p:grpSp>
          <p:nvGrpSpPr>
            <p:cNvPr id="22" name="Group 76"/>
            <p:cNvGrpSpPr>
              <a:grpSpLocks/>
            </p:cNvGrpSpPr>
            <p:nvPr/>
          </p:nvGrpSpPr>
          <p:grpSpPr bwMode="auto">
            <a:xfrm>
              <a:off x="5157686" y="2317104"/>
              <a:ext cx="468785" cy="773492"/>
              <a:chOff x="1888" y="1476"/>
              <a:chExt cx="280" cy="462"/>
            </a:xfrm>
          </p:grpSpPr>
          <p:sp>
            <p:nvSpPr>
              <p:cNvPr id="31" name="Rectangle 77"/>
              <p:cNvSpPr>
                <a:spLocks noChangeArrowheads="1"/>
              </p:cNvSpPr>
              <p:nvPr/>
            </p:nvSpPr>
            <p:spPr bwMode="auto">
              <a:xfrm>
                <a:off x="1888" y="147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latin typeface="微软雅黑"/>
                    <a:ea typeface="微软雅黑"/>
                  </a:rPr>
                  <a:t>B</a:t>
                </a:r>
                <a:r>
                  <a:rPr lang="en-US" altLang="zh-CN" sz="1327" b="1" baseline="-25000" dirty="0">
                    <a:latin typeface="微软雅黑"/>
                    <a:ea typeface="微软雅黑"/>
                  </a:rPr>
                  <a:t>1</a:t>
                </a:r>
              </a:p>
            </p:txBody>
          </p:sp>
          <p:sp>
            <p:nvSpPr>
              <p:cNvPr id="32" name="Rectangle 78"/>
              <p:cNvSpPr>
                <a:spLocks noChangeArrowheads="1"/>
              </p:cNvSpPr>
              <p:nvPr/>
            </p:nvSpPr>
            <p:spPr bwMode="auto">
              <a:xfrm>
                <a:off x="1893" y="1715"/>
                <a:ext cx="25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latin typeface="微软雅黑"/>
                    <a:ea typeface="微软雅黑"/>
                  </a:rPr>
                  <a:t>B</a:t>
                </a:r>
                <a:r>
                  <a:rPr lang="en-US" altLang="zh-CN" sz="1327" b="1" baseline="-25000" dirty="0" err="1">
                    <a:latin typeface="微软雅黑"/>
                    <a:ea typeface="微软雅黑"/>
                  </a:rPr>
                  <a:t>j</a:t>
                </a:r>
                <a:endParaRPr lang="en-US" altLang="zh-CN" sz="1327" b="1" baseline="-25000" dirty="0">
                  <a:latin typeface="微软雅黑"/>
                  <a:ea typeface="微软雅黑"/>
                </a:endParaRPr>
              </a:p>
            </p:txBody>
          </p:sp>
        </p:grpSp>
        <p:sp>
          <p:nvSpPr>
            <p:cNvPr id="23" name="Rectangle 79"/>
            <p:cNvSpPr>
              <a:spLocks noChangeArrowheads="1"/>
            </p:cNvSpPr>
            <p:nvPr/>
          </p:nvSpPr>
          <p:spPr bwMode="auto">
            <a:xfrm>
              <a:off x="8588150" y="5175713"/>
              <a:ext cx="985444"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001010"/>
                  </a:solidFill>
                  <a:latin typeface="微软雅黑"/>
                  <a:ea typeface="微软雅黑"/>
                </a:rPr>
                <a:t>启动</a:t>
              </a:r>
            </a:p>
          </p:txBody>
        </p:sp>
        <p:cxnSp>
          <p:nvCxnSpPr>
            <p:cNvPr id="24" name="直接箭头连接符 23"/>
            <p:cNvCxnSpPr>
              <a:stCxn id="9" idx="3"/>
              <a:endCxn id="30" idx="1"/>
            </p:cNvCxnSpPr>
            <p:nvPr/>
          </p:nvCxnSpPr>
          <p:spPr>
            <a:xfrm flipV="1">
              <a:off x="4070252" y="4026893"/>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9"/>
            <p:cNvSpPr>
              <a:spLocks noChangeArrowheads="1"/>
            </p:cNvSpPr>
            <p:nvPr/>
          </p:nvSpPr>
          <p:spPr bwMode="auto">
            <a:xfrm>
              <a:off x="4728263" y="4791963"/>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ID</a:t>
              </a:r>
            </a:p>
          </p:txBody>
        </p:sp>
        <p:sp>
          <p:nvSpPr>
            <p:cNvPr id="26" name="Rectangle 3"/>
            <p:cNvSpPr>
              <a:spLocks noChangeArrowheads="1"/>
            </p:cNvSpPr>
            <p:nvPr/>
          </p:nvSpPr>
          <p:spPr bwMode="auto">
            <a:xfrm>
              <a:off x="6141343" y="2322774"/>
              <a:ext cx="2506314"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Rectangle 79"/>
            <p:cNvSpPr>
              <a:spLocks noChangeArrowheads="1"/>
            </p:cNvSpPr>
            <p:nvPr/>
          </p:nvSpPr>
          <p:spPr bwMode="auto">
            <a:xfrm>
              <a:off x="4886145" y="5359353"/>
              <a:ext cx="661051" cy="631148"/>
            </a:xfrm>
            <a:prstGeom prst="rect">
              <a:avLst/>
            </a:prstGeom>
            <a:solidFill>
              <a:srgbClr val="7FC4FF"/>
            </a:solidFill>
            <a:ln w="19050">
              <a:solidFill>
                <a:srgbClr val="C00000"/>
              </a:solidFill>
            </a:ln>
            <a:extLst/>
          </p:spPr>
          <p:txBody>
            <a:bodyPr wrap="none">
              <a:spAutoFit/>
            </a:bodyPr>
            <a:lstStyle/>
            <a:p>
              <a:pPr algn="ctr" defTabSz="914277"/>
              <a:r>
                <a:rPr lang="zh-CN" altLang="en-US" sz="1327" b="1" dirty="0">
                  <a:solidFill>
                    <a:srgbClr val="001010"/>
                  </a:solidFill>
                  <a:latin typeface="微软雅黑"/>
                  <a:ea typeface="微软雅黑"/>
                </a:rPr>
                <a:t>时钟</a:t>
              </a:r>
              <a:endParaRPr lang="en-US" altLang="zh-CN" sz="1327" b="1" dirty="0">
                <a:solidFill>
                  <a:srgbClr val="001010"/>
                </a:solidFill>
                <a:latin typeface="微软雅黑"/>
                <a:ea typeface="微软雅黑"/>
              </a:endParaRPr>
            </a:p>
            <a:p>
              <a:pPr algn="ctr" defTabSz="914277"/>
              <a:r>
                <a:rPr lang="en-US" altLang="zh-CN" sz="1327" b="1" dirty="0">
                  <a:solidFill>
                    <a:srgbClr val="001010"/>
                  </a:solidFill>
                  <a:latin typeface="微软雅黑"/>
                  <a:ea typeface="微软雅黑"/>
                </a:rPr>
                <a:t>CLK</a:t>
              </a:r>
              <a:endParaRPr lang="zh-CN" altLang="en-US" sz="1327" b="1" dirty="0">
                <a:solidFill>
                  <a:srgbClr val="001010"/>
                </a:solidFill>
                <a:latin typeface="微软雅黑"/>
                <a:ea typeface="微软雅黑"/>
              </a:endParaRPr>
            </a:p>
          </p:txBody>
        </p:sp>
        <p:cxnSp>
          <p:nvCxnSpPr>
            <p:cNvPr id="28" name="直接箭头连接符 27"/>
            <p:cNvCxnSpPr/>
            <p:nvPr/>
          </p:nvCxnSpPr>
          <p:spPr>
            <a:xfrm>
              <a:off x="5533690" y="5661742"/>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79"/>
            <p:cNvSpPr>
              <a:spLocks noChangeArrowheads="1"/>
            </p:cNvSpPr>
            <p:nvPr/>
          </p:nvSpPr>
          <p:spPr bwMode="auto">
            <a:xfrm>
              <a:off x="8023110" y="5778052"/>
              <a:ext cx="2114264"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001010"/>
                  </a:solidFill>
                  <a:latin typeface="微软雅黑"/>
                  <a:ea typeface="微软雅黑"/>
                </a:rPr>
                <a:t>停止</a:t>
              </a:r>
            </a:p>
          </p:txBody>
        </p:sp>
        <p:sp>
          <p:nvSpPr>
            <p:cNvPr id="30" name="Rectangle 4"/>
            <p:cNvSpPr>
              <a:spLocks noChangeArrowheads="1"/>
            </p:cNvSpPr>
            <p:nvPr/>
          </p:nvSpPr>
          <p:spPr bwMode="auto">
            <a:xfrm>
              <a:off x="4454514" y="3306893"/>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grpSp>
        <p:nvGrpSpPr>
          <p:cNvPr id="86" name="组合 85"/>
          <p:cNvGrpSpPr/>
          <p:nvPr/>
        </p:nvGrpSpPr>
        <p:grpSpPr>
          <a:xfrm>
            <a:off x="5940980" y="1929843"/>
            <a:ext cx="5851555" cy="3862670"/>
            <a:chOff x="6246779" y="2133701"/>
            <a:chExt cx="7374923" cy="4868259"/>
          </a:xfrm>
        </p:grpSpPr>
        <p:sp>
          <p:nvSpPr>
            <p:cNvPr id="87"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88" name="Rectangle 9"/>
            <p:cNvSpPr>
              <a:spLocks noChangeArrowheads="1"/>
            </p:cNvSpPr>
            <p:nvPr/>
          </p:nvSpPr>
          <p:spPr bwMode="auto">
            <a:xfrm>
              <a:off x="6246779"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IR</a:t>
              </a: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latin typeface="微软雅黑"/>
                  <a:ea typeface="微软雅黑"/>
                </a:rPr>
                <a:t>反馈信号</a:t>
              </a: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6600"/>
                  </a:solidFill>
                  <a:latin typeface="微软雅黑"/>
                  <a:ea typeface="微软雅黑"/>
                </a:rPr>
                <a:t>I</a:t>
              </a:r>
              <a:r>
                <a:rPr lang="en-US" altLang="zh-CN" sz="1327" b="1" baseline="-25000" dirty="0">
                  <a:solidFill>
                    <a:srgbClr val="FF6600"/>
                  </a:solidFill>
                  <a:latin typeface="微软雅黑"/>
                  <a:ea typeface="微软雅黑"/>
                </a:rPr>
                <a:t>1</a:t>
              </a: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solidFill>
                    <a:srgbClr val="FF6600"/>
                  </a:solidFill>
                  <a:latin typeface="微软雅黑"/>
                  <a:ea typeface="微软雅黑"/>
                </a:rPr>
                <a:t>I</a:t>
              </a:r>
              <a:r>
                <a:rPr lang="en-US" altLang="zh-CN" sz="1327" b="1" baseline="-25000" dirty="0" err="1">
                  <a:solidFill>
                    <a:srgbClr val="FF6600"/>
                  </a:solidFill>
                  <a:latin typeface="微软雅黑"/>
                  <a:ea typeface="微软雅黑"/>
                </a:rPr>
                <a:t>m</a:t>
              </a:r>
              <a:endParaRPr lang="en-US" altLang="zh-CN" sz="1327" b="1" baseline="-25000" dirty="0">
                <a:solidFill>
                  <a:srgbClr val="FF6600"/>
                </a:solidFill>
                <a:latin typeface="微软雅黑"/>
                <a:ea typeface="微软雅黑"/>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solidFill>
                    <a:srgbClr val="FF0000"/>
                  </a:solidFill>
                  <a:latin typeface="微软雅黑"/>
                  <a:ea typeface="微软雅黑"/>
                </a:rPr>
                <a:t>微操作控制信号序列</a:t>
              </a:r>
            </a:p>
          </p:txBody>
        </p:sp>
        <p:grpSp>
          <p:nvGrpSpPr>
            <p:cNvPr id="101" name="Group 11"/>
            <p:cNvGrpSpPr>
              <a:grpSpLocks/>
            </p:cNvGrpSpPr>
            <p:nvPr/>
          </p:nvGrpSpPr>
          <p:grpSpPr bwMode="auto">
            <a:xfrm rot="5400000">
              <a:off x="11981205" y="3347516"/>
              <a:ext cx="2122917" cy="455389"/>
              <a:chOff x="2746" y="1207"/>
              <a:chExt cx="1268" cy="409"/>
            </a:xfrm>
          </p:grpSpPr>
          <p:grpSp>
            <p:nvGrpSpPr>
              <p:cNvPr id="154" name="Group 12"/>
              <p:cNvGrpSpPr>
                <a:grpSpLocks/>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102" name="Group 62"/>
            <p:cNvGrpSpPr>
              <a:grpSpLocks/>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1</a:t>
                </a: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n</a:t>
                </a: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latin typeface="微软雅黑"/>
                  <a:ea typeface="微软雅黑"/>
                </a:rPr>
                <a:t>B</a:t>
              </a:r>
              <a:r>
                <a:rPr lang="en-US" altLang="zh-CN" sz="1327" b="1" baseline="-25000" dirty="0">
                  <a:latin typeface="微软雅黑"/>
                  <a:ea typeface="微软雅黑"/>
                </a:rPr>
                <a:t>1</a:t>
              </a: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latin typeface="微软雅黑"/>
                  <a:ea typeface="微软雅黑"/>
                </a:rPr>
                <a:t>B</a:t>
              </a:r>
              <a:r>
                <a:rPr lang="en-US" altLang="zh-CN" sz="1327" b="1" baseline="-25000" dirty="0" err="1">
                  <a:latin typeface="微软雅黑"/>
                  <a:ea typeface="微软雅黑"/>
                </a:rPr>
                <a:t>j</a:t>
              </a:r>
              <a:endParaRPr lang="en-US" altLang="zh-CN" sz="1327" b="1" baseline="-25000" dirty="0">
                <a:latin typeface="微软雅黑"/>
                <a:ea typeface="微软雅黑"/>
              </a:endParaRPr>
            </a:p>
          </p:txBody>
        </p:sp>
        <p:cxnSp>
          <p:nvCxnSpPr>
            <p:cNvPr id="109" name="直接箭头连接符 108"/>
            <p:cNvCxnSpPr>
              <a:stCxn id="87" idx="3"/>
              <a:endCxn id="135"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444822"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ID</a:t>
              </a: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C00000"/>
                  </a:solidFill>
                  <a:latin typeface="微软雅黑"/>
                  <a:ea typeface="微软雅黑"/>
                </a:rPr>
                <a:t>现态</a:t>
              </a:r>
              <a:endParaRPr lang="en-US" altLang="zh-CN" sz="1327" b="1" dirty="0">
                <a:solidFill>
                  <a:srgbClr val="C00000"/>
                </a:solidFill>
                <a:latin typeface="微软雅黑"/>
                <a:ea typeface="微软雅黑"/>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C00000"/>
                  </a:solidFill>
                  <a:latin typeface="微软雅黑"/>
                  <a:ea typeface="微软雅黑"/>
                </a:rPr>
                <a:t>现态</a:t>
              </a:r>
              <a:endParaRPr lang="en-US" altLang="zh-CN" sz="1327" b="1" dirty="0">
                <a:solidFill>
                  <a:srgbClr val="C00000"/>
                </a:solidFill>
                <a:latin typeface="微软雅黑"/>
                <a:ea typeface="微软雅黑"/>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chemeClr val="accent5"/>
                  </a:solidFill>
                  <a:latin typeface="微软雅黑"/>
                  <a:ea typeface="微软雅黑"/>
                </a:rPr>
                <a:t>次态</a:t>
              </a:r>
              <a:endParaRPr lang="en-US" altLang="zh-CN" sz="1327" b="1" dirty="0">
                <a:solidFill>
                  <a:schemeClr val="accent5"/>
                </a:solidFill>
                <a:latin typeface="微软雅黑"/>
                <a:ea typeface="微软雅黑"/>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a:extLst/>
          </p:spPr>
          <p:txBody>
            <a:bodyPr wrap="none">
              <a:spAutoFit/>
            </a:bodyPr>
            <a:lstStyle/>
            <a:p>
              <a:pPr algn="ctr" defTabSz="914277"/>
              <a:r>
                <a:rPr lang="zh-CN" altLang="en-US" sz="1327" b="1" dirty="0">
                  <a:solidFill>
                    <a:srgbClr val="001010"/>
                  </a:solidFill>
                  <a:latin typeface="微软雅黑"/>
                  <a:ea typeface="微软雅黑"/>
                </a:rPr>
                <a:t>时钟</a:t>
              </a:r>
              <a:endParaRPr lang="en-US" altLang="zh-CN" sz="1327" b="1" dirty="0">
                <a:solidFill>
                  <a:srgbClr val="001010"/>
                </a:solidFill>
                <a:latin typeface="微软雅黑"/>
                <a:ea typeface="微软雅黑"/>
              </a:endParaRPr>
            </a:p>
            <a:p>
              <a:pPr algn="ctr" defTabSz="914277"/>
              <a:r>
                <a:rPr lang="en-US" altLang="zh-CN" sz="1327" b="1" dirty="0">
                  <a:solidFill>
                    <a:srgbClr val="001010"/>
                  </a:solidFill>
                  <a:latin typeface="微软雅黑"/>
                  <a:ea typeface="微软雅黑"/>
                </a:rPr>
                <a:t>CLK</a:t>
              </a:r>
              <a:endParaRPr lang="zh-CN" altLang="en-US" sz="1327" b="1" dirty="0">
                <a:solidFill>
                  <a:srgbClr val="001010"/>
                </a:solidFill>
                <a:latin typeface="微软雅黑"/>
                <a:ea typeface="微软雅黑"/>
              </a:endParaRPr>
            </a:p>
          </p:txBody>
        </p:sp>
        <p:sp>
          <p:nvSpPr>
            <p:cNvPr id="122" name="等腰三角形 121"/>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32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chemeClr val="accent5"/>
                  </a:solidFill>
                  <a:latin typeface="微软雅黑"/>
                  <a:ea typeface="微软雅黑"/>
                </a:rPr>
                <a:t>次态</a:t>
              </a:r>
              <a:endParaRPr lang="en-US" altLang="zh-CN" sz="1327" b="1" dirty="0">
                <a:solidFill>
                  <a:schemeClr val="accent5"/>
                </a:solidFill>
                <a:latin typeface="微软雅黑"/>
                <a:ea typeface="微软雅黑"/>
              </a:endParaRPr>
            </a:p>
          </p:txBody>
        </p:sp>
        <p:sp>
          <p:nvSpPr>
            <p:cNvPr id="135"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sp>
        <p:nvSpPr>
          <p:cNvPr id="174" name="矩形 173"/>
          <p:cNvSpPr/>
          <p:nvPr/>
        </p:nvSpPr>
        <p:spPr>
          <a:xfrm rot="16200000">
            <a:off x="907577" y="964082"/>
            <a:ext cx="768159" cy="1554272"/>
          </a:xfrm>
          <a:prstGeom prst="rect">
            <a:avLst/>
          </a:prstGeom>
        </p:spPr>
        <p:txBody>
          <a:bodyPr vert="eaVert" wrap="none">
            <a:spAutoFit/>
          </a:bodyPr>
          <a:lstStyle/>
          <a:p>
            <a:pPr algn="ctr"/>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同步控制</a:t>
            </a:r>
            <a:endParaRPr lang="en-US" altLang="zh-CN"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传统三级时序</a:t>
            </a:r>
            <a:endParaRPr lang="zh-CN" altLang="en-US" sz="1896" dirty="0"/>
          </a:p>
        </p:txBody>
      </p:sp>
      <p:sp>
        <p:nvSpPr>
          <p:cNvPr id="175" name="矩形 174"/>
          <p:cNvSpPr/>
          <p:nvPr/>
        </p:nvSpPr>
        <p:spPr>
          <a:xfrm rot="16200000">
            <a:off x="8890936" y="334147"/>
            <a:ext cx="476412" cy="2772554"/>
          </a:xfrm>
          <a:prstGeom prst="rect">
            <a:avLst/>
          </a:prstGeom>
        </p:spPr>
        <p:txBody>
          <a:bodyPr vert="eaVert" wrap="none">
            <a:spAutoFit/>
          </a:bodyPr>
          <a:lstStyle/>
          <a:p>
            <a:r>
              <a:rPr lang="zh-CN" altLang="en-US" sz="1896" b="1" kern="0" dirty="0">
                <a:solidFill>
                  <a:srgbClr val="00B050"/>
                </a:solidFill>
                <a:latin typeface="微软雅黑" panose="020B0503020204020204" pitchFamily="34" charset="-122"/>
                <a:ea typeface="微软雅黑" panose="020B0503020204020204" pitchFamily="34" charset="-122"/>
                <a:sym typeface="Arial" panose="020B0604020202020204" pitchFamily="34" charset="0"/>
              </a:rPr>
              <a:t>指令周期可变，快，复杂</a:t>
            </a:r>
            <a:endParaRPr lang="zh-CN" altLang="en-US" sz="1896" dirty="0">
              <a:solidFill>
                <a:srgbClr val="00B050"/>
              </a:solidFill>
            </a:endParaRPr>
          </a:p>
        </p:txBody>
      </p:sp>
      <p:sp>
        <p:nvSpPr>
          <p:cNvPr id="176" name="矩形 175"/>
          <p:cNvSpPr/>
          <p:nvPr/>
        </p:nvSpPr>
        <p:spPr>
          <a:xfrm rot="16200000">
            <a:off x="2673033" y="4362595"/>
            <a:ext cx="476412" cy="2772554"/>
          </a:xfrm>
          <a:prstGeom prst="rect">
            <a:avLst/>
          </a:prstGeom>
        </p:spPr>
        <p:txBody>
          <a:bodyPr vert="eaVert" wrap="none">
            <a:spAutoFit/>
          </a:bodyPr>
          <a:lstStyle/>
          <a:p>
            <a:r>
              <a:rPr lang="zh-CN" altLang="en-US" sz="1896" b="1" kern="0" dirty="0">
                <a:solidFill>
                  <a:srgbClr val="00B050"/>
                </a:solidFill>
                <a:latin typeface="微软雅黑" panose="020B0503020204020204" pitchFamily="34" charset="-122"/>
                <a:ea typeface="微软雅黑" panose="020B0503020204020204" pitchFamily="34" charset="-122"/>
                <a:sym typeface="Arial" panose="020B0604020202020204" pitchFamily="34" charset="0"/>
              </a:rPr>
              <a:t>指令周期等长，慢，简单</a:t>
            </a:r>
            <a:endParaRPr lang="zh-CN" altLang="en-US" sz="1896" dirty="0">
              <a:solidFill>
                <a:srgbClr val="00B050"/>
              </a:solidFill>
            </a:endParaRPr>
          </a:p>
        </p:txBody>
      </p:sp>
      <p:sp>
        <p:nvSpPr>
          <p:cNvPr id="177" name="矩形 176"/>
          <p:cNvSpPr/>
          <p:nvPr/>
        </p:nvSpPr>
        <p:spPr>
          <a:xfrm rot="16200000">
            <a:off x="10690718" y="4996813"/>
            <a:ext cx="768159" cy="1066959"/>
          </a:xfrm>
          <a:prstGeom prst="rect">
            <a:avLst/>
          </a:prstGeom>
        </p:spPr>
        <p:txBody>
          <a:bodyPr vert="eaVert" wrap="none">
            <a:spAutoFit/>
          </a:bodyPr>
          <a:lstStyle/>
          <a:p>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异步控制</a:t>
            </a:r>
            <a:endParaRPr lang="en-US" altLang="zh-CN"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现代时序</a:t>
            </a:r>
            <a:endParaRPr lang="zh-CN" altLang="en-US" sz="1896" dirty="0"/>
          </a:p>
        </p:txBody>
      </p:sp>
      <p:pic>
        <p:nvPicPr>
          <p:cNvPr id="178" name="Picture 250" descr="j0312558">
            <a:extLst>
              <a:ext uri="{FF2B5EF4-FFF2-40B4-BE49-F238E27FC236}">
                <a16:creationId xmlns:a16="http://schemas.microsoft.com/office/drawing/2014/main" id="{11300556-52E4-40CB-80FD-DC9A13ADF9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19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p>
          <a:p>
            <a:pPr>
              <a:lnSpc>
                <a:spcPct val="150000"/>
              </a:lnSpc>
            </a:pPr>
            <a:r>
              <a:rPr lang="zh-CN" altLang="en-US" b="1" dirty="0"/>
              <a:t>设计和调试困难；</a:t>
            </a:r>
          </a:p>
          <a:p>
            <a:pPr>
              <a:lnSpc>
                <a:spcPct val="150000"/>
              </a:lnSpc>
            </a:pPr>
            <a:r>
              <a:rPr lang="zh-CN" altLang="en-US" b="1" dirty="0"/>
              <a:t>不可改变指令系统和指令功能</a:t>
            </a:r>
          </a:p>
          <a:p>
            <a:pPr>
              <a:lnSpc>
                <a:spcPct val="150000"/>
              </a:lnSpc>
            </a:pPr>
            <a:r>
              <a:rPr lang="zh-CN" altLang="en-US" b="1" dirty="0"/>
              <a:t>适用于</a:t>
            </a:r>
            <a:r>
              <a:rPr lang="en-US" altLang="zh-CN" b="1" dirty="0"/>
              <a:t>VLSI</a:t>
            </a:r>
          </a:p>
          <a:p>
            <a:pPr>
              <a:lnSpc>
                <a:spcPct val="150000"/>
              </a:lnSpc>
            </a:pPr>
            <a:r>
              <a:rPr lang="zh-CN" altLang="en-US" b="1" u="sng" dirty="0">
                <a:solidFill>
                  <a:srgbClr val="FF0000"/>
                </a:solidFill>
              </a:rPr>
              <a:t>速度快</a:t>
            </a:r>
          </a:p>
          <a:p>
            <a:endParaRPr lang="en-US" altLang="zh-CN"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691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p>
          <a:p>
            <a:pPr>
              <a:lnSpc>
                <a:spcPct val="150000"/>
              </a:lnSpc>
            </a:pPr>
            <a:r>
              <a:rPr lang="zh-CN" altLang="en-US" dirty="0"/>
              <a:t>数据通路</a:t>
            </a:r>
          </a:p>
          <a:p>
            <a:pPr>
              <a:lnSpc>
                <a:spcPct val="150000"/>
              </a:lnSpc>
            </a:pPr>
            <a:r>
              <a:rPr lang="zh-CN" altLang="en-US" dirty="0"/>
              <a:t>指令周期与时序（★★★）</a:t>
            </a:r>
          </a:p>
          <a:p>
            <a:pPr>
              <a:lnSpc>
                <a:spcPct val="160000"/>
              </a:lnSpc>
            </a:pPr>
            <a:r>
              <a:rPr lang="zh-CN" altLang="en-US" dirty="0"/>
              <a:t>硬布线控制器设计</a:t>
            </a:r>
          </a:p>
          <a:p>
            <a:pPr>
              <a:lnSpc>
                <a:spcPct val="160000"/>
              </a:lnSpc>
            </a:pPr>
            <a:r>
              <a:rPr lang="zh-CN" altLang="en-US" b="1" dirty="0">
                <a:solidFill>
                  <a:srgbClr val="C00000"/>
                </a:solidFill>
              </a:rPr>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50000"/>
              </a:lnSpc>
            </a:pPr>
            <a:r>
              <a:rPr lang="en-US" altLang="zh-CN" dirty="0"/>
              <a:t>MIPS</a:t>
            </a:r>
            <a:r>
              <a:rPr lang="zh-CN" altLang="en-US" dirty="0"/>
              <a:t>多周期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654017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微程序控制器基本思想</a:t>
            </a:r>
          </a:p>
        </p:txBody>
      </p:sp>
      <p:sp>
        <p:nvSpPr>
          <p:cNvPr id="3" name="内容占位符 2"/>
          <p:cNvSpPr>
            <a:spLocks noGrp="1"/>
          </p:cNvSpPr>
          <p:nvPr>
            <p:ph idx="1"/>
          </p:nvPr>
        </p:nvSpPr>
        <p:spPr/>
        <p:txBody>
          <a:bodyPr>
            <a:normAutofit lnSpcReduction="10000"/>
          </a:bodyPr>
          <a:lstStyle/>
          <a:p>
            <a:r>
              <a:rPr lang="zh-CN" altLang="en-US" b="1" dirty="0"/>
              <a:t>硬布线：同步逻辑、繁，快，贵，难改</a:t>
            </a:r>
          </a:p>
          <a:p>
            <a:pPr lvl="1"/>
            <a:r>
              <a:rPr lang="zh-CN" altLang="en-US" dirty="0"/>
              <a:t>一条指令多个时钟周期</a:t>
            </a:r>
          </a:p>
          <a:p>
            <a:pPr lvl="1"/>
            <a:r>
              <a:rPr lang="zh-CN" altLang="en-US" dirty="0"/>
              <a:t>一个时钟周期一个状态</a:t>
            </a:r>
          </a:p>
          <a:p>
            <a:pPr lvl="1"/>
            <a:r>
              <a:rPr lang="zh-CN" altLang="en-US" dirty="0"/>
              <a:t>一个状态对应一组并发信号</a:t>
            </a:r>
          </a:p>
          <a:p>
            <a:r>
              <a:rPr lang="zh-CN" altLang="en-US" b="1" dirty="0"/>
              <a:t>微程序：存储逻辑、简、慢、廉，易改</a:t>
            </a:r>
          </a:p>
          <a:p>
            <a:pPr lvl="1"/>
            <a:r>
              <a:rPr lang="zh-CN" altLang="en-US" dirty="0"/>
              <a:t>控制信号流存储为微指令</a:t>
            </a:r>
            <a:endParaRPr lang="en-US" altLang="zh-CN" dirty="0"/>
          </a:p>
          <a:p>
            <a:pPr lvl="1"/>
            <a:r>
              <a:rPr lang="zh-CN" altLang="en-US" dirty="0"/>
              <a:t>一个状态对应一条微指令</a:t>
            </a:r>
            <a:endParaRPr lang="en-US" altLang="zh-CN" dirty="0"/>
          </a:p>
          <a:p>
            <a:pPr lvl="1"/>
            <a:r>
              <a:rPr lang="zh-CN" altLang="en-US" dirty="0"/>
              <a:t>一条指令对应多条微指令</a:t>
            </a:r>
          </a:p>
          <a:p>
            <a:pPr lvl="1"/>
            <a:r>
              <a:rPr lang="zh-CN" altLang="en-US" dirty="0"/>
              <a:t>状态字等同与存储器地址</a:t>
            </a:r>
          </a:p>
          <a:p>
            <a:endParaRPr lang="zh-CN" altLang="en-US"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547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p>
        </p:txBody>
      </p:sp>
      <p:sp>
        <p:nvSpPr>
          <p:cNvPr id="3" name="内容占位符 2"/>
          <p:cNvSpPr>
            <a:spLocks noGrp="1"/>
          </p:cNvSpPr>
          <p:nvPr>
            <p:ph idx="1"/>
          </p:nvPr>
        </p:nvSpPr>
        <p:spPr>
          <a:xfrm>
            <a:off x="487822" y="942764"/>
            <a:ext cx="10686146" cy="5637024"/>
          </a:xfrm>
        </p:spPr>
        <p:txBody>
          <a:bodyPr/>
          <a:lstStyle/>
          <a:p>
            <a:pPr marL="325103" indent="-325103" defTabSz="866943" fontAlgn="base">
              <a:lnSpc>
                <a:spcPct val="150000"/>
              </a:lnSpc>
              <a:spcBef>
                <a:spcPts val="569"/>
              </a:spcBef>
              <a:spcAft>
                <a:spcPts val="569"/>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dirty="0">
                <a:solidFill>
                  <a:prstClr val="black"/>
                </a:solidFill>
                <a:sym typeface="Arial" panose="020B0604020202020204" pitchFamily="34" charset="0"/>
              </a:rPr>
              <a:t>运算器</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55665"/>
            </a:xfrm>
            <a:prstGeom prst="rect">
              <a:avLst/>
            </a:prstGeom>
          </p:spPr>
          <p:txBody>
            <a:bodyPr wrap="square">
              <a:spAutoFit/>
            </a:bodyPr>
            <a:lstStyle/>
            <a:p>
              <a:pPr marL="0" lvl="1" defTabSz="866943" fontAlgn="base">
                <a:lnSpc>
                  <a:spcPct val="150000"/>
                </a:lnSpc>
                <a:spcBef>
                  <a:spcPts val="569"/>
                </a:spcBef>
                <a:spcAft>
                  <a:spcPts val="569"/>
                </a:spcAft>
              </a:pPr>
              <a:r>
                <a:rPr lang="zh-CN" altLang="en-US" sz="2275" b="1"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控制器</a:t>
              </a: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10041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微程序控制器工作原理</a:t>
            </a:r>
          </a:p>
        </p:txBody>
      </p:sp>
      <p:sp>
        <p:nvSpPr>
          <p:cNvPr id="3" name="内容占位符 2"/>
          <p:cNvSpPr>
            <a:spLocks noGrp="1"/>
          </p:cNvSpPr>
          <p:nvPr>
            <p:ph idx="1"/>
          </p:nvPr>
        </p:nvSpPr>
        <p:spPr>
          <a:xfrm>
            <a:off x="487822" y="942764"/>
            <a:ext cx="11323178" cy="5637024"/>
          </a:xfrm>
        </p:spPr>
        <p:txBody>
          <a:bodyPr/>
          <a:lstStyle/>
          <a:p>
            <a:r>
              <a:rPr lang="zh-CN" altLang="en-US" dirty="0"/>
              <a:t>微程序是利用</a:t>
            </a:r>
            <a:r>
              <a:rPr lang="zh-CN" altLang="en-US" b="1" dirty="0"/>
              <a:t>软件思想设计硬件</a:t>
            </a:r>
            <a:r>
              <a:rPr lang="zh-CN" altLang="en-US" dirty="0"/>
              <a:t>的技术</a:t>
            </a:r>
            <a:endParaRPr lang="en-US" altLang="zh-CN" dirty="0"/>
          </a:p>
          <a:p>
            <a:pPr lvl="1"/>
            <a:r>
              <a:rPr lang="zh-CN" altLang="en-US" dirty="0"/>
              <a:t>控制信号序列像程序一样存储起来 </a:t>
            </a:r>
          </a:p>
          <a:p>
            <a:pPr lvl="2"/>
            <a:r>
              <a:rPr lang="zh-CN" altLang="en-US" dirty="0"/>
              <a:t>控制信号序列分解为若干节拍</a:t>
            </a:r>
            <a:endParaRPr lang="en-US" altLang="zh-CN" dirty="0"/>
          </a:p>
          <a:p>
            <a:pPr lvl="2"/>
            <a:r>
              <a:rPr lang="zh-CN" altLang="en-US" dirty="0"/>
              <a:t>一个节拍的信号编成一条微指令</a:t>
            </a:r>
            <a:endParaRPr lang="en-US" altLang="zh-CN" dirty="0"/>
          </a:p>
          <a:p>
            <a:pPr lvl="2"/>
            <a:r>
              <a:rPr lang="zh-CN" altLang="en-US" dirty="0"/>
              <a:t>多个节拍对应多条微指令，形成一段微程序</a:t>
            </a:r>
          </a:p>
          <a:p>
            <a:pPr lvl="1"/>
            <a:r>
              <a:rPr lang="zh-CN" altLang="en-US" dirty="0"/>
              <a:t>依序执行微程序即可生成控制信号序列</a:t>
            </a:r>
            <a:endParaRPr lang="en-US" altLang="zh-CN" dirty="0"/>
          </a:p>
          <a:p>
            <a:pPr lvl="2"/>
            <a:r>
              <a:rPr lang="zh-CN" altLang="en-US" dirty="0"/>
              <a:t>指令取指执行 </a:t>
            </a:r>
            <a:r>
              <a:rPr lang="en-US" altLang="zh-CN" dirty="0">
                <a:sym typeface="Wingdings" panose="05000000000000000000" pitchFamily="2" charset="2"/>
              </a:rPr>
              <a:t></a:t>
            </a:r>
            <a:r>
              <a:rPr lang="zh-CN" altLang="en-US" dirty="0"/>
              <a:t> 微程序执行 </a:t>
            </a:r>
            <a:r>
              <a:rPr lang="en-US" altLang="zh-CN" dirty="0">
                <a:sym typeface="Wingdings" panose="05000000000000000000" pitchFamily="2" charset="2"/>
              </a:rPr>
              <a:t></a:t>
            </a:r>
            <a:r>
              <a:rPr lang="zh-CN" altLang="en-US" dirty="0"/>
              <a:t> 微指令执行 </a:t>
            </a:r>
            <a:r>
              <a:rPr lang="en-US" altLang="zh-CN" dirty="0">
                <a:sym typeface="Wingdings" panose="05000000000000000000" pitchFamily="2" charset="2"/>
              </a:rPr>
              <a:t> </a:t>
            </a:r>
            <a:r>
              <a:rPr lang="zh-CN" altLang="en-US" dirty="0"/>
              <a:t> 生成控制信号</a:t>
            </a:r>
          </a:p>
          <a:p>
            <a:r>
              <a:rPr lang="zh-CN" altLang="en-US" b="1" dirty="0"/>
              <a:t>存储技术</a:t>
            </a:r>
            <a:r>
              <a:rPr lang="zh-CN" altLang="en-US" dirty="0"/>
              <a:t>和</a:t>
            </a:r>
            <a:r>
              <a:rPr lang="zh-CN" altLang="en-US" b="1" dirty="0"/>
              <a:t>程序设计</a:t>
            </a:r>
            <a:r>
              <a:rPr lang="zh-CN" altLang="en-US" dirty="0"/>
              <a:t>相结合，回避复杂时序逻辑设计</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3877" t="30575" r="32955" b="29812"/>
          <a:stretch/>
        </p:blipFill>
        <p:spPr>
          <a:xfrm>
            <a:off x="9736853" y="5014128"/>
            <a:ext cx="1748413" cy="1175657"/>
          </a:xfrm>
          <a:prstGeom prst="rect">
            <a:avLst/>
          </a:prstGeom>
        </p:spPr>
      </p:pic>
    </p:spTree>
    <p:extLst>
      <p:ext uri="{BB962C8B-B14F-4D97-AF65-F5344CB8AC3E}">
        <p14:creationId xmlns:p14="http://schemas.microsoft.com/office/powerpoint/2010/main" val="14317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p>
        </p:txBody>
      </p:sp>
      <p:sp>
        <p:nvSpPr>
          <p:cNvPr id="134" name="TextBox 24"/>
          <p:cNvSpPr txBox="1"/>
          <p:nvPr/>
        </p:nvSpPr>
        <p:spPr>
          <a:xfrm>
            <a:off x="-88847" y="1845151"/>
            <a:ext cx="5099558" cy="1288943"/>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37" name="表格 136"/>
          <p:cNvGraphicFramePr>
            <a:graphicFrameLocks noGrp="1"/>
          </p:cNvGraphicFramePr>
          <p:nvPr>
            <p:extLst>
              <p:ext uri="{D42A27DB-BD31-4B8C-83A1-F6EECF244321}">
                <p14:modId xmlns:p14="http://schemas.microsoft.com/office/powerpoint/2010/main" val="193897654"/>
              </p:ext>
            </p:extLst>
          </p:nvPr>
        </p:nvGraphicFramePr>
        <p:xfrm>
          <a:off x="429364" y="396649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841136919"/>
                    </a:ext>
                  </a:extLst>
                </a:gridCol>
                <a:gridCol w="3585958">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47" name="Rectangle 110"/>
          <p:cNvSpPr>
            <a:spLocks noChangeArrowheads="1"/>
          </p:cNvSpPr>
          <p:nvPr/>
        </p:nvSpPr>
        <p:spPr bwMode="auto">
          <a:xfrm>
            <a:off x="6425821" y="1121858"/>
            <a:ext cx="5332992" cy="5452100"/>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nvGrpSpPr>
          <p:cNvPr id="148" name="组合 147"/>
          <p:cNvGrpSpPr/>
          <p:nvPr/>
        </p:nvGrpSpPr>
        <p:grpSpPr>
          <a:xfrm>
            <a:off x="9567040" y="1914742"/>
            <a:ext cx="1556581" cy="1457131"/>
            <a:chOff x="10090237" y="2019256"/>
            <a:chExt cx="1641707" cy="1536818"/>
          </a:xfrm>
        </p:grpSpPr>
        <p:sp>
          <p:nvSpPr>
            <p:cNvPr id="149"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50"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Line 7"/>
            <p:cNvSpPr>
              <a:spLocks noChangeShapeType="1"/>
            </p:cNvSpPr>
            <p:nvPr/>
          </p:nvSpPr>
          <p:spPr bwMode="auto">
            <a:xfrm rot="16200000">
              <a:off x="10326285" y="3392413"/>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52" name="Line 7"/>
            <p:cNvSpPr>
              <a:spLocks noChangeShapeType="1"/>
            </p:cNvSpPr>
            <p:nvPr/>
          </p:nvSpPr>
          <p:spPr bwMode="auto">
            <a:xfrm rot="16200000">
              <a:off x="10244116" y="2625576"/>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grpSp>
      <p:grpSp>
        <p:nvGrpSpPr>
          <p:cNvPr id="153" name="组合 152"/>
          <p:cNvGrpSpPr/>
          <p:nvPr/>
        </p:nvGrpSpPr>
        <p:grpSpPr>
          <a:xfrm>
            <a:off x="10258306" y="2339122"/>
            <a:ext cx="858666" cy="711391"/>
            <a:chOff x="10819307" y="2466844"/>
            <a:chExt cx="905624" cy="750295"/>
          </a:xfrm>
        </p:grpSpPr>
        <p:sp>
          <p:nvSpPr>
            <p:cNvPr id="154"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55"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6" name="组合 155"/>
          <p:cNvGrpSpPr/>
          <p:nvPr/>
        </p:nvGrpSpPr>
        <p:grpSpPr>
          <a:xfrm>
            <a:off x="6726496" y="1483455"/>
            <a:ext cx="2262243" cy="782519"/>
            <a:chOff x="7094351" y="1564383"/>
            <a:chExt cx="2385959" cy="825313"/>
          </a:xfrm>
        </p:grpSpPr>
        <p:cxnSp>
          <p:nvCxnSpPr>
            <p:cNvPr id="157" name="直接箭头连接符 156"/>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59" name="组合 158"/>
            <p:cNvGrpSpPr/>
            <p:nvPr/>
          </p:nvGrpSpPr>
          <p:grpSpPr>
            <a:xfrm>
              <a:off x="7094351" y="1564383"/>
              <a:ext cx="2385959" cy="825313"/>
              <a:chOff x="7094351" y="1564383"/>
              <a:chExt cx="2385959" cy="825313"/>
            </a:xfrm>
          </p:grpSpPr>
          <p:sp>
            <p:nvSpPr>
              <p:cNvPr id="160"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1" name="直接连接符 160"/>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2" name="等腰三角形 161"/>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63"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66" name="组合 165"/>
          <p:cNvGrpSpPr/>
          <p:nvPr/>
        </p:nvGrpSpPr>
        <p:grpSpPr>
          <a:xfrm>
            <a:off x="9074688" y="3162029"/>
            <a:ext cx="2652445" cy="801978"/>
            <a:chOff x="9570959" y="3334754"/>
            <a:chExt cx="2797501" cy="845836"/>
          </a:xfrm>
        </p:grpSpPr>
        <p:sp>
          <p:nvSpPr>
            <p:cNvPr id="167"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68" name="组合 167"/>
            <p:cNvGrpSpPr/>
            <p:nvPr/>
          </p:nvGrpSpPr>
          <p:grpSpPr>
            <a:xfrm>
              <a:off x="9570959" y="3543889"/>
              <a:ext cx="2781789" cy="636701"/>
              <a:chOff x="9570959" y="3543889"/>
              <a:chExt cx="2781789" cy="636701"/>
            </a:xfrm>
          </p:grpSpPr>
          <p:sp>
            <p:nvSpPr>
              <p:cNvPr id="169"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70"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71" name="组合 170"/>
              <p:cNvGrpSpPr/>
              <p:nvPr/>
            </p:nvGrpSpPr>
            <p:grpSpPr>
              <a:xfrm rot="16200000">
                <a:off x="9875660" y="3482511"/>
                <a:ext cx="159131" cy="768533"/>
                <a:chOff x="6712622" y="6427719"/>
                <a:chExt cx="159131" cy="768533"/>
              </a:xfrm>
            </p:grpSpPr>
            <p:cxnSp>
              <p:nvCxnSpPr>
                <p:cNvPr id="175" name="直接连接符 17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6" name="等腰三角形 17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72" name="直接箭头连接符 171"/>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73" name="直接箭头连接符 172"/>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4"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77" name="组合 176"/>
          <p:cNvGrpSpPr/>
          <p:nvPr/>
        </p:nvGrpSpPr>
        <p:grpSpPr>
          <a:xfrm>
            <a:off x="6485563" y="3740595"/>
            <a:ext cx="2613342" cy="2074601"/>
            <a:chOff x="6840242" y="3944960"/>
            <a:chExt cx="2756259" cy="2188056"/>
          </a:xfrm>
        </p:grpSpPr>
        <p:cxnSp>
          <p:nvCxnSpPr>
            <p:cNvPr id="178" name="直接箭头连接符 17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6909129" y="4150680"/>
              <a:ext cx="2018830" cy="942122"/>
              <a:chOff x="5296743" y="3767069"/>
              <a:chExt cx="2018830" cy="942122"/>
            </a:xfrm>
          </p:grpSpPr>
          <p:cxnSp>
            <p:nvCxnSpPr>
              <p:cNvPr id="199" name="直接箭头连接符 198"/>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0" name="直接箭头连接符 199"/>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1" name="直接箭头连接符 200"/>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2" name="直接箭头连接符 201"/>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1" name="组合 180"/>
            <p:cNvGrpSpPr/>
            <p:nvPr/>
          </p:nvGrpSpPr>
          <p:grpSpPr>
            <a:xfrm>
              <a:off x="7145410" y="3944960"/>
              <a:ext cx="2323036" cy="2018193"/>
              <a:chOff x="7145410" y="3944960"/>
              <a:chExt cx="2323036" cy="2018193"/>
            </a:xfrm>
          </p:grpSpPr>
          <p:sp>
            <p:nvSpPr>
              <p:cNvPr id="186"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187" name="矩形 186">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solidFill>
                    <a:schemeClr val="bg1"/>
                  </a:solidFill>
                  <a:latin typeface="Segoe UI Black" panose="020B0A02040204020203" pitchFamily="34" charset="0"/>
                  <a:cs typeface="Segoe UI Black" panose="020B0A02040204020203" pitchFamily="34" charset="0"/>
                </a:endParaRPr>
              </a:p>
            </p:txBody>
          </p:sp>
          <p:cxnSp>
            <p:nvCxnSpPr>
              <p:cNvPr id="188" name="直接连接符 187"/>
              <p:cNvCxnSpPr>
                <a:stCxn id="195"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89" name="等腰三角形 188"/>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0" name="直接连接符 189"/>
              <p:cNvCxnSpPr/>
              <p:nvPr/>
            </p:nvCxnSpPr>
            <p:spPr>
              <a:xfrm>
                <a:off x="7462755"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91" name="直接连接符 190"/>
              <p:cNvCxnSpPr/>
              <p:nvPr/>
            </p:nvCxnSpPr>
            <p:spPr>
              <a:xfrm>
                <a:off x="8198535" y="4418458"/>
                <a:ext cx="0" cy="283548"/>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92"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3"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4" name="Line 7"/>
              <p:cNvSpPr>
                <a:spLocks noChangeShapeType="1"/>
              </p:cNvSpPr>
              <p:nvPr/>
            </p:nvSpPr>
            <p:spPr bwMode="auto">
              <a:xfrm flipH="1">
                <a:off x="8198535" y="4430628"/>
                <a:ext cx="1269911" cy="0"/>
              </a:xfrm>
              <a:prstGeom prst="line">
                <a:avLst/>
              </a:prstGeom>
              <a:noFill/>
              <a:ln w="19050">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95"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96" name="直接连接符 195"/>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97"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2"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3" name="组合 202"/>
          <p:cNvGrpSpPr/>
          <p:nvPr/>
        </p:nvGrpSpPr>
        <p:grpSpPr>
          <a:xfrm>
            <a:off x="9074076" y="3919218"/>
            <a:ext cx="2684736" cy="2237034"/>
            <a:chOff x="9570314" y="4133352"/>
            <a:chExt cx="2831558" cy="2359372"/>
          </a:xfrm>
        </p:grpSpPr>
        <p:sp>
          <p:nvSpPr>
            <p:cNvPr id="20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5" name="组合 204"/>
            <p:cNvGrpSpPr/>
            <p:nvPr/>
          </p:nvGrpSpPr>
          <p:grpSpPr>
            <a:xfrm>
              <a:off x="9570314" y="4306510"/>
              <a:ext cx="2831558" cy="1951958"/>
              <a:chOff x="9570314" y="4306510"/>
              <a:chExt cx="2831558" cy="1951958"/>
            </a:xfrm>
          </p:grpSpPr>
          <p:sp>
            <p:nvSpPr>
              <p:cNvPr id="207"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208"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209"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210" name="Line 7"/>
              <p:cNvSpPr>
                <a:spLocks noChangeShapeType="1"/>
              </p:cNvSpPr>
              <p:nvPr/>
            </p:nvSpPr>
            <p:spPr bwMode="auto">
              <a:xfrm>
                <a:off x="9570314" y="4449678"/>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11" name="直接连接符 210"/>
              <p:cNvCxnSpPr/>
              <p:nvPr/>
            </p:nvCxnSpPr>
            <p:spPr>
              <a:xfrm flipH="1">
                <a:off x="9570316" y="462337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12" name="等腰三角形 211"/>
              <p:cNvSpPr/>
              <p:nvPr/>
            </p:nvSpPr>
            <p:spPr>
              <a:xfrm rot="16200000">
                <a:off x="9846310" y="4549014"/>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3" name="Line 7"/>
              <p:cNvSpPr>
                <a:spLocks noChangeShapeType="1"/>
              </p:cNvSpPr>
              <p:nvPr/>
            </p:nvSpPr>
            <p:spPr bwMode="auto">
              <a:xfrm>
                <a:off x="9570314" y="5212354"/>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14" name="组合 213"/>
              <p:cNvGrpSpPr/>
              <p:nvPr/>
            </p:nvGrpSpPr>
            <p:grpSpPr>
              <a:xfrm rot="16200000">
                <a:off x="9875015" y="4992260"/>
                <a:ext cx="159131" cy="768533"/>
                <a:chOff x="6722147" y="6427719"/>
                <a:chExt cx="159131" cy="768533"/>
              </a:xfrm>
            </p:grpSpPr>
            <p:cxnSp>
              <p:nvCxnSpPr>
                <p:cNvPr id="229" name="直接连接符 228"/>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30" name="等腰三角形 229"/>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15" name="Line 7"/>
              <p:cNvSpPr>
                <a:spLocks noChangeShapeType="1"/>
              </p:cNvSpPr>
              <p:nvPr/>
            </p:nvSpPr>
            <p:spPr bwMode="auto">
              <a:xfrm>
                <a:off x="9570314" y="597503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16" name="组合 215"/>
              <p:cNvGrpSpPr/>
              <p:nvPr/>
            </p:nvGrpSpPr>
            <p:grpSpPr>
              <a:xfrm rot="16200000">
                <a:off x="9875015" y="5764461"/>
                <a:ext cx="159131" cy="768533"/>
                <a:chOff x="6712622" y="6427719"/>
                <a:chExt cx="159131" cy="768533"/>
              </a:xfrm>
            </p:grpSpPr>
            <p:cxnSp>
              <p:nvCxnSpPr>
                <p:cNvPr id="227" name="直接连接符 226"/>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28" name="等腰三角形 227"/>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17" name="直接箭头连接符 216"/>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8" name="直接箭头连接符 217"/>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9" name="直接箭头连接符 218"/>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20" name="直接箭头连接符 219"/>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21" name="直接箭头连接符 220"/>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22" name="直接箭头连接符 221"/>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3"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4"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5"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6"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6"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1" name="组合 230"/>
          <p:cNvGrpSpPr/>
          <p:nvPr/>
        </p:nvGrpSpPr>
        <p:grpSpPr>
          <a:xfrm>
            <a:off x="5259926" y="1474284"/>
            <a:ext cx="3860030" cy="2327858"/>
            <a:chOff x="5547578" y="1554710"/>
            <a:chExt cx="4071125" cy="2455163"/>
          </a:xfrm>
        </p:grpSpPr>
        <p:sp>
          <p:nvSpPr>
            <p:cNvPr id="232" name="Rectangle 129"/>
            <p:cNvSpPr>
              <a:spLocks noChangeArrowheads="1"/>
            </p:cNvSpPr>
            <p:nvPr/>
          </p:nvSpPr>
          <p:spPr bwMode="auto">
            <a:xfrm>
              <a:off x="5734519" y="2277866"/>
              <a:ext cx="854734" cy="1572929"/>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33" name="直接连接符 232"/>
            <p:cNvCxnSpPr/>
            <p:nvPr/>
          </p:nvCxnSpPr>
          <p:spPr>
            <a:xfrm flipH="1">
              <a:off x="6589253" y="328181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34" name="等腰三角形 233"/>
            <p:cNvSpPr/>
            <p:nvPr/>
          </p:nvSpPr>
          <p:spPr>
            <a:xfrm rot="16200000">
              <a:off x="7038778" y="319792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35" name="Line 7"/>
            <p:cNvSpPr>
              <a:spLocks noChangeShapeType="1"/>
            </p:cNvSpPr>
            <p:nvPr/>
          </p:nvSpPr>
          <p:spPr bwMode="auto">
            <a:xfrm>
              <a:off x="6608304" y="343774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36" name="直接连接符 235"/>
            <p:cNvCxnSpPr/>
            <p:nvPr/>
          </p:nvCxnSpPr>
          <p:spPr>
            <a:xfrm>
              <a:off x="8632095" y="3453940"/>
              <a:ext cx="826697"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37" name="等腰三角形 236"/>
            <p:cNvSpPr/>
            <p:nvPr/>
          </p:nvSpPr>
          <p:spPr>
            <a:xfrm rot="5400000" flipH="1">
              <a:off x="8963127" y="339038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38" name="Line 7"/>
            <p:cNvSpPr>
              <a:spLocks noChangeShapeType="1"/>
            </p:cNvSpPr>
            <p:nvPr/>
          </p:nvSpPr>
          <p:spPr bwMode="auto">
            <a:xfrm flipH="1">
              <a:off x="8611328" y="2438217"/>
              <a:ext cx="85711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39"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240"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241" name="直接箭头连接符 240"/>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42"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43"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44" name="直接箭头连接符 243"/>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45" name="Line 7"/>
            <p:cNvSpPr>
              <a:spLocks noChangeShapeType="1"/>
            </p:cNvSpPr>
            <p:nvPr/>
          </p:nvSpPr>
          <p:spPr bwMode="auto">
            <a:xfrm flipH="1">
              <a:off x="8623192" y="3289330"/>
              <a:ext cx="857118"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46" name="直接箭头连接符 245"/>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47" name="组合 246"/>
            <p:cNvGrpSpPr/>
            <p:nvPr/>
          </p:nvGrpSpPr>
          <p:grpSpPr>
            <a:xfrm>
              <a:off x="7901805" y="3608447"/>
              <a:ext cx="533810" cy="293603"/>
              <a:chOff x="1081011" y="4795829"/>
              <a:chExt cx="533810" cy="293603"/>
            </a:xfrm>
          </p:grpSpPr>
          <p:cxnSp>
            <p:nvCxnSpPr>
              <p:cNvPr id="256" name="直接箭头连接符 255"/>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57" name="直接箭头连接符 256"/>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248"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9"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0"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1"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2"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3"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4"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Line 7"/>
            <p:cNvSpPr>
              <a:spLocks noChangeShapeType="1"/>
            </p:cNvSpPr>
            <p:nvPr/>
          </p:nvSpPr>
          <p:spPr bwMode="auto">
            <a:xfrm flipH="1">
              <a:off x="6608304" y="2546541"/>
              <a:ext cx="109520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58" name="组合 257"/>
          <p:cNvGrpSpPr/>
          <p:nvPr/>
        </p:nvGrpSpPr>
        <p:grpSpPr>
          <a:xfrm>
            <a:off x="8370910" y="1211447"/>
            <a:ext cx="758321" cy="5011768"/>
            <a:chOff x="8828694" y="1277499"/>
            <a:chExt cx="799792" cy="5285849"/>
          </a:xfrm>
        </p:grpSpPr>
        <p:sp>
          <p:nvSpPr>
            <p:cNvPr id="259"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Segoe UI Black" panose="020B0A02040204020203" pitchFamily="34" charset="0"/>
                </a:rPr>
                <a:t>总线</a:t>
              </a:r>
              <a:endParaRPr lang="zh-CN" altLang="en-US" sz="3792" b="1" dirty="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60" name="上下箭头 259"/>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61" name="组合 260"/>
          <p:cNvGrpSpPr/>
          <p:nvPr/>
        </p:nvGrpSpPr>
        <p:grpSpPr>
          <a:xfrm>
            <a:off x="7429777" y="6203768"/>
            <a:ext cx="3770115" cy="434122"/>
            <a:chOff x="7406082" y="6264612"/>
            <a:chExt cx="3976293" cy="457863"/>
          </a:xfrm>
        </p:grpSpPr>
        <p:sp>
          <p:nvSpPr>
            <p:cNvPr id="262" name="Line 7"/>
            <p:cNvSpPr>
              <a:spLocks noChangeShapeType="1"/>
            </p:cNvSpPr>
            <p:nvPr/>
          </p:nvSpPr>
          <p:spPr bwMode="auto">
            <a:xfrm>
              <a:off x="7406082" y="6469122"/>
              <a:ext cx="66483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263"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p>
          </p:txBody>
        </p:sp>
        <p:sp>
          <p:nvSpPr>
            <p:cNvPr id="264"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517" b="1" dirty="0">
                  <a:latin typeface="微软雅黑" panose="020B0503020204020204" pitchFamily="34" charset="-122"/>
                  <a:ea typeface="微软雅黑" panose="020B0503020204020204" pitchFamily="34" charset="-122"/>
                  <a:cs typeface="Times New Roman" panose="02020603050405020304" pitchFamily="18" charset="0"/>
                </a:rPr>
                <a:t>数据流</a:t>
              </a:r>
              <a:endParaRPr lang="zh-CN" altLang="zh-CN" sz="3792" b="1" dirty="0">
                <a:latin typeface="微软雅黑" panose="020B0503020204020204" pitchFamily="34" charset="-122"/>
                <a:ea typeface="微软雅黑" panose="020B0503020204020204" pitchFamily="34" charset="-122"/>
              </a:endParaRPr>
            </a:p>
          </p:txBody>
        </p:sp>
        <p:sp>
          <p:nvSpPr>
            <p:cNvPr id="265"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517"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517" b="1" dirty="0">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控制流</a:t>
              </a:r>
              <a:endParaRPr lang="zh-CN" altLang="zh-CN" sz="3792" b="1" dirty="0">
                <a:solidFill>
                  <a:srgbClr val="0066FF"/>
                </a:solidFill>
                <a:latin typeface="微软雅黑" panose="020B0503020204020204" pitchFamily="34" charset="-122"/>
                <a:ea typeface="微软雅黑" panose="020B0503020204020204" pitchFamily="34" charset="-122"/>
              </a:endParaRPr>
            </a:p>
          </p:txBody>
        </p:sp>
      </p:grpSp>
      <p:grpSp>
        <p:nvGrpSpPr>
          <p:cNvPr id="266" name="组合 265"/>
          <p:cNvGrpSpPr/>
          <p:nvPr/>
        </p:nvGrpSpPr>
        <p:grpSpPr>
          <a:xfrm>
            <a:off x="9714667" y="1283472"/>
            <a:ext cx="1538355" cy="692725"/>
            <a:chOff x="10245931" y="1353464"/>
            <a:chExt cx="1622483" cy="730608"/>
          </a:xfrm>
        </p:grpSpPr>
        <p:sp>
          <p:nvSpPr>
            <p:cNvPr id="267"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68"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69"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70"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71"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72"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rgbClr val="FF0000"/>
                </a:solidFill>
                <a:latin typeface="Segoe UI Black" panose="020B0A02040204020203" pitchFamily="34" charset="0"/>
                <a:cs typeface="Segoe UI Black" panose="020B0A02040204020203" pitchFamily="34" charset="0"/>
              </a:endParaRPr>
            </a:p>
          </p:txBody>
        </p:sp>
        <p:sp>
          <p:nvSpPr>
            <p:cNvPr id="273" name="Text Box 109"/>
            <p:cNvSpPr txBox="1">
              <a:spLocks noChangeArrowheads="1"/>
            </p:cNvSpPr>
            <p:nvPr/>
          </p:nvSpPr>
          <p:spPr bwMode="auto">
            <a:xfrm>
              <a:off x="10245931" y="1353464"/>
              <a:ext cx="1622483" cy="3402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74"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903435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微指令构造</a:t>
            </a:r>
          </a:p>
        </p:txBody>
      </p:sp>
      <p:sp>
        <p:nvSpPr>
          <p:cNvPr id="4" name="TextBox 24"/>
          <p:cNvSpPr txBox="1"/>
          <p:nvPr/>
        </p:nvSpPr>
        <p:spPr>
          <a:xfrm>
            <a:off x="932651" y="986576"/>
            <a:ext cx="10513602" cy="261783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操作控制字段：   存储操作控制信号</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mn-ea"/>
                <a:cs typeface="Segoe UI Black" panose="020B0A02040204020203" pitchFamily="34" charset="0"/>
                <a:sym typeface="Arial" panose="020B0604020202020204" pitchFamily="34" charset="0"/>
              </a:rPr>
              <a:t>每一位对应一个控制信号，也称微命令，可同时给出多个操作信号</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顺序控制字段：   用于控制微程序的执行顺序</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mn-ea"/>
                <a:cs typeface="Segoe UI Black" panose="020B0A02040204020203" pitchFamily="34" charset="0"/>
                <a:sym typeface="Arial" panose="020B0604020202020204" pitchFamily="34" charset="0"/>
              </a:rPr>
              <a:t>判别逻辑为零，下一条微指令地址从下址字段获取，否则按约定规则生成</a:t>
            </a:r>
          </a:p>
        </p:txBody>
      </p:sp>
      <p:grpSp>
        <p:nvGrpSpPr>
          <p:cNvPr id="5" name="组合 4"/>
          <p:cNvGrpSpPr/>
          <p:nvPr/>
        </p:nvGrpSpPr>
        <p:grpSpPr>
          <a:xfrm>
            <a:off x="1593519" y="3943658"/>
            <a:ext cx="7002789" cy="1013500"/>
            <a:chOff x="1748855" y="4461114"/>
            <a:chExt cx="7385754" cy="1068926"/>
          </a:xfrm>
        </p:grpSpPr>
        <p:cxnSp>
          <p:nvCxnSpPr>
            <p:cNvPr id="6" name="直接箭头连接符 5"/>
            <p:cNvCxnSpPr/>
            <p:nvPr/>
          </p:nvCxnSpPr>
          <p:spPr>
            <a:xfrm flipV="1">
              <a:off x="237583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300508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366805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29730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496027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558952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625249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88174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54471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8173964" y="4735748"/>
              <a:ext cx="0" cy="794292"/>
            </a:xfrm>
            <a:prstGeom prst="straightConnector1">
              <a:avLst/>
            </a:prstGeom>
            <a:ln w="19050">
              <a:solidFill>
                <a:srgbClr val="44546A"/>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883693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748855" y="4461114"/>
              <a:ext cx="7385754" cy="1054468"/>
              <a:chOff x="1748855" y="4461114"/>
              <a:chExt cx="7385754" cy="1054468"/>
            </a:xfrm>
          </p:grpSpPr>
          <p:sp>
            <p:nvSpPr>
              <p:cNvPr id="18" name="文本框 17"/>
              <p:cNvSpPr txBox="1"/>
              <p:nvPr/>
            </p:nvSpPr>
            <p:spPr>
              <a:xfrm>
                <a:off x="1748855"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9" name="文本框 18"/>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20" name="文本框 19"/>
              <p:cNvSpPr txBox="1"/>
              <p:nvPr/>
            </p:nvSpPr>
            <p:spPr>
              <a:xfrm>
                <a:off x="2726975" y="4461114"/>
                <a:ext cx="58023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21" name="文本框 20"/>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22" name="文本框 21"/>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23" name="文本框 22"/>
              <p:cNvSpPr txBox="1"/>
              <p:nvPr/>
            </p:nvSpPr>
            <p:spPr>
              <a:xfrm>
                <a:off x="4698261" y="4461114"/>
                <a:ext cx="51430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4" name="文本框 23"/>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5" name="文本框 24"/>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6" name="文本框 25"/>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7" name="文本框 26"/>
              <p:cNvSpPr txBox="1"/>
              <p:nvPr/>
            </p:nvSpPr>
            <p:spPr>
              <a:xfrm>
                <a:off x="2424330"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28" name="文本框 27"/>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29" name="文本框 28"/>
              <p:cNvSpPr txBox="1"/>
              <p:nvPr/>
            </p:nvSpPr>
            <p:spPr>
              <a:xfrm>
                <a:off x="3693648" y="4840461"/>
                <a:ext cx="627576"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31" name="文本框 30"/>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32" name="文本框 31"/>
              <p:cNvSpPr txBox="1"/>
              <p:nvPr/>
            </p:nvSpPr>
            <p:spPr>
              <a:xfrm>
                <a:off x="5716399" y="4840461"/>
                <a:ext cx="433150"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33" name="文本框 32"/>
              <p:cNvSpPr txBox="1"/>
              <p:nvPr/>
            </p:nvSpPr>
            <p:spPr>
              <a:xfrm>
                <a:off x="6316307" y="4840461"/>
                <a:ext cx="563331"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34" name="文本框 33"/>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35" name="文本框 34"/>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36" name="文本框 35"/>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37" name="文本框 36"/>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38" name="文本框 37"/>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39" name="文本框 38"/>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40" name="直接箭头连接符 39"/>
              <p:cNvCxnSpPr/>
              <p:nvPr/>
            </p:nvCxnSpPr>
            <p:spPr>
              <a:xfrm flipV="1">
                <a:off x="20589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68821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3980435"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5935626"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6564875"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grpSp>
        <p:nvGrpSpPr>
          <p:cNvPr id="110" name="组合 109"/>
          <p:cNvGrpSpPr/>
          <p:nvPr/>
        </p:nvGrpSpPr>
        <p:grpSpPr>
          <a:xfrm>
            <a:off x="1722981" y="5395340"/>
            <a:ext cx="6737316" cy="823547"/>
            <a:chOff x="1885396" y="5992186"/>
            <a:chExt cx="7105763" cy="868585"/>
          </a:xfrm>
        </p:grpSpPr>
        <p:cxnSp>
          <p:nvCxnSpPr>
            <p:cNvPr id="111" name="直接连接符 110"/>
            <p:cNvCxnSpPr/>
            <p:nvPr/>
          </p:nvCxnSpPr>
          <p:spPr>
            <a:xfrm>
              <a:off x="8983684" y="6016341"/>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1892871" y="6452905"/>
              <a:ext cx="7098288" cy="407866"/>
              <a:chOff x="1892871" y="6452905"/>
              <a:chExt cx="7098288" cy="407866"/>
            </a:xfrm>
          </p:grpSpPr>
          <p:cxnSp>
            <p:nvCxnSpPr>
              <p:cNvPr id="114" name="直接箭头连接符 113"/>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4790000" y="6486321"/>
                <a:ext cx="1584493" cy="374450"/>
              </a:xfrm>
              <a:prstGeom prst="rect">
                <a:avLst/>
              </a:prstGeom>
              <a:noFill/>
            </p:spPr>
            <p:txBody>
              <a:bodyPr wrap="none" rtlCol="0">
                <a:spAutoFit/>
              </a:bodyPr>
              <a:lstStyle/>
              <a:p>
                <a:r>
                  <a:rPr lang="zh-CN" altLang="en-US" sz="1707" b="1" dirty="0">
                    <a:solidFill>
                      <a:srgbClr val="0070C0"/>
                    </a:solidFill>
                    <a:latin typeface="Segoe UI Black" panose="020B0A02040204020203" pitchFamily="34" charset="0"/>
                    <a:ea typeface="Segoe UI Black" panose="020B0A02040204020203" pitchFamily="34" charset="0"/>
                    <a:cs typeface="Segoe UI Black" panose="020B0A02040204020203" pitchFamily="34" charset="0"/>
                  </a:rPr>
                  <a:t>操作控制字段</a:t>
                </a:r>
                <a:endParaRPr lang="zh-CN" altLang="en-US" sz="1707" b="1" baseline="-25000" dirty="0">
                  <a:solidFill>
                    <a:srgbClr val="0070C0"/>
                  </a:solidFill>
                  <a:latin typeface="Segoe UI Black" panose="020B0A02040204020203" pitchFamily="34" charset="0"/>
                  <a:cs typeface="Segoe UI Black" panose="020B0A02040204020203" pitchFamily="34" charset="0"/>
                </a:endParaRPr>
              </a:p>
            </p:txBody>
          </p:sp>
        </p:grpSp>
      </p:grpSp>
      <p:grpSp>
        <p:nvGrpSpPr>
          <p:cNvPr id="116" name="组合 115"/>
          <p:cNvGrpSpPr/>
          <p:nvPr/>
        </p:nvGrpSpPr>
        <p:grpSpPr>
          <a:xfrm>
            <a:off x="8460297" y="5410668"/>
            <a:ext cx="1809364" cy="796812"/>
            <a:chOff x="8991159" y="6008353"/>
            <a:chExt cx="1908314" cy="840388"/>
          </a:xfrm>
        </p:grpSpPr>
        <p:cxnSp>
          <p:nvCxnSpPr>
            <p:cNvPr id="117" name="直接连接符 116"/>
            <p:cNvCxnSpPr/>
            <p:nvPr/>
          </p:nvCxnSpPr>
          <p:spPr>
            <a:xfrm>
              <a:off x="10899473" y="6008353"/>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8991159" y="6452905"/>
              <a:ext cx="1908314"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9158966" y="6474291"/>
              <a:ext cx="1584493"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C00000"/>
                  </a:solidFill>
                </a:rPr>
                <a:t>顺序控制字段</a:t>
              </a:r>
            </a:p>
          </p:txBody>
        </p:sp>
      </p:grpSp>
      <p:grpSp>
        <p:nvGrpSpPr>
          <p:cNvPr id="120" name="组合 119"/>
          <p:cNvGrpSpPr/>
          <p:nvPr/>
        </p:nvGrpSpPr>
        <p:grpSpPr>
          <a:xfrm>
            <a:off x="8361603" y="3943659"/>
            <a:ext cx="687295" cy="1025994"/>
            <a:chOff x="8887068" y="4461114"/>
            <a:chExt cx="724881" cy="1082103"/>
          </a:xfrm>
        </p:grpSpPr>
        <p:cxnSp>
          <p:nvCxnSpPr>
            <p:cNvPr id="122" name="直接箭头连接符 121"/>
            <p:cNvCxnSpPr/>
            <p:nvPr/>
          </p:nvCxnSpPr>
          <p:spPr>
            <a:xfrm flipV="1">
              <a:off x="9092350" y="5146069"/>
              <a:ext cx="0" cy="394561"/>
            </a:xfrm>
            <a:prstGeom prst="straightConnector1">
              <a:avLst/>
            </a:prstGeom>
            <a:ln w="19050">
              <a:solidFill>
                <a:srgbClr val="00B0F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V="1">
              <a:off x="9432150" y="4748925"/>
              <a:ext cx="0" cy="794292"/>
            </a:xfrm>
            <a:prstGeom prst="straightConnector1">
              <a:avLst/>
            </a:prstGeom>
            <a:ln w="19050">
              <a:solidFill>
                <a:srgbClr val="00B0F0"/>
              </a:solidFill>
              <a:tailEnd type="stealth" w="med" len="lg"/>
            </a:ln>
          </p:spPr>
          <p:style>
            <a:lnRef idx="1">
              <a:schemeClr val="accent1"/>
            </a:lnRef>
            <a:fillRef idx="0">
              <a:schemeClr val="accent1"/>
            </a:fillRef>
            <a:effectRef idx="0">
              <a:schemeClr val="accent1"/>
            </a:effectRef>
            <a:fontRef idx="minor">
              <a:schemeClr val="tx1"/>
            </a:fontRef>
          </p:style>
        </p:cxnSp>
        <p:sp>
          <p:nvSpPr>
            <p:cNvPr id="123" name="文本框 122"/>
            <p:cNvSpPr txBox="1"/>
            <p:nvPr/>
          </p:nvSpPr>
          <p:spPr>
            <a:xfrm>
              <a:off x="8887068" y="4840461"/>
              <a:ext cx="399336" cy="312774"/>
            </a:xfrm>
            <a:prstGeom prst="rect">
              <a:avLst/>
            </a:prstGeom>
            <a:noFill/>
          </p:spPr>
          <p:txBody>
            <a:bodyPr wrap="none" rtlCol="0">
              <a:spAutoFit/>
            </a:bodyPr>
            <a:lstStyle/>
            <a:p>
              <a:r>
                <a:rPr lang="en-US" altLang="zh-CN" sz="1327"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rgbClr val="00B0F0"/>
                </a:solidFill>
                <a:latin typeface="Segoe UI Black" panose="020B0A02040204020203" pitchFamily="34" charset="0"/>
                <a:cs typeface="Segoe UI Black" panose="020B0A02040204020203" pitchFamily="34" charset="0"/>
              </a:endParaRPr>
            </a:p>
          </p:txBody>
        </p:sp>
        <p:sp>
          <p:nvSpPr>
            <p:cNvPr id="124" name="文本框 123"/>
            <p:cNvSpPr txBox="1"/>
            <p:nvPr/>
          </p:nvSpPr>
          <p:spPr>
            <a:xfrm>
              <a:off x="9190635" y="4461114"/>
              <a:ext cx="421314" cy="312774"/>
            </a:xfrm>
            <a:prstGeom prst="rect">
              <a:avLst/>
            </a:prstGeom>
            <a:noFill/>
          </p:spPr>
          <p:txBody>
            <a:bodyPr wrap="none" rtlCol="0">
              <a:spAutoFit/>
            </a:bodyPr>
            <a:lstStyle/>
            <a:p>
              <a:r>
                <a:rPr lang="en-US" altLang="zh-CN" sz="1327"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rgbClr val="00B0F0"/>
                </a:solidFill>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9105230" y="4219166"/>
            <a:ext cx="1063112" cy="735541"/>
            <a:chOff x="9671359" y="4751689"/>
            <a:chExt cx="1121251" cy="775766"/>
          </a:xfrm>
        </p:grpSpPr>
        <p:cxnSp>
          <p:nvCxnSpPr>
            <p:cNvPr id="126" name="直接箭头连接符 125"/>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rPr>
                <a:t>下址字段</a:t>
              </a:r>
            </a:p>
          </p:txBody>
        </p:sp>
      </p:grpSp>
      <p:grpSp>
        <p:nvGrpSpPr>
          <p:cNvPr id="51" name="组合 50"/>
          <p:cNvGrpSpPr/>
          <p:nvPr/>
        </p:nvGrpSpPr>
        <p:grpSpPr>
          <a:xfrm>
            <a:off x="1722981" y="4956148"/>
            <a:ext cx="8560855" cy="810554"/>
            <a:chOff x="1885396" y="5528974"/>
            <a:chExt cx="9029027" cy="854881"/>
          </a:xfrm>
        </p:grpSpPr>
        <p:sp>
          <p:nvSpPr>
            <p:cNvPr id="52" name="矩形 51"/>
            <p:cNvSpPr/>
            <p:nvPr/>
          </p:nvSpPr>
          <p:spPr bwMode="auto">
            <a:xfrm>
              <a:off x="1885396" y="5530038"/>
              <a:ext cx="322215" cy="462148"/>
            </a:xfrm>
            <a:prstGeom prst="rect">
              <a:avLst/>
            </a:prstGeom>
            <a:solidFill>
              <a:schemeClr val="bg1"/>
            </a:solidFill>
            <a:ln w="19050">
              <a:solidFill>
                <a:srgbClr val="00B050"/>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 name="矩形 52"/>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4" name="矩形 53"/>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5" name="矩形 54"/>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6" name="矩形 55"/>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7" name="矩形 56"/>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8" name="矩形 57"/>
            <p:cNvSpPr/>
            <p:nvPr/>
          </p:nvSpPr>
          <p:spPr bwMode="auto">
            <a:xfrm>
              <a:off x="3820570"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59" name="矩形 58"/>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0" name="矩形 59"/>
            <p:cNvSpPr/>
            <p:nvPr/>
          </p:nvSpPr>
          <p:spPr bwMode="auto">
            <a:xfrm>
              <a:off x="446174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1" name="矩形 60"/>
            <p:cNvSpPr/>
            <p:nvPr/>
          </p:nvSpPr>
          <p:spPr bwMode="auto">
            <a:xfrm>
              <a:off x="4784274"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62" name="矩形 61"/>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3" name="矩形 62"/>
            <p:cNvSpPr/>
            <p:nvPr/>
          </p:nvSpPr>
          <p:spPr bwMode="auto">
            <a:xfrm>
              <a:off x="542933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4" name="矩形 63"/>
            <p:cNvSpPr/>
            <p:nvPr/>
          </p:nvSpPr>
          <p:spPr bwMode="auto">
            <a:xfrm>
              <a:off x="5751861"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5" name="矩形 64"/>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6" name="矩形 65"/>
            <p:cNvSpPr/>
            <p:nvPr/>
          </p:nvSpPr>
          <p:spPr bwMode="auto">
            <a:xfrm>
              <a:off x="6396919"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7" name="矩形 66"/>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8" name="矩形 67"/>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9" name="矩形 68"/>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0" name="矩形 69"/>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1" name="矩形 70"/>
            <p:cNvSpPr/>
            <p:nvPr/>
          </p:nvSpPr>
          <p:spPr bwMode="auto">
            <a:xfrm>
              <a:off x="8008936" y="5530038"/>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72" name="矩形 71"/>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3" name="矩形 72"/>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4" name="矩形 73"/>
            <p:cNvSpPr/>
            <p:nvPr/>
          </p:nvSpPr>
          <p:spPr bwMode="auto">
            <a:xfrm>
              <a:off x="8976523" y="5530038"/>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5" name="矩形 74"/>
            <p:cNvSpPr/>
            <p:nvPr/>
          </p:nvSpPr>
          <p:spPr bwMode="auto">
            <a:xfrm>
              <a:off x="9299052" y="5530038"/>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6" name="矩形 75"/>
            <p:cNvSpPr/>
            <p:nvPr/>
          </p:nvSpPr>
          <p:spPr bwMode="auto">
            <a:xfrm>
              <a:off x="962158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latin typeface="Segoe UI Black" panose="020B0A02040204020203" pitchFamily="34" charset="0"/>
                <a:cs typeface="Segoe UI Black" panose="020B0A02040204020203" pitchFamily="34" charset="0"/>
              </a:endParaRPr>
            </a:p>
          </p:txBody>
        </p:sp>
        <p:sp>
          <p:nvSpPr>
            <p:cNvPr id="77" name="矩形 76"/>
            <p:cNvSpPr/>
            <p:nvPr/>
          </p:nvSpPr>
          <p:spPr bwMode="auto">
            <a:xfrm>
              <a:off x="9937029"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latin typeface="Segoe UI Black" panose="020B0A02040204020203" pitchFamily="34" charset="0"/>
                <a:cs typeface="Segoe UI Black" panose="020B0A02040204020203" pitchFamily="34" charset="0"/>
              </a:endParaRPr>
            </a:p>
          </p:txBody>
        </p:sp>
        <p:sp>
          <p:nvSpPr>
            <p:cNvPr id="78" name="矩形 77"/>
            <p:cNvSpPr/>
            <p:nvPr/>
          </p:nvSpPr>
          <p:spPr bwMode="auto">
            <a:xfrm>
              <a:off x="1026219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latin typeface="Segoe UI Black" panose="020B0A02040204020203" pitchFamily="34" charset="0"/>
                <a:cs typeface="Segoe UI Black" panose="020B0A02040204020203" pitchFamily="34" charset="0"/>
              </a:endParaRPr>
            </a:p>
          </p:txBody>
        </p:sp>
        <p:sp>
          <p:nvSpPr>
            <p:cNvPr id="79" name="矩形 78"/>
            <p:cNvSpPr/>
            <p:nvPr/>
          </p:nvSpPr>
          <p:spPr bwMode="auto">
            <a:xfrm>
              <a:off x="10584733"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latin typeface="Segoe UI Black" panose="020B0A02040204020203" pitchFamily="34" charset="0"/>
                <a:cs typeface="Segoe UI Black" panose="020B0A02040204020203" pitchFamily="34" charset="0"/>
              </a:endParaRPr>
            </a:p>
          </p:txBody>
        </p:sp>
        <p:grpSp>
          <p:nvGrpSpPr>
            <p:cNvPr id="80" name="组合 79"/>
            <p:cNvGrpSpPr/>
            <p:nvPr/>
          </p:nvGrpSpPr>
          <p:grpSpPr>
            <a:xfrm>
              <a:off x="1892871" y="5920581"/>
              <a:ext cx="9021552" cy="463274"/>
              <a:chOff x="2346480" y="4277865"/>
              <a:chExt cx="9021552" cy="463274"/>
            </a:xfrm>
            <a:noFill/>
          </p:grpSpPr>
          <p:sp>
            <p:nvSpPr>
              <p:cNvPr id="82" name="矩形 81"/>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83" name="矩形 82"/>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327" dirty="0">
                  <a:latin typeface="Segoe UI Black" panose="020B0A02040204020203" pitchFamily="34" charset="0"/>
                  <a:cs typeface="Segoe UI Black" panose="020B0A02040204020203" pitchFamily="34" charset="0"/>
                </a:endParaRPr>
              </a:p>
            </p:txBody>
          </p:sp>
          <p:sp>
            <p:nvSpPr>
              <p:cNvPr id="84" name="矩形 83"/>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327" dirty="0">
                  <a:latin typeface="Segoe UI Black" panose="020B0A02040204020203" pitchFamily="34" charset="0"/>
                  <a:cs typeface="Segoe UI Black" panose="020B0A02040204020203" pitchFamily="34" charset="0"/>
                </a:endParaRPr>
              </a:p>
            </p:txBody>
          </p:sp>
          <p:sp>
            <p:nvSpPr>
              <p:cNvPr id="85" name="矩形 84"/>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dirty="0">
                  <a:latin typeface="Segoe UI Black" panose="020B0A02040204020203" pitchFamily="34" charset="0"/>
                  <a:cs typeface="Segoe UI Black" panose="020B0A02040204020203" pitchFamily="34" charset="0"/>
                </a:endParaRPr>
              </a:p>
            </p:txBody>
          </p:sp>
          <p:sp>
            <p:nvSpPr>
              <p:cNvPr id="86" name="矩形 85"/>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327" dirty="0">
                  <a:latin typeface="Segoe UI Black" panose="020B0A02040204020203" pitchFamily="34" charset="0"/>
                  <a:cs typeface="Segoe UI Black" panose="020B0A02040204020203" pitchFamily="34" charset="0"/>
                </a:endParaRPr>
              </a:p>
            </p:txBody>
          </p:sp>
          <p:sp>
            <p:nvSpPr>
              <p:cNvPr id="87" name="矩形 86"/>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327" dirty="0">
                  <a:latin typeface="Segoe UI Black" panose="020B0A02040204020203" pitchFamily="34" charset="0"/>
                  <a:cs typeface="Segoe UI Black" panose="020B0A02040204020203" pitchFamily="34" charset="0"/>
                </a:endParaRPr>
              </a:p>
            </p:txBody>
          </p:sp>
          <p:sp>
            <p:nvSpPr>
              <p:cNvPr id="88" name="矩形 87"/>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327" dirty="0">
                  <a:latin typeface="Segoe UI Black" panose="020B0A02040204020203" pitchFamily="34" charset="0"/>
                  <a:cs typeface="Segoe UI Black" panose="020B0A02040204020203" pitchFamily="34" charset="0"/>
                </a:endParaRPr>
              </a:p>
            </p:txBody>
          </p:sp>
          <p:sp>
            <p:nvSpPr>
              <p:cNvPr id="89" name="矩形 88"/>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327" dirty="0">
                  <a:latin typeface="Segoe UI Black" panose="020B0A02040204020203" pitchFamily="34" charset="0"/>
                  <a:cs typeface="Segoe UI Black" panose="020B0A02040204020203" pitchFamily="34" charset="0"/>
                </a:endParaRPr>
              </a:p>
            </p:txBody>
          </p:sp>
          <p:sp>
            <p:nvSpPr>
              <p:cNvPr id="90" name="矩形 89"/>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327" dirty="0">
                  <a:latin typeface="Segoe UI Black" panose="020B0A02040204020203" pitchFamily="34" charset="0"/>
                  <a:cs typeface="Segoe UI Black" panose="020B0A02040204020203" pitchFamily="34" charset="0"/>
                </a:endParaRPr>
              </a:p>
            </p:txBody>
          </p:sp>
          <p:sp>
            <p:nvSpPr>
              <p:cNvPr id="91" name="矩形 90"/>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327" dirty="0">
                  <a:latin typeface="Segoe UI Black" panose="020B0A02040204020203" pitchFamily="34" charset="0"/>
                  <a:cs typeface="Segoe UI Black" panose="020B0A02040204020203" pitchFamily="34" charset="0"/>
                </a:endParaRPr>
              </a:p>
            </p:txBody>
          </p:sp>
          <p:sp>
            <p:nvSpPr>
              <p:cNvPr id="92" name="矩形 91"/>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327" dirty="0">
                  <a:latin typeface="Segoe UI Black" panose="020B0A02040204020203" pitchFamily="34" charset="0"/>
                  <a:cs typeface="Segoe UI Black" panose="020B0A02040204020203" pitchFamily="34" charset="0"/>
                </a:endParaRPr>
              </a:p>
            </p:txBody>
          </p:sp>
          <p:sp>
            <p:nvSpPr>
              <p:cNvPr id="93" name="矩形 92"/>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327" dirty="0">
                  <a:latin typeface="Segoe UI Black" panose="020B0A02040204020203" pitchFamily="34" charset="0"/>
                  <a:cs typeface="Segoe UI Black" panose="020B0A02040204020203" pitchFamily="34" charset="0"/>
                </a:endParaRPr>
              </a:p>
            </p:txBody>
          </p:sp>
          <p:sp>
            <p:nvSpPr>
              <p:cNvPr id="94" name="矩形 93"/>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327" dirty="0">
                  <a:latin typeface="Segoe UI Black" panose="020B0A02040204020203" pitchFamily="34" charset="0"/>
                  <a:cs typeface="Segoe UI Black" panose="020B0A02040204020203" pitchFamily="34" charset="0"/>
                </a:endParaRPr>
              </a:p>
            </p:txBody>
          </p:sp>
          <p:sp>
            <p:nvSpPr>
              <p:cNvPr id="95" name="矩形 94"/>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327" dirty="0">
                  <a:latin typeface="Segoe UI Black" panose="020B0A02040204020203" pitchFamily="34" charset="0"/>
                  <a:cs typeface="Segoe UI Black" panose="020B0A02040204020203" pitchFamily="34" charset="0"/>
                </a:endParaRPr>
              </a:p>
            </p:txBody>
          </p:sp>
          <p:sp>
            <p:nvSpPr>
              <p:cNvPr id="96" name="矩形 95"/>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327" dirty="0">
                  <a:latin typeface="Segoe UI Black" panose="020B0A02040204020203" pitchFamily="34" charset="0"/>
                  <a:cs typeface="Segoe UI Black" panose="020B0A02040204020203" pitchFamily="34" charset="0"/>
                </a:endParaRPr>
              </a:p>
            </p:txBody>
          </p:sp>
          <p:sp>
            <p:nvSpPr>
              <p:cNvPr id="97" name="矩形 96"/>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327" dirty="0">
                  <a:latin typeface="Segoe UI Black" panose="020B0A02040204020203" pitchFamily="34" charset="0"/>
                  <a:cs typeface="Segoe UI Black" panose="020B0A02040204020203" pitchFamily="34" charset="0"/>
                </a:endParaRPr>
              </a:p>
            </p:txBody>
          </p:sp>
          <p:sp>
            <p:nvSpPr>
              <p:cNvPr id="98" name="矩形 97"/>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327" dirty="0">
                  <a:latin typeface="Segoe UI Black" panose="020B0A02040204020203" pitchFamily="34" charset="0"/>
                  <a:cs typeface="Segoe UI Black" panose="020B0A02040204020203" pitchFamily="34" charset="0"/>
                </a:endParaRPr>
              </a:p>
            </p:txBody>
          </p:sp>
          <p:sp>
            <p:nvSpPr>
              <p:cNvPr id="99" name="矩形 98"/>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327" dirty="0">
                  <a:latin typeface="Segoe UI Black" panose="020B0A02040204020203" pitchFamily="34" charset="0"/>
                  <a:cs typeface="Segoe UI Black" panose="020B0A02040204020203" pitchFamily="34" charset="0"/>
                </a:endParaRPr>
              </a:p>
            </p:txBody>
          </p:sp>
          <p:sp>
            <p:nvSpPr>
              <p:cNvPr id="100" name="矩形 99"/>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327" dirty="0">
                  <a:latin typeface="Segoe UI Black" panose="020B0A02040204020203" pitchFamily="34" charset="0"/>
                  <a:cs typeface="Segoe UI Black" panose="020B0A02040204020203" pitchFamily="34" charset="0"/>
                </a:endParaRPr>
              </a:p>
            </p:txBody>
          </p:sp>
          <p:sp>
            <p:nvSpPr>
              <p:cNvPr id="101" name="矩形 100"/>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327" dirty="0">
                  <a:latin typeface="Segoe UI Black" panose="020B0A02040204020203" pitchFamily="34" charset="0"/>
                  <a:cs typeface="Segoe UI Black" panose="020B0A02040204020203" pitchFamily="34" charset="0"/>
                </a:endParaRPr>
              </a:p>
            </p:txBody>
          </p:sp>
          <p:sp>
            <p:nvSpPr>
              <p:cNvPr id="102" name="矩形 101"/>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327" dirty="0">
                  <a:latin typeface="Segoe UI Black" panose="020B0A02040204020203" pitchFamily="34" charset="0"/>
                  <a:cs typeface="Segoe UI Black" panose="020B0A02040204020203" pitchFamily="34" charset="0"/>
                </a:endParaRPr>
              </a:p>
            </p:txBody>
          </p:sp>
          <p:sp>
            <p:nvSpPr>
              <p:cNvPr id="103" name="矩形 102"/>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327" dirty="0">
                  <a:latin typeface="Segoe UI Black" panose="020B0A02040204020203" pitchFamily="34" charset="0"/>
                  <a:cs typeface="Segoe UI Black" panose="020B0A02040204020203" pitchFamily="34" charset="0"/>
                </a:endParaRPr>
              </a:p>
            </p:txBody>
          </p:sp>
          <p:sp>
            <p:nvSpPr>
              <p:cNvPr id="104" name="矩形 103"/>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327" dirty="0">
                  <a:latin typeface="Segoe UI Black" panose="020B0A02040204020203" pitchFamily="34" charset="0"/>
                  <a:cs typeface="Segoe UI Black" panose="020B0A02040204020203" pitchFamily="34" charset="0"/>
                </a:endParaRPr>
              </a:p>
            </p:txBody>
          </p:sp>
          <p:sp>
            <p:nvSpPr>
              <p:cNvPr id="105" name="矩形 104"/>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327" dirty="0">
                  <a:latin typeface="Segoe UI Black" panose="020B0A02040204020203" pitchFamily="34" charset="0"/>
                  <a:cs typeface="Segoe UI Black" panose="020B0A02040204020203" pitchFamily="34" charset="0"/>
                </a:endParaRPr>
              </a:p>
            </p:txBody>
          </p:sp>
          <p:sp>
            <p:nvSpPr>
              <p:cNvPr id="106" name="矩形 105"/>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25</a:t>
                </a:r>
                <a:endParaRPr lang="zh-CN" altLang="en-US" sz="1327" dirty="0">
                  <a:latin typeface="Segoe UI Black" panose="020B0A02040204020203" pitchFamily="34" charset="0"/>
                  <a:cs typeface="Segoe UI Black" panose="020B0A02040204020203" pitchFamily="34" charset="0"/>
                </a:endParaRPr>
              </a:p>
            </p:txBody>
          </p:sp>
          <p:sp>
            <p:nvSpPr>
              <p:cNvPr id="107" name="矩形 106"/>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26</a:t>
                </a:r>
                <a:endParaRPr lang="zh-CN" altLang="en-US" sz="1327" dirty="0">
                  <a:latin typeface="Segoe UI Black" panose="020B0A02040204020203" pitchFamily="34" charset="0"/>
                  <a:cs typeface="Segoe UI Black" panose="020B0A02040204020203" pitchFamily="34" charset="0"/>
                </a:endParaRPr>
              </a:p>
            </p:txBody>
          </p:sp>
          <p:sp>
            <p:nvSpPr>
              <p:cNvPr id="108" name="矩形 107"/>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27</a:t>
                </a:r>
                <a:endParaRPr lang="zh-CN" altLang="en-US" sz="1327" dirty="0">
                  <a:latin typeface="Segoe UI Black" panose="020B0A02040204020203" pitchFamily="34" charset="0"/>
                  <a:cs typeface="Segoe UI Black" panose="020B0A02040204020203" pitchFamily="34" charset="0"/>
                </a:endParaRPr>
              </a:p>
            </p:txBody>
          </p:sp>
          <p:sp>
            <p:nvSpPr>
              <p:cNvPr id="109" name="矩形 108"/>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28</a:t>
                </a:r>
                <a:endParaRPr lang="zh-CN" altLang="en-US" sz="1327" dirty="0">
                  <a:latin typeface="Segoe UI Black" panose="020B0A02040204020203" pitchFamily="34" charset="0"/>
                  <a:cs typeface="Segoe UI Black" panose="020B0A02040204020203" pitchFamily="34" charset="0"/>
                </a:endParaRPr>
              </a:p>
            </p:txBody>
          </p:sp>
        </p:grpSp>
        <p:sp>
          <p:nvSpPr>
            <p:cNvPr id="81" name="矩形 80"/>
            <p:cNvSpPr/>
            <p:nvPr/>
          </p:nvSpPr>
          <p:spPr bwMode="auto">
            <a:xfrm>
              <a:off x="1885396" y="5528974"/>
              <a:ext cx="9014077" cy="463212"/>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dirty="0">
                <a:solidFill>
                  <a:schemeClr val="bg2">
                    <a:lumMod val="75000"/>
                  </a:schemeClr>
                </a:solidFill>
                <a:latin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20631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wipe(left)">
                                      <p:cBhvr>
                                        <p:cTn id="22" dur="500"/>
                                        <p:tgtEl>
                                          <p:spTgt spid="1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ipe(left)">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left)">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24"/>
          <p:cNvSpPr txBox="1"/>
          <p:nvPr/>
        </p:nvSpPr>
        <p:spPr>
          <a:xfrm>
            <a:off x="487822" y="3362384"/>
            <a:ext cx="5812263"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初始化：</a:t>
            </a:r>
            <a:r>
              <a:rPr lang="zh-CN"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2275" b="1" kern="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AR</a:t>
            </a:r>
            <a:r>
              <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=0 </a:t>
            </a:r>
          </a:p>
          <a:p>
            <a:pPr marL="325103" indent="-325103">
              <a:lnSpc>
                <a:spcPct val="150000"/>
              </a:lnSpc>
              <a:spcBef>
                <a:spcPts val="569"/>
              </a:spcBef>
              <a:spcAft>
                <a:spcPts val="569"/>
              </a:spcAft>
              <a:buClr>
                <a:srgbClr val="FFC000"/>
              </a:buClr>
              <a:buFont typeface="Wingdings" panose="05000000000000000000" pitchFamily="2" charset="2"/>
              <a:buChar char="n"/>
            </a:pPr>
            <a:r>
              <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0</a:t>
            </a: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号地址为取指微程序入口</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顺序执行取指微程序</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最后一条微指令判别字段非零，地址跳转</a:t>
            </a:r>
            <a:endParaRPr lang="en-US" altLang="zh-CN" sz="2275" b="1"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normAutofit/>
          </a:bodyPr>
          <a:lstStyle/>
          <a:p>
            <a:r>
              <a:rPr lang="zh-CN" altLang="en-US" dirty="0"/>
              <a:t>微程序控制器组成原理框图</a:t>
            </a:r>
            <a:r>
              <a:rPr lang="en-US" altLang="zh-CN" dirty="0"/>
              <a:t>(</a:t>
            </a:r>
            <a:r>
              <a:rPr lang="zh-CN" altLang="en-US" dirty="0"/>
              <a:t>下址字段</a:t>
            </a:r>
            <a:r>
              <a:rPr lang="en-US" altLang="zh-CN" dirty="0"/>
              <a:t>)</a:t>
            </a:r>
            <a:endParaRPr lang="zh-CN" altLang="en-US" dirty="0"/>
          </a:p>
        </p:txBody>
      </p:sp>
      <p:sp>
        <p:nvSpPr>
          <p:cNvPr id="5" name="矩形 4"/>
          <p:cNvSpPr/>
          <p:nvPr/>
        </p:nvSpPr>
        <p:spPr>
          <a:xfrm>
            <a:off x="8968598" y="1957361"/>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dirty="0">
                <a:solidFill>
                  <a:schemeClr val="bg1"/>
                </a:solidFill>
                <a:latin typeface="微软雅黑" panose="020B0503020204020204" pitchFamily="34" charset="-122"/>
                <a:ea typeface="微软雅黑" panose="020B0503020204020204" pitchFamily="34" charset="-122"/>
              </a:rPr>
              <a:t>控制</a:t>
            </a:r>
            <a:endParaRPr lang="en-US" altLang="zh-CN" sz="1707" b="1" kern="0" dirty="0">
              <a:solidFill>
                <a:schemeClr val="bg1"/>
              </a:solidFill>
              <a:latin typeface="微软雅黑" panose="020B0503020204020204" pitchFamily="34" charset="-122"/>
              <a:ea typeface="微软雅黑" panose="020B0503020204020204" pitchFamily="34" charset="-122"/>
            </a:endParaRPr>
          </a:p>
          <a:p>
            <a:pPr algn="ctr"/>
            <a:r>
              <a:rPr lang="zh-CN" altLang="en-US" sz="1707" b="1" kern="0" dirty="0">
                <a:solidFill>
                  <a:schemeClr val="bg1"/>
                </a:solidFill>
                <a:latin typeface="微软雅黑" panose="020B0503020204020204" pitchFamily="34" charset="-122"/>
                <a:ea typeface="微软雅黑" panose="020B0503020204020204" pitchFamily="34" charset="-122"/>
              </a:rPr>
              <a:t>存储器</a:t>
            </a:r>
            <a:endParaRPr lang="en-US" altLang="zh-CN" sz="1707" b="1" kern="0" dirty="0">
              <a:solidFill>
                <a:schemeClr val="bg1"/>
              </a:solidFill>
              <a:latin typeface="微软雅黑" panose="020B0503020204020204" pitchFamily="34" charset="-122"/>
              <a:ea typeface="微软雅黑" panose="020B0503020204020204" pitchFamily="34" charset="-122"/>
            </a:endParaRPr>
          </a:p>
        </p:txBody>
      </p:sp>
      <p:cxnSp>
        <p:nvCxnSpPr>
          <p:cNvPr id="12" name="直接箭头连接符 11"/>
          <p:cNvCxnSpPr/>
          <p:nvPr/>
        </p:nvCxnSpPr>
        <p:spPr>
          <a:xfrm>
            <a:off x="11438218" y="2659900"/>
            <a:ext cx="0" cy="1848457"/>
          </a:xfrm>
          <a:prstGeom prst="straightConnector1">
            <a:avLst/>
          </a:prstGeom>
          <a:noFill/>
          <a:ln w="38100" cap="sq" cmpd="sng" algn="ctr">
            <a:solidFill>
              <a:sysClr val="windowText" lastClr="000000"/>
            </a:solidFill>
            <a:prstDash val="solid"/>
            <a:bevel/>
            <a:headEnd type="none"/>
            <a:tailEnd type="none" w="lg" len="lg"/>
          </a:ln>
          <a:effectLst/>
        </p:spPr>
      </p:cxnSp>
      <p:grpSp>
        <p:nvGrpSpPr>
          <p:cNvPr id="70" name="组合 69"/>
          <p:cNvGrpSpPr/>
          <p:nvPr/>
        </p:nvGrpSpPr>
        <p:grpSpPr>
          <a:xfrm>
            <a:off x="10177114" y="2310902"/>
            <a:ext cx="1365880" cy="341758"/>
            <a:chOff x="10177114" y="2310902"/>
            <a:chExt cx="1365880" cy="341758"/>
          </a:xfrm>
        </p:grpSpPr>
        <p:sp>
          <p:nvSpPr>
            <p:cNvPr id="14" name="矩形 13"/>
            <p:cNvSpPr/>
            <p:nvPr/>
          </p:nvSpPr>
          <p:spPr>
            <a:xfrm>
              <a:off x="10177114" y="2310902"/>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接箭头连接符 15"/>
            <p:cNvCxnSpPr/>
            <p:nvPr/>
          </p:nvCxnSpPr>
          <p:spPr>
            <a:xfrm>
              <a:off x="10396678" y="2652660"/>
              <a:ext cx="1041540" cy="0"/>
            </a:xfrm>
            <a:prstGeom prst="straightConnector1">
              <a:avLst/>
            </a:prstGeom>
            <a:noFill/>
            <a:ln w="38100" cap="sq" cmpd="sng" algn="ctr">
              <a:solidFill>
                <a:sysClr val="windowText" lastClr="000000"/>
              </a:solidFill>
              <a:prstDash val="solid"/>
              <a:miter lim="800000"/>
              <a:headEnd type="none"/>
              <a:tailEnd type="none" w="lg" len="lg"/>
            </a:ln>
            <a:effectLst/>
          </p:spPr>
        </p:cxnSp>
      </p:grpSp>
      <p:grpSp>
        <p:nvGrpSpPr>
          <p:cNvPr id="63" name="组合 62"/>
          <p:cNvGrpSpPr/>
          <p:nvPr/>
        </p:nvGrpSpPr>
        <p:grpSpPr>
          <a:xfrm>
            <a:off x="1236587" y="1859243"/>
            <a:ext cx="1626233" cy="958896"/>
            <a:chOff x="1236587" y="1859243"/>
            <a:chExt cx="1626233" cy="958896"/>
          </a:xfrm>
        </p:grpSpPr>
        <p:sp>
          <p:nvSpPr>
            <p:cNvPr id="9" name="矩形 8"/>
            <p:cNvSpPr/>
            <p:nvPr/>
          </p:nvSpPr>
          <p:spPr>
            <a:xfrm>
              <a:off x="1554178" y="2281446"/>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277">
                <a:defRPr/>
              </a:pPr>
              <a:r>
                <a:rPr lang="en-US" altLang="zh-CN" sz="227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3" name="矩形 12"/>
            <p:cNvSpPr/>
            <p:nvPr/>
          </p:nvSpPr>
          <p:spPr>
            <a:xfrm>
              <a:off x="1236587" y="1859243"/>
              <a:ext cx="1626233"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组合 64"/>
          <p:cNvGrpSpPr/>
          <p:nvPr/>
        </p:nvGrpSpPr>
        <p:grpSpPr>
          <a:xfrm>
            <a:off x="3231253" y="1164364"/>
            <a:ext cx="1640186" cy="1892661"/>
            <a:chOff x="3231253" y="1164364"/>
            <a:chExt cx="1640186" cy="1892661"/>
          </a:xfrm>
        </p:grpSpPr>
        <p:sp>
          <p:nvSpPr>
            <p:cNvPr id="8" name="矩形 7"/>
            <p:cNvSpPr/>
            <p:nvPr/>
          </p:nvSpPr>
          <p:spPr>
            <a:xfrm>
              <a:off x="3231253" y="2078954"/>
              <a:ext cx="1640186"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dirty="0">
                  <a:solidFill>
                    <a:prstClr val="black"/>
                  </a:solidFill>
                  <a:latin typeface="微软雅黑" panose="020B0503020204020204" pitchFamily="34" charset="-122"/>
                  <a:ea typeface="微软雅黑" panose="020B0503020204020204" pitchFamily="34" charset="-122"/>
                </a:rPr>
                <a:t>地址转移</a:t>
              </a:r>
              <a:endParaRPr lang="en-US" altLang="zh-CN" sz="1707" b="1" kern="0" dirty="0">
                <a:solidFill>
                  <a:prstClr val="black"/>
                </a:solidFill>
                <a:latin typeface="微软雅黑" panose="020B0503020204020204" pitchFamily="34" charset="-122"/>
                <a:ea typeface="微软雅黑" panose="020B0503020204020204" pitchFamily="34" charset="-122"/>
              </a:endParaRPr>
            </a:p>
            <a:p>
              <a:pPr algn="ctr"/>
              <a:r>
                <a:rPr lang="zh-CN" altLang="en-US" sz="1707" b="1" kern="0" dirty="0">
                  <a:solidFill>
                    <a:prstClr val="black"/>
                  </a:solidFill>
                  <a:latin typeface="微软雅黑" panose="020B0503020204020204" pitchFamily="34" charset="-122"/>
                  <a:ea typeface="微软雅黑" panose="020B0503020204020204" pitchFamily="34" charset="-122"/>
                </a:rPr>
                <a:t>组合逻辑</a:t>
              </a:r>
              <a:endParaRPr lang="en-US" altLang="zh-CN" sz="1707" b="1" kern="0" dirty="0">
                <a:solidFill>
                  <a:prstClr val="black"/>
                </a:solidFill>
                <a:latin typeface="微软雅黑" panose="020B0503020204020204" pitchFamily="34" charset="-122"/>
                <a:ea typeface="微软雅黑" panose="020B0503020204020204" pitchFamily="34" charset="-122"/>
              </a:endParaRPr>
            </a:p>
          </p:txBody>
        </p:sp>
        <p:sp>
          <p:nvSpPr>
            <p:cNvPr id="10" name="矩形 9"/>
            <p:cNvSpPr/>
            <p:nvPr/>
          </p:nvSpPr>
          <p:spPr>
            <a:xfrm>
              <a:off x="3456161" y="1164364"/>
              <a:ext cx="1210996"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 name="直接箭头连接符 18"/>
            <p:cNvCxnSpPr/>
            <p:nvPr/>
          </p:nvCxnSpPr>
          <p:spPr>
            <a:xfrm>
              <a:off x="3855094"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0" name="直接箭头连接符 19"/>
            <p:cNvCxnSpPr/>
            <p:nvPr/>
          </p:nvCxnSpPr>
          <p:spPr>
            <a:xfrm>
              <a:off x="3652077"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1" name="直接箭头连接符 20"/>
            <p:cNvCxnSpPr/>
            <p:nvPr/>
          </p:nvCxnSpPr>
          <p:spPr>
            <a:xfrm>
              <a:off x="3449061"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2" name="直接箭头连接符 21"/>
            <p:cNvCxnSpPr/>
            <p:nvPr/>
          </p:nvCxnSpPr>
          <p:spPr>
            <a:xfrm>
              <a:off x="4464142"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3" name="直接箭头连接符 22"/>
            <p:cNvCxnSpPr/>
            <p:nvPr/>
          </p:nvCxnSpPr>
          <p:spPr>
            <a:xfrm>
              <a:off x="4261126"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4" name="直接箭头连接符 23"/>
            <p:cNvCxnSpPr/>
            <p:nvPr/>
          </p:nvCxnSpPr>
          <p:spPr>
            <a:xfrm>
              <a:off x="4058110"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5" name="直接箭头连接符 24"/>
            <p:cNvCxnSpPr/>
            <p:nvPr/>
          </p:nvCxnSpPr>
          <p:spPr>
            <a:xfrm>
              <a:off x="4667156"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64" name="组合 63"/>
          <p:cNvGrpSpPr/>
          <p:nvPr/>
        </p:nvGrpSpPr>
        <p:grpSpPr>
          <a:xfrm>
            <a:off x="1765580" y="2549793"/>
            <a:ext cx="2234498" cy="648437"/>
            <a:chOff x="1765580" y="2549793"/>
            <a:chExt cx="2234498" cy="648437"/>
          </a:xfrm>
        </p:grpSpPr>
        <p:cxnSp>
          <p:nvCxnSpPr>
            <p:cNvPr id="18" name="直接箭头连接符 17"/>
            <p:cNvCxnSpPr/>
            <p:nvPr/>
          </p:nvCxnSpPr>
          <p:spPr>
            <a:xfrm>
              <a:off x="2565143" y="2549793"/>
              <a:ext cx="641106"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37" name="矩形 36"/>
            <p:cNvSpPr/>
            <p:nvPr/>
          </p:nvSpPr>
          <p:spPr>
            <a:xfrm>
              <a:off x="1765580" y="2638974"/>
              <a:ext cx="2234498" cy="559256"/>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a:t>
              </a:r>
              <a:endParaRPr lang="en-US" altLang="zh-CN"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操作码</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39" name="直接箭头连接符 38"/>
          <p:cNvCxnSpPr/>
          <p:nvPr/>
        </p:nvCxnSpPr>
        <p:spPr>
          <a:xfrm flipV="1">
            <a:off x="6125999" y="2963707"/>
            <a:ext cx="0" cy="1304305"/>
          </a:xfrm>
          <a:prstGeom prst="straightConnector1">
            <a:avLst/>
          </a:prstGeom>
          <a:noFill/>
          <a:ln w="28575" cap="flat" cmpd="sng" algn="ctr">
            <a:solidFill>
              <a:srgbClr val="00B0F0"/>
            </a:solidFill>
            <a:prstDash val="solid"/>
            <a:miter lim="800000"/>
            <a:headEnd type="none"/>
            <a:tailEnd type="stealth" w="lg" len="lg"/>
          </a:ln>
          <a:effectLst/>
        </p:spPr>
      </p:cxnSp>
      <p:grpSp>
        <p:nvGrpSpPr>
          <p:cNvPr id="69" name="组合 68"/>
          <p:cNvGrpSpPr/>
          <p:nvPr/>
        </p:nvGrpSpPr>
        <p:grpSpPr>
          <a:xfrm>
            <a:off x="7770644" y="2286229"/>
            <a:ext cx="1365880" cy="351388"/>
            <a:chOff x="7770644" y="2286229"/>
            <a:chExt cx="1365880" cy="351388"/>
          </a:xfrm>
        </p:grpSpPr>
        <p:sp>
          <p:nvSpPr>
            <p:cNvPr id="15" name="矩形 14"/>
            <p:cNvSpPr/>
            <p:nvPr/>
          </p:nvSpPr>
          <p:spPr>
            <a:xfrm>
              <a:off x="7770644" y="2286229"/>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1" name="直接箭头连接符 40"/>
            <p:cNvCxnSpPr/>
            <p:nvPr/>
          </p:nvCxnSpPr>
          <p:spPr>
            <a:xfrm>
              <a:off x="8043936" y="2637617"/>
              <a:ext cx="905156" cy="0"/>
            </a:xfrm>
            <a:prstGeom prst="straightConnector1">
              <a:avLst/>
            </a:prstGeom>
            <a:noFill/>
            <a:ln w="38100" cap="flat" cmpd="sng" algn="ctr">
              <a:solidFill>
                <a:sysClr val="windowText" lastClr="000000"/>
              </a:solidFill>
              <a:prstDash val="solid"/>
              <a:miter lim="800000"/>
              <a:headEnd type="none"/>
              <a:tailEnd type="stealth" w="lg" len="lg"/>
            </a:ln>
            <a:effectLst/>
          </p:spPr>
        </p:cxnSp>
      </p:grpSp>
      <p:grpSp>
        <p:nvGrpSpPr>
          <p:cNvPr id="67" name="组合 66"/>
          <p:cNvGrpSpPr/>
          <p:nvPr/>
        </p:nvGrpSpPr>
        <p:grpSpPr>
          <a:xfrm>
            <a:off x="6018038" y="2320823"/>
            <a:ext cx="1365880" cy="325795"/>
            <a:chOff x="6018038" y="2320823"/>
            <a:chExt cx="1365880" cy="325795"/>
          </a:xfrm>
        </p:grpSpPr>
        <p:cxnSp>
          <p:nvCxnSpPr>
            <p:cNvPr id="11" name="直接箭头连接符 10"/>
            <p:cNvCxnSpPr/>
            <p:nvPr/>
          </p:nvCxnSpPr>
          <p:spPr>
            <a:xfrm>
              <a:off x="6300085" y="2623113"/>
              <a:ext cx="927396"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48" name="矩形 47"/>
            <p:cNvSpPr/>
            <p:nvPr/>
          </p:nvSpPr>
          <p:spPr>
            <a:xfrm>
              <a:off x="6018038" y="2320823"/>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2" name="组合 71"/>
          <p:cNvGrpSpPr/>
          <p:nvPr/>
        </p:nvGrpSpPr>
        <p:grpSpPr>
          <a:xfrm>
            <a:off x="4501360" y="4268012"/>
            <a:ext cx="4953899" cy="1432486"/>
            <a:chOff x="4501360" y="4268012"/>
            <a:chExt cx="4953899" cy="1432486"/>
          </a:xfrm>
        </p:grpSpPr>
        <p:sp>
          <p:nvSpPr>
            <p:cNvPr id="6" name="矩形 5"/>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dirty="0">
                  <a:solidFill>
                    <a:schemeClr val="bg1"/>
                  </a:solidFill>
                  <a:latin typeface="微软雅黑" panose="020B0503020204020204" pitchFamily="34" charset="-122"/>
                  <a:ea typeface="微软雅黑" panose="020B0503020204020204" pitchFamily="34" charset="-122"/>
                </a:rPr>
                <a:t>判别字段</a:t>
              </a:r>
              <a:endParaRPr lang="en-US" altLang="zh-CN" sz="1517" b="1" kern="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dirty="0">
                  <a:solidFill>
                    <a:schemeClr val="bg1"/>
                  </a:solidFill>
                  <a:latin typeface="微软雅黑" panose="020B0503020204020204" pitchFamily="34" charset="-122"/>
                  <a:ea typeface="微软雅黑" panose="020B0503020204020204" pitchFamily="34" charset="-122"/>
                </a:rPr>
                <a:t>微操作控制字段</a:t>
              </a:r>
              <a:endParaRPr lang="en-US" altLang="zh-CN" sz="1517" b="1" kern="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4501361" y="4268012"/>
              <a:ext cx="1103048" cy="536693"/>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dirty="0">
                  <a:solidFill>
                    <a:prstClr val="black"/>
                  </a:solidFill>
                  <a:latin typeface="微软雅黑" panose="020B0503020204020204" pitchFamily="34" charset="-122"/>
                  <a:ea typeface="微软雅黑" panose="020B0503020204020204" pitchFamily="34" charset="-122"/>
                </a:rPr>
                <a:t>下址字段</a:t>
              </a:r>
              <a:endParaRPr lang="en-US" altLang="zh-CN" sz="1517" b="1" kern="0" dirty="0">
                <a:solidFill>
                  <a:prstClr val="black"/>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8083318" y="4815440"/>
              <a:ext cx="1218095" cy="440763"/>
              <a:chOff x="5310190" y="4777775"/>
              <a:chExt cx="994439" cy="480046"/>
            </a:xfrm>
          </p:grpSpPr>
          <p:cxnSp>
            <p:nvCxnSpPr>
              <p:cNvPr id="28" name="直接箭头连接符 27"/>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9" name="直接箭头连接符 28"/>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0" name="直接箭头连接符 29"/>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1" name="直接箭头连接符 30"/>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2" name="直接箭头连接符 31"/>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3" name="直接箭头连接符 32"/>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4" name="直接箭头连接符 33"/>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35" name="矩形 34"/>
            <p:cNvSpPr/>
            <p:nvPr/>
          </p:nvSpPr>
          <p:spPr>
            <a:xfrm>
              <a:off x="7048105" y="5316418"/>
              <a:ext cx="2108233" cy="384080"/>
            </a:xfrm>
            <a:prstGeom prst="rect">
              <a:avLst/>
            </a:prstGeom>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操作控制信号</a:t>
              </a:r>
              <a:endParaRPr lang="zh-CN" altLang="en-US" sz="1896"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矩形 46"/>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49" name="组合 48"/>
            <p:cNvGrpSpPr/>
            <p:nvPr/>
          </p:nvGrpSpPr>
          <p:grpSpPr>
            <a:xfrm>
              <a:off x="6865224" y="4815440"/>
              <a:ext cx="1015079" cy="440763"/>
              <a:chOff x="5475930" y="4777775"/>
              <a:chExt cx="828699" cy="480046"/>
            </a:xfrm>
          </p:grpSpPr>
          <p:cxnSp>
            <p:nvCxnSpPr>
              <p:cNvPr id="50" name="直接箭头连接符 49"/>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1" name="直接箭头连接符 50"/>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2" name="直接箭头连接符 51"/>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3" name="直接箭头连接符 52"/>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4" name="直接箭头连接符 53"/>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55" name="直接箭头连接符 54"/>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grpSp>
        <p:nvGrpSpPr>
          <p:cNvPr id="68" name="组合 67"/>
          <p:cNvGrpSpPr/>
          <p:nvPr/>
        </p:nvGrpSpPr>
        <p:grpSpPr>
          <a:xfrm>
            <a:off x="6792102" y="1861049"/>
            <a:ext cx="1654828" cy="1407933"/>
            <a:chOff x="6792102" y="1861049"/>
            <a:chExt cx="1654828" cy="1407933"/>
          </a:xfrm>
        </p:grpSpPr>
        <p:sp>
          <p:nvSpPr>
            <p:cNvPr id="4" name="矩形 3"/>
            <p:cNvSpPr/>
            <p:nvPr/>
          </p:nvSpPr>
          <p:spPr>
            <a:xfrm>
              <a:off x="7227481" y="2377058"/>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36" name="矩形 35"/>
            <p:cNvSpPr/>
            <p:nvPr/>
          </p:nvSpPr>
          <p:spPr>
            <a:xfrm>
              <a:off x="6792102" y="2943187"/>
              <a:ext cx="1654828"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等腰三角形 55"/>
            <p:cNvSpPr/>
            <p:nvPr/>
          </p:nvSpPr>
          <p:spPr bwMode="auto">
            <a:xfrm rot="10800000">
              <a:off x="7549194" y="2377058"/>
              <a:ext cx="153982" cy="147904"/>
            </a:xfrm>
            <a:prstGeom prst="triangle">
              <a:avLst/>
            </a:prstGeom>
            <a:solidFill>
              <a:srgbClr val="FF9999"/>
            </a:solidFill>
            <a:ln w="19050">
              <a:solidFill>
                <a:schemeClr val="tx1"/>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cxnSp>
          <p:nvCxnSpPr>
            <p:cNvPr id="57" name="直接连接符 56"/>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6936273" y="1861049"/>
              <a:ext cx="1365880" cy="325795"/>
            </a:xfrm>
            <a:prstGeom prst="rect">
              <a:avLst/>
            </a:prstGeom>
          </p:spPr>
          <p:txBody>
            <a:bodyPr wrap="square">
              <a:spAutoFit/>
            </a:bodyPr>
            <a:lstStyle/>
            <a:p>
              <a:pPr algn="ctr"/>
              <a:r>
                <a:rPr lang="zh-CN" altLang="en-US" sz="1517"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时钟脉冲</a:t>
              </a:r>
              <a:r>
                <a:rPr lang="en-US" altLang="zh-CN" sz="1517"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517"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1" name="组合 70"/>
          <p:cNvGrpSpPr/>
          <p:nvPr/>
        </p:nvGrpSpPr>
        <p:grpSpPr>
          <a:xfrm>
            <a:off x="9455259" y="4122994"/>
            <a:ext cx="1982959" cy="413364"/>
            <a:chOff x="9455259" y="4122994"/>
            <a:chExt cx="1982959" cy="413364"/>
          </a:xfrm>
        </p:grpSpPr>
        <p:cxnSp>
          <p:nvCxnSpPr>
            <p:cNvPr id="17" name="直接箭头连接符 16"/>
            <p:cNvCxnSpPr/>
            <p:nvPr/>
          </p:nvCxnSpPr>
          <p:spPr>
            <a:xfrm flipH="1">
              <a:off x="9455259" y="4536358"/>
              <a:ext cx="1982959"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59" name="矩形 58"/>
            <p:cNvSpPr/>
            <p:nvPr/>
          </p:nvSpPr>
          <p:spPr>
            <a:xfrm>
              <a:off x="9868901" y="4122994"/>
              <a:ext cx="1210996" cy="384080"/>
            </a:xfrm>
            <a:prstGeom prst="rect">
              <a:avLst/>
            </a:prstGeom>
          </p:spPr>
          <p:txBody>
            <a:bodyPr wrap="square">
              <a:spAutoFit/>
            </a:bodyPr>
            <a:lstStyle/>
            <a:p>
              <a:pPr algn="ctr"/>
              <a:r>
                <a:rPr lang="zh-CN" altLang="en-US" sz="1896"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6"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6" name="组合 65"/>
          <p:cNvGrpSpPr/>
          <p:nvPr/>
        </p:nvGrpSpPr>
        <p:grpSpPr>
          <a:xfrm>
            <a:off x="4692199" y="1805330"/>
            <a:ext cx="1365880" cy="578983"/>
            <a:chOff x="4692199" y="1805330"/>
            <a:chExt cx="1365880" cy="578983"/>
          </a:xfrm>
        </p:grpSpPr>
        <p:cxnSp>
          <p:nvCxnSpPr>
            <p:cNvPr id="38" name="直接箭头连接符 37"/>
            <p:cNvCxnSpPr/>
            <p:nvPr/>
          </p:nvCxnSpPr>
          <p:spPr>
            <a:xfrm>
              <a:off x="4871440" y="2384313"/>
              <a:ext cx="1006969"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61" name="矩形 60"/>
            <p:cNvSpPr/>
            <p:nvPr/>
          </p:nvSpPr>
          <p:spPr>
            <a:xfrm>
              <a:off x="4692199" y="1805330"/>
              <a:ext cx="1365880" cy="559256"/>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微程序</a:t>
              </a:r>
              <a:endParaRPr lang="en-US" altLang="zh-CN"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入口地址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组合 72"/>
          <p:cNvGrpSpPr/>
          <p:nvPr/>
        </p:nvGrpSpPr>
        <p:grpSpPr>
          <a:xfrm>
            <a:off x="4849777" y="2835129"/>
            <a:ext cx="1365880" cy="1398491"/>
            <a:chOff x="4849777" y="2835129"/>
            <a:chExt cx="1365880" cy="1398491"/>
          </a:xfrm>
        </p:grpSpPr>
        <p:cxnSp>
          <p:nvCxnSpPr>
            <p:cNvPr id="40" name="直接箭头连接符 39"/>
            <p:cNvCxnSpPr/>
            <p:nvPr/>
          </p:nvCxnSpPr>
          <p:spPr>
            <a:xfrm>
              <a:off x="5120264" y="2835129"/>
              <a:ext cx="758145" cy="0"/>
            </a:xfrm>
            <a:prstGeom prst="straightConnector1">
              <a:avLst/>
            </a:prstGeom>
            <a:noFill/>
            <a:ln w="38100" cap="sq" cmpd="sng" algn="ctr">
              <a:solidFill>
                <a:sysClr val="windowText" lastClr="000000"/>
              </a:solidFill>
              <a:prstDash val="solid"/>
              <a:miter lim="800000"/>
              <a:headEnd type="none"/>
              <a:tailEnd type="stealth" w="lg" len="lg"/>
            </a:ln>
            <a:effectLst/>
          </p:spPr>
        </p:cxnSp>
        <p:cxnSp>
          <p:nvCxnSpPr>
            <p:cNvPr id="42" name="直接箭头连接符 41"/>
            <p:cNvCxnSpPr/>
            <p:nvPr/>
          </p:nvCxnSpPr>
          <p:spPr>
            <a:xfrm>
              <a:off x="5120264" y="2835396"/>
              <a:ext cx="0" cy="1398224"/>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62" name="矩形 61"/>
            <p:cNvSpPr/>
            <p:nvPr/>
          </p:nvSpPr>
          <p:spPr>
            <a:xfrm>
              <a:off x="4849777" y="2898950"/>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3" name="组合 42"/>
          <p:cNvGrpSpPr/>
          <p:nvPr/>
        </p:nvGrpSpPr>
        <p:grpSpPr>
          <a:xfrm>
            <a:off x="5835992" y="2133562"/>
            <a:ext cx="492795" cy="917429"/>
            <a:chOff x="1284445" y="3824904"/>
            <a:chExt cx="271235" cy="406857"/>
          </a:xfrm>
        </p:grpSpPr>
        <p:sp>
          <p:nvSpPr>
            <p:cNvPr id="44" name="流程图: 手动操作 43"/>
            <p:cNvSpPr/>
            <p:nvPr/>
          </p:nvSpPr>
          <p:spPr>
            <a:xfrm rot="16200000">
              <a:off x="1228426" y="3904508"/>
              <a:ext cx="406857" cy="247650"/>
            </a:xfrm>
            <a:prstGeom prst="flowChartManualOperation">
              <a:avLst/>
            </a:prstGeom>
            <a:solidFill>
              <a:srgbClr val="FFFFCC"/>
            </a:solidFill>
            <a:ln w="25400" cap="flat" cmpd="sng" algn="ctr">
              <a:solidFill>
                <a:sysClr val="windowText" lastClr="000000"/>
              </a:solidFill>
              <a:prstDash val="solid"/>
              <a:miter lim="800000"/>
            </a:ln>
            <a:effectLst/>
          </p:spPr>
          <p:txBody>
            <a:bodyPr rtlCol="0" anchor="ctr"/>
            <a:lstStyle/>
            <a:p>
              <a:pPr algn="ctr" defTabSz="914277">
                <a:defRPr/>
              </a:pPr>
              <a:endParaRPr lang="zh-CN" altLang="en-US" sz="2655" b="1" kern="0">
                <a:solidFill>
                  <a:prstClr val="white"/>
                </a:solidFill>
                <a:latin typeface="微软雅黑" panose="020B0503020204020204" pitchFamily="34" charset="-122"/>
                <a:ea typeface="微软雅黑" panose="020B0503020204020204" pitchFamily="34" charset="-122"/>
              </a:endParaRPr>
            </a:p>
          </p:txBody>
        </p:sp>
        <p:sp>
          <p:nvSpPr>
            <p:cNvPr id="45" name="文本框 44"/>
            <p:cNvSpPr txBox="1"/>
            <p:nvPr/>
          </p:nvSpPr>
          <p:spPr>
            <a:xfrm rot="5400000">
              <a:off x="1318187" y="3965226"/>
              <a:ext cx="230471" cy="139156"/>
            </a:xfrm>
            <a:prstGeom prst="rect">
              <a:avLst/>
            </a:prstGeom>
            <a:noFill/>
          </p:spPr>
          <p:txBody>
            <a:bodyPr wrap="none" rtlCol="0">
              <a:spAutoFit/>
            </a:bodyPr>
            <a:lstStyle/>
            <a:p>
              <a:pPr defTabSz="914277">
                <a:defRPr/>
              </a:pPr>
              <a:r>
                <a:rPr lang="en-US" altLang="zh-CN" sz="1043" b="1" kern="0" dirty="0">
                  <a:solidFill>
                    <a:prstClr val="black"/>
                  </a:solidFill>
                  <a:latin typeface="微软雅黑" panose="020B0503020204020204" pitchFamily="34" charset="-122"/>
                  <a:ea typeface="微软雅黑" panose="020B0503020204020204" pitchFamily="34" charset="-122"/>
                </a:rPr>
                <a:t>MUX</a:t>
              </a:r>
            </a:p>
          </p:txBody>
        </p:sp>
        <p:sp>
          <p:nvSpPr>
            <p:cNvPr id="46" name="文本框 45"/>
            <p:cNvSpPr txBox="1"/>
            <p:nvPr/>
          </p:nvSpPr>
          <p:spPr>
            <a:xfrm>
              <a:off x="1284445" y="3855331"/>
              <a:ext cx="158990" cy="131515"/>
            </a:xfrm>
            <a:prstGeom prst="rect">
              <a:avLst/>
            </a:prstGeom>
            <a:noFill/>
          </p:spPr>
          <p:txBody>
            <a:bodyPr wrap="none" rtlCol="0">
              <a:spAutoFit/>
            </a:bodyPr>
            <a:lstStyle/>
            <a:p>
              <a:pPr defTabSz="914277">
                <a:defRPr/>
              </a:pPr>
              <a:r>
                <a:rPr lang="en-US" altLang="zh-CN" sz="1327" b="1" kern="0" dirty="0">
                  <a:solidFill>
                    <a:prstClr val="black"/>
                  </a:solidFill>
                  <a:latin typeface="微软雅黑" panose="020B0503020204020204" pitchFamily="34" charset="-122"/>
                  <a:ea typeface="微软雅黑" panose="020B0503020204020204" pitchFamily="34" charset="-122"/>
                </a:rPr>
                <a:t>1</a:t>
              </a:r>
            </a:p>
          </p:txBody>
        </p:sp>
        <p:sp>
          <p:nvSpPr>
            <p:cNvPr id="74" name="文本框 73"/>
            <p:cNvSpPr txBox="1"/>
            <p:nvPr/>
          </p:nvSpPr>
          <p:spPr>
            <a:xfrm>
              <a:off x="1286620" y="4069719"/>
              <a:ext cx="158990" cy="131515"/>
            </a:xfrm>
            <a:prstGeom prst="rect">
              <a:avLst/>
            </a:prstGeom>
            <a:noFill/>
          </p:spPr>
          <p:txBody>
            <a:bodyPr wrap="none" rtlCol="0">
              <a:spAutoFit/>
            </a:bodyPr>
            <a:lstStyle/>
            <a:p>
              <a:pPr defTabSz="914277">
                <a:defRPr/>
              </a:pPr>
              <a:r>
                <a:rPr lang="en-US" altLang="zh-CN" sz="1327" b="1" kern="0" dirty="0">
                  <a:solidFill>
                    <a:prstClr val="black"/>
                  </a:solidFill>
                  <a:latin typeface="微软雅黑" panose="020B0503020204020204" pitchFamily="34" charset="-122"/>
                  <a:ea typeface="微软雅黑" panose="020B0503020204020204" pitchFamily="34" charset="-122"/>
                </a:rPr>
                <a:t>0</a:t>
              </a:r>
            </a:p>
          </p:txBody>
        </p:sp>
      </p:grpSp>
    </p:spTree>
    <p:extLst>
      <p:ext uri="{BB962C8B-B14F-4D97-AF65-F5344CB8AC3E}">
        <p14:creationId xmlns:p14="http://schemas.microsoft.com/office/powerpoint/2010/main" val="832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vertic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left)">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up)">
                                      <p:cBhvr>
                                        <p:cTn id="61" dur="500"/>
                                        <p:tgtEl>
                                          <p:spTgt spid="12"/>
                                        </p:tgtEl>
                                      </p:cBhvr>
                                    </p:animEffect>
                                  </p:childTnLst>
                                </p:cTn>
                              </p:par>
                            </p:childTnLst>
                          </p:cTn>
                        </p:par>
                        <p:par>
                          <p:cTn id="62" fill="hold">
                            <p:stCondLst>
                              <p:cond delay="1000"/>
                            </p:stCondLst>
                            <p:childTnLst>
                              <p:par>
                                <p:cTn id="63" presetID="22" presetClass="entr" presetSubtype="2" fill="hold" nodeType="after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wipe(right)">
                                      <p:cBhvr>
                                        <p:cTn id="65" dur="500"/>
                                        <p:tgtEl>
                                          <p:spTgt spid="7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wipe(right)">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wipe(down)">
                                      <p:cBhvr>
                                        <p:cTn id="75" dur="500"/>
                                        <p:tgtEl>
                                          <p:spTgt spid="7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down)">
                                      <p:cBhvr>
                                        <p:cTn id="80" dur="500"/>
                                        <p:tgtEl>
                                          <p:spTgt spid="3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60">
                                            <p:txEl>
                                              <p:pRg st="0" end="0"/>
                                            </p:txEl>
                                          </p:spTgt>
                                        </p:tgtEl>
                                        <p:attrNameLst>
                                          <p:attrName>style.visibility</p:attrName>
                                        </p:attrNameLst>
                                      </p:cBhvr>
                                      <p:to>
                                        <p:strVal val="visible"/>
                                      </p:to>
                                    </p:set>
                                    <p:animEffect transition="in" filter="wipe(left)">
                                      <p:cBhvr>
                                        <p:cTn id="85" dur="500"/>
                                        <p:tgtEl>
                                          <p:spTgt spid="60">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60">
                                            <p:txEl>
                                              <p:pRg st="1" end="1"/>
                                            </p:txEl>
                                          </p:spTgt>
                                        </p:tgtEl>
                                        <p:attrNameLst>
                                          <p:attrName>style.visibility</p:attrName>
                                        </p:attrNameLst>
                                      </p:cBhvr>
                                      <p:to>
                                        <p:strVal val="visible"/>
                                      </p:to>
                                    </p:set>
                                    <p:animEffect transition="in" filter="wipe(left)">
                                      <p:cBhvr>
                                        <p:cTn id="90" dur="500"/>
                                        <p:tgtEl>
                                          <p:spTgt spid="60">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60">
                                            <p:txEl>
                                              <p:pRg st="2" end="2"/>
                                            </p:txEl>
                                          </p:spTgt>
                                        </p:tgtEl>
                                        <p:attrNameLst>
                                          <p:attrName>style.visibility</p:attrName>
                                        </p:attrNameLst>
                                      </p:cBhvr>
                                      <p:to>
                                        <p:strVal val="visible"/>
                                      </p:to>
                                    </p:set>
                                    <p:animEffect transition="in" filter="wipe(left)">
                                      <p:cBhvr>
                                        <p:cTn id="95" dur="500"/>
                                        <p:tgtEl>
                                          <p:spTgt spid="60">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60">
                                            <p:txEl>
                                              <p:pRg st="3" end="3"/>
                                            </p:txEl>
                                          </p:spTgt>
                                        </p:tgtEl>
                                        <p:attrNameLst>
                                          <p:attrName>style.visibility</p:attrName>
                                        </p:attrNameLst>
                                      </p:cBhvr>
                                      <p:to>
                                        <p:strVal val="visible"/>
                                      </p:to>
                                    </p:set>
                                    <p:animEffect transition="in" filter="wipe(left)">
                                      <p:cBhvr>
                                        <p:cTn id="100" dur="500"/>
                                        <p:tgtEl>
                                          <p:spTgt spid="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程序、微程序、指令、微指令对应关系</a:t>
            </a:r>
          </a:p>
        </p:txBody>
      </p:sp>
      <p:grpSp>
        <p:nvGrpSpPr>
          <p:cNvPr id="255" name="组合 254"/>
          <p:cNvGrpSpPr/>
          <p:nvPr/>
        </p:nvGrpSpPr>
        <p:grpSpPr>
          <a:xfrm>
            <a:off x="7432657" y="1013163"/>
            <a:ext cx="2472867" cy="5074999"/>
            <a:chOff x="7433633" y="1027231"/>
            <a:chExt cx="2472867" cy="5074999"/>
          </a:xfrm>
        </p:grpSpPr>
        <p:grpSp>
          <p:nvGrpSpPr>
            <p:cNvPr id="5" name="组合 4"/>
            <p:cNvGrpSpPr/>
            <p:nvPr/>
          </p:nvGrpSpPr>
          <p:grpSpPr>
            <a:xfrm>
              <a:off x="7433633" y="1027231"/>
              <a:ext cx="2472867" cy="5074999"/>
              <a:chOff x="6123007" y="1257999"/>
              <a:chExt cx="1743040" cy="3646545"/>
            </a:xfrm>
          </p:grpSpPr>
          <p:sp>
            <p:nvSpPr>
              <p:cNvPr id="6" name="矩形 5"/>
              <p:cNvSpPr/>
              <p:nvPr/>
            </p:nvSpPr>
            <p:spPr>
              <a:xfrm>
                <a:off x="6274523" y="1560454"/>
                <a:ext cx="1492379" cy="3344090"/>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 name="Rectangle 30"/>
              <p:cNvSpPr>
                <a:spLocks noChangeArrowheads="1"/>
              </p:cNvSpPr>
              <p:nvPr/>
            </p:nvSpPr>
            <p:spPr bwMode="auto">
              <a:xfrm>
                <a:off x="6123007" y="1257999"/>
                <a:ext cx="1743040" cy="31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控制存储器</a:t>
                </a:r>
                <a:endParaRPr lang="en-US" altLang="zh-CN" sz="2275"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941439" y="1603835"/>
              <a:ext cx="1532376" cy="675367"/>
              <a:chOff x="5724975" y="5445224"/>
              <a:chExt cx="1080120" cy="476044"/>
            </a:xfrm>
          </p:grpSpPr>
          <p:sp>
            <p:nvSpPr>
              <p:cNvPr id="178" name="矩形 177"/>
              <p:cNvSpPr/>
              <p:nvPr/>
            </p:nvSpPr>
            <p:spPr>
              <a:xfrm>
                <a:off x="5724975" y="5445224"/>
                <a:ext cx="1080120" cy="476044"/>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79" name="组合 178"/>
              <p:cNvGrpSpPr/>
              <p:nvPr/>
            </p:nvGrpSpPr>
            <p:grpSpPr>
              <a:xfrm>
                <a:off x="5823065" y="5500147"/>
                <a:ext cx="902432" cy="144016"/>
                <a:chOff x="2666119" y="4869160"/>
                <a:chExt cx="2712734" cy="432048"/>
              </a:xfrm>
            </p:grpSpPr>
            <p:grpSp>
              <p:nvGrpSpPr>
                <p:cNvPr id="180" name="组合 179"/>
                <p:cNvGrpSpPr/>
                <p:nvPr/>
              </p:nvGrpSpPr>
              <p:grpSpPr>
                <a:xfrm>
                  <a:off x="2666119" y="4869160"/>
                  <a:ext cx="681745" cy="432048"/>
                  <a:chOff x="2673400" y="4869160"/>
                  <a:chExt cx="681745" cy="432048"/>
                </a:xfrm>
              </p:grpSpPr>
              <p:sp>
                <p:nvSpPr>
                  <p:cNvPr id="192" name="矩形 19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3" name="矩形 19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4" name="矩形 19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1" name="组合 180"/>
                <p:cNvGrpSpPr/>
                <p:nvPr/>
              </p:nvGrpSpPr>
              <p:grpSpPr>
                <a:xfrm>
                  <a:off x="3347864" y="4869160"/>
                  <a:ext cx="681745" cy="432048"/>
                  <a:chOff x="2673400" y="4869160"/>
                  <a:chExt cx="681745" cy="432048"/>
                </a:xfrm>
              </p:grpSpPr>
              <p:sp>
                <p:nvSpPr>
                  <p:cNvPr id="189" name="矩形 18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0" name="矩形 18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1" name="矩形 19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2" name="组合 181"/>
                <p:cNvGrpSpPr/>
                <p:nvPr/>
              </p:nvGrpSpPr>
              <p:grpSpPr>
                <a:xfrm>
                  <a:off x="4028900" y="4869160"/>
                  <a:ext cx="681745" cy="432048"/>
                  <a:chOff x="2673400" y="4869160"/>
                  <a:chExt cx="681745" cy="432048"/>
                </a:xfrm>
              </p:grpSpPr>
              <p:sp>
                <p:nvSpPr>
                  <p:cNvPr id="186" name="矩形 18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7" name="矩形 186"/>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8" name="矩形 18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83" name="矩形 18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84" name="矩形 18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85" name="矩形 18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sp>
          <p:nvSpPr>
            <p:cNvPr id="10" name="矩形 9"/>
            <p:cNvSpPr/>
            <p:nvPr/>
          </p:nvSpPr>
          <p:spPr>
            <a:xfrm>
              <a:off x="7942733" y="2351578"/>
              <a:ext cx="1532376" cy="1040437"/>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1" name="组合 10"/>
            <p:cNvGrpSpPr/>
            <p:nvPr/>
          </p:nvGrpSpPr>
          <p:grpSpPr>
            <a:xfrm>
              <a:off x="8080600" y="1962048"/>
              <a:ext cx="1280289" cy="204318"/>
              <a:chOff x="2666119" y="4869160"/>
              <a:chExt cx="2712734" cy="432048"/>
            </a:xfrm>
          </p:grpSpPr>
          <p:grpSp>
            <p:nvGrpSpPr>
              <p:cNvPr id="163" name="组合 162"/>
              <p:cNvGrpSpPr/>
              <p:nvPr/>
            </p:nvGrpSpPr>
            <p:grpSpPr>
              <a:xfrm>
                <a:off x="2666119" y="4869160"/>
                <a:ext cx="681745" cy="432048"/>
                <a:chOff x="2673400" y="4869160"/>
                <a:chExt cx="681745" cy="432048"/>
              </a:xfrm>
            </p:grpSpPr>
            <p:sp>
              <p:nvSpPr>
                <p:cNvPr id="175" name="矩形 174"/>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6" name="矩形 17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7" name="矩形 17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4" name="组合 163"/>
              <p:cNvGrpSpPr/>
              <p:nvPr/>
            </p:nvGrpSpPr>
            <p:grpSpPr>
              <a:xfrm>
                <a:off x="3347864" y="4869160"/>
                <a:ext cx="681745" cy="432048"/>
                <a:chOff x="2673400" y="4869160"/>
                <a:chExt cx="681745" cy="432048"/>
              </a:xfrm>
            </p:grpSpPr>
            <p:sp>
              <p:nvSpPr>
                <p:cNvPr id="172" name="矩形 17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3" name="矩形 17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4" name="矩形 17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5" name="组合 164"/>
              <p:cNvGrpSpPr/>
              <p:nvPr/>
            </p:nvGrpSpPr>
            <p:grpSpPr>
              <a:xfrm>
                <a:off x="4028900" y="4869160"/>
                <a:ext cx="681745" cy="432048"/>
                <a:chOff x="2673400" y="4869160"/>
                <a:chExt cx="681745" cy="432048"/>
              </a:xfrm>
            </p:grpSpPr>
            <p:sp>
              <p:nvSpPr>
                <p:cNvPr id="169" name="矩形 16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0" name="矩形 16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1" name="矩形 170"/>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66" name="矩形 165"/>
              <p:cNvSpPr/>
              <p:nvPr/>
            </p:nvSpPr>
            <p:spPr>
              <a:xfrm>
                <a:off x="4697108" y="4869160"/>
                <a:ext cx="227012" cy="432048"/>
              </a:xfrm>
              <a:prstGeom prst="rect">
                <a:avLst/>
              </a:prstGeom>
              <a:solidFill>
                <a:srgbClr val="FF0000"/>
              </a:solidFill>
              <a:ln w="3175">
                <a:solidFill>
                  <a:srgbClr val="7030A0"/>
                </a:solidFill>
                <a:miter lim="800000"/>
                <a:headEnd/>
                <a:tailEnd/>
              </a:ln>
            </p:spPr>
            <p:txBody>
              <a:bodyPr wrap="none" anchor="ctr"/>
              <a:lstStyle/>
              <a:p>
                <a:endParaRPr lang="zh-CN" altLang="en-US" sz="1599" kern="0">
                  <a:solidFill>
                    <a:srgbClr val="CC0000"/>
                  </a:solidFill>
                </a:endParaRPr>
              </a:p>
            </p:txBody>
          </p:sp>
          <p:sp>
            <p:nvSpPr>
              <p:cNvPr id="167" name="矩形 16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68" name="矩形 16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2" name="组合 11"/>
            <p:cNvGrpSpPr/>
            <p:nvPr/>
          </p:nvGrpSpPr>
          <p:grpSpPr>
            <a:xfrm>
              <a:off x="8084922" y="2456432"/>
              <a:ext cx="1280289" cy="204318"/>
              <a:chOff x="2666119" y="4869160"/>
              <a:chExt cx="2712734" cy="432048"/>
            </a:xfrm>
          </p:grpSpPr>
          <p:grpSp>
            <p:nvGrpSpPr>
              <p:cNvPr id="148" name="组合 147"/>
              <p:cNvGrpSpPr/>
              <p:nvPr/>
            </p:nvGrpSpPr>
            <p:grpSpPr>
              <a:xfrm>
                <a:off x="2666119" y="4869160"/>
                <a:ext cx="681745" cy="432048"/>
                <a:chOff x="2673400" y="4869160"/>
                <a:chExt cx="681745" cy="432048"/>
              </a:xfrm>
            </p:grpSpPr>
            <p:sp>
              <p:nvSpPr>
                <p:cNvPr id="160" name="矩形 15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1" name="矩形 16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2" name="矩形 16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49" name="组合 148"/>
              <p:cNvGrpSpPr/>
              <p:nvPr/>
            </p:nvGrpSpPr>
            <p:grpSpPr>
              <a:xfrm>
                <a:off x="3347864" y="4869160"/>
                <a:ext cx="681745" cy="432048"/>
                <a:chOff x="2673400" y="4869160"/>
                <a:chExt cx="681745" cy="432048"/>
              </a:xfrm>
            </p:grpSpPr>
            <p:sp>
              <p:nvSpPr>
                <p:cNvPr id="157" name="矩形 156"/>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8" name="矩形 15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9" name="矩形 15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50" name="组合 149"/>
              <p:cNvGrpSpPr/>
              <p:nvPr/>
            </p:nvGrpSpPr>
            <p:grpSpPr>
              <a:xfrm>
                <a:off x="4028900" y="4869160"/>
                <a:ext cx="681745" cy="432048"/>
                <a:chOff x="2673400" y="4869160"/>
                <a:chExt cx="681745" cy="432048"/>
              </a:xfrm>
            </p:grpSpPr>
            <p:sp>
              <p:nvSpPr>
                <p:cNvPr id="154" name="矩形 15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5" name="矩形 15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6" name="矩形 15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51" name="矩形 15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52" name="矩形 15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53" name="矩形 15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3" name="组合 12"/>
            <p:cNvGrpSpPr/>
            <p:nvPr/>
          </p:nvGrpSpPr>
          <p:grpSpPr>
            <a:xfrm>
              <a:off x="8081894" y="2770986"/>
              <a:ext cx="1280289" cy="204318"/>
              <a:chOff x="2666119" y="4869160"/>
              <a:chExt cx="2712734" cy="432048"/>
            </a:xfrm>
          </p:grpSpPr>
          <p:grpSp>
            <p:nvGrpSpPr>
              <p:cNvPr id="133" name="组合 132"/>
              <p:cNvGrpSpPr/>
              <p:nvPr/>
            </p:nvGrpSpPr>
            <p:grpSpPr>
              <a:xfrm>
                <a:off x="2666119" y="4869160"/>
                <a:ext cx="681745" cy="432048"/>
                <a:chOff x="2673400" y="4869160"/>
                <a:chExt cx="681745" cy="432048"/>
              </a:xfrm>
            </p:grpSpPr>
            <p:sp>
              <p:nvSpPr>
                <p:cNvPr id="145" name="矩形 14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6" name="矩形 14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7" name="矩形 14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4" name="组合 133"/>
              <p:cNvGrpSpPr/>
              <p:nvPr/>
            </p:nvGrpSpPr>
            <p:grpSpPr>
              <a:xfrm>
                <a:off x="3347864" y="4869160"/>
                <a:ext cx="681745" cy="432048"/>
                <a:chOff x="2673400" y="4869160"/>
                <a:chExt cx="681745" cy="432048"/>
              </a:xfrm>
            </p:grpSpPr>
            <p:sp>
              <p:nvSpPr>
                <p:cNvPr id="142" name="矩形 14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3" name="矩形 14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4" name="矩形 143"/>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5" name="组合 134"/>
              <p:cNvGrpSpPr/>
              <p:nvPr/>
            </p:nvGrpSpPr>
            <p:grpSpPr>
              <a:xfrm>
                <a:off x="4028900" y="4869160"/>
                <a:ext cx="681745" cy="432048"/>
                <a:chOff x="2673400" y="4869160"/>
                <a:chExt cx="681745" cy="432048"/>
              </a:xfrm>
            </p:grpSpPr>
            <p:sp>
              <p:nvSpPr>
                <p:cNvPr id="139" name="矩形 13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0" name="矩形 13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1" name="矩形 14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36" name="矩形 13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37" name="矩形 13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38" name="矩形 13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4" name="组合 13"/>
            <p:cNvGrpSpPr/>
            <p:nvPr/>
          </p:nvGrpSpPr>
          <p:grpSpPr>
            <a:xfrm>
              <a:off x="8081894" y="3085541"/>
              <a:ext cx="1280289" cy="204318"/>
              <a:chOff x="2666119" y="4869160"/>
              <a:chExt cx="2712734" cy="432048"/>
            </a:xfrm>
          </p:grpSpPr>
          <p:grpSp>
            <p:nvGrpSpPr>
              <p:cNvPr id="118" name="组合 117"/>
              <p:cNvGrpSpPr/>
              <p:nvPr/>
            </p:nvGrpSpPr>
            <p:grpSpPr>
              <a:xfrm>
                <a:off x="2666119" y="4869160"/>
                <a:ext cx="681745" cy="432048"/>
                <a:chOff x="2673400" y="4869160"/>
                <a:chExt cx="681745" cy="432048"/>
              </a:xfrm>
            </p:grpSpPr>
            <p:sp>
              <p:nvSpPr>
                <p:cNvPr id="130" name="矩形 12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1" name="矩形 13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2" name="矩形 13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19" name="组合 118"/>
              <p:cNvGrpSpPr/>
              <p:nvPr/>
            </p:nvGrpSpPr>
            <p:grpSpPr>
              <a:xfrm>
                <a:off x="3347864" y="4869160"/>
                <a:ext cx="681745" cy="432048"/>
                <a:chOff x="2673400" y="4869160"/>
                <a:chExt cx="681745" cy="432048"/>
              </a:xfrm>
            </p:grpSpPr>
            <p:sp>
              <p:nvSpPr>
                <p:cNvPr id="127" name="矩形 12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8" name="矩形 12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9" name="矩形 12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20" name="组合 119"/>
              <p:cNvGrpSpPr/>
              <p:nvPr/>
            </p:nvGrpSpPr>
            <p:grpSpPr>
              <a:xfrm>
                <a:off x="4028900" y="4869160"/>
                <a:ext cx="681745" cy="432048"/>
                <a:chOff x="2673400" y="4869160"/>
                <a:chExt cx="681745" cy="432048"/>
              </a:xfrm>
            </p:grpSpPr>
            <p:sp>
              <p:nvSpPr>
                <p:cNvPr id="124" name="矩形 12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5" name="矩形 12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6" name="矩形 125"/>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21" name="矩形 12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22" name="矩形 12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23" name="矩形 12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sp>
          <p:nvSpPr>
            <p:cNvPr id="15" name="矩形 14"/>
            <p:cNvSpPr/>
            <p:nvPr/>
          </p:nvSpPr>
          <p:spPr>
            <a:xfrm>
              <a:off x="7944464" y="3472047"/>
              <a:ext cx="1532376" cy="719430"/>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6" name="组合 15"/>
            <p:cNvGrpSpPr/>
            <p:nvPr/>
          </p:nvGrpSpPr>
          <p:grpSpPr>
            <a:xfrm>
              <a:off x="8083625" y="3549966"/>
              <a:ext cx="1280289" cy="204318"/>
              <a:chOff x="2666119" y="4869160"/>
              <a:chExt cx="2712734" cy="432048"/>
            </a:xfrm>
          </p:grpSpPr>
          <p:grpSp>
            <p:nvGrpSpPr>
              <p:cNvPr id="103" name="组合 102"/>
              <p:cNvGrpSpPr/>
              <p:nvPr/>
            </p:nvGrpSpPr>
            <p:grpSpPr>
              <a:xfrm>
                <a:off x="2666119" y="4869160"/>
                <a:ext cx="681745" cy="432048"/>
                <a:chOff x="2673400" y="4869160"/>
                <a:chExt cx="681745" cy="432048"/>
              </a:xfrm>
            </p:grpSpPr>
            <p:sp>
              <p:nvSpPr>
                <p:cNvPr id="115" name="矩形 11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6" name="矩形 11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7" name="矩形 11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4" name="组合 103"/>
              <p:cNvGrpSpPr/>
              <p:nvPr/>
            </p:nvGrpSpPr>
            <p:grpSpPr>
              <a:xfrm>
                <a:off x="3347864" y="4869160"/>
                <a:ext cx="681745" cy="432048"/>
                <a:chOff x="2673400" y="4869160"/>
                <a:chExt cx="681745" cy="432048"/>
              </a:xfrm>
            </p:grpSpPr>
            <p:sp>
              <p:nvSpPr>
                <p:cNvPr id="112" name="矩形 11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3" name="矩形 11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4" name="矩形 11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5" name="组合 104"/>
              <p:cNvGrpSpPr/>
              <p:nvPr/>
            </p:nvGrpSpPr>
            <p:grpSpPr>
              <a:xfrm>
                <a:off x="4028900" y="4869160"/>
                <a:ext cx="681745" cy="432048"/>
                <a:chOff x="2673400" y="4869160"/>
                <a:chExt cx="681745" cy="432048"/>
              </a:xfrm>
            </p:grpSpPr>
            <p:sp>
              <p:nvSpPr>
                <p:cNvPr id="109" name="矩形 10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0" name="矩形 109"/>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1" name="矩形 11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06" name="矩形 10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07" name="矩形 10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08" name="矩形 10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7" name="组合 16"/>
            <p:cNvGrpSpPr/>
            <p:nvPr/>
          </p:nvGrpSpPr>
          <p:grpSpPr>
            <a:xfrm>
              <a:off x="8086653" y="3864522"/>
              <a:ext cx="1280289" cy="204318"/>
              <a:chOff x="2666119" y="4869160"/>
              <a:chExt cx="2712734" cy="432048"/>
            </a:xfrm>
          </p:grpSpPr>
          <p:grpSp>
            <p:nvGrpSpPr>
              <p:cNvPr id="88" name="组合 87"/>
              <p:cNvGrpSpPr/>
              <p:nvPr/>
            </p:nvGrpSpPr>
            <p:grpSpPr>
              <a:xfrm>
                <a:off x="2666119" y="4869160"/>
                <a:ext cx="681745" cy="432048"/>
                <a:chOff x="2673400" y="4869160"/>
                <a:chExt cx="681745" cy="432048"/>
              </a:xfrm>
            </p:grpSpPr>
            <p:sp>
              <p:nvSpPr>
                <p:cNvPr id="100" name="矩形 9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1" name="矩形 10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2" name="矩形 10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89" name="组合 88"/>
              <p:cNvGrpSpPr/>
              <p:nvPr/>
            </p:nvGrpSpPr>
            <p:grpSpPr>
              <a:xfrm>
                <a:off x="3347864" y="4869160"/>
                <a:ext cx="681745" cy="432048"/>
                <a:chOff x="2673400" y="4869160"/>
                <a:chExt cx="681745" cy="432048"/>
              </a:xfrm>
            </p:grpSpPr>
            <p:sp>
              <p:nvSpPr>
                <p:cNvPr id="97" name="矩形 9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8" name="矩形 9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9" name="矩形 9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90" name="组合 89"/>
              <p:cNvGrpSpPr/>
              <p:nvPr/>
            </p:nvGrpSpPr>
            <p:grpSpPr>
              <a:xfrm>
                <a:off x="4028900" y="4869160"/>
                <a:ext cx="681745" cy="432048"/>
                <a:chOff x="2673400" y="4869160"/>
                <a:chExt cx="681745" cy="432048"/>
              </a:xfrm>
            </p:grpSpPr>
            <p:sp>
              <p:nvSpPr>
                <p:cNvPr id="94" name="矩形 9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5" name="矩形 9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6" name="矩形 9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91" name="矩形 9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92" name="矩形 9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93" name="矩形 9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8" name="组合 17"/>
            <p:cNvGrpSpPr/>
            <p:nvPr/>
          </p:nvGrpSpPr>
          <p:grpSpPr>
            <a:xfrm>
              <a:off x="7941438" y="4281527"/>
              <a:ext cx="1532376" cy="715108"/>
              <a:chOff x="5724975" y="5445224"/>
              <a:chExt cx="1080120" cy="504056"/>
            </a:xfrm>
          </p:grpSpPr>
          <p:sp>
            <p:nvSpPr>
              <p:cNvPr id="55" name="矩形 54"/>
              <p:cNvSpPr/>
              <p:nvPr/>
            </p:nvSpPr>
            <p:spPr>
              <a:xfrm>
                <a:off x="5724975" y="5445224"/>
                <a:ext cx="1080120" cy="50405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56" name="组合 55"/>
              <p:cNvGrpSpPr/>
              <p:nvPr/>
            </p:nvGrpSpPr>
            <p:grpSpPr>
              <a:xfrm>
                <a:off x="5823065" y="5500147"/>
                <a:ext cx="902432" cy="144016"/>
                <a:chOff x="2666119" y="4869160"/>
                <a:chExt cx="2712734" cy="432048"/>
              </a:xfrm>
            </p:grpSpPr>
            <p:grpSp>
              <p:nvGrpSpPr>
                <p:cNvPr id="73" name="组合 72"/>
                <p:cNvGrpSpPr/>
                <p:nvPr/>
              </p:nvGrpSpPr>
              <p:grpSpPr>
                <a:xfrm>
                  <a:off x="2666119" y="4869160"/>
                  <a:ext cx="681745" cy="432048"/>
                  <a:chOff x="2673400" y="4869160"/>
                  <a:chExt cx="681745" cy="432048"/>
                </a:xfrm>
              </p:grpSpPr>
              <p:sp>
                <p:nvSpPr>
                  <p:cNvPr id="85" name="矩形 8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6" name="矩形 8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7" name="矩形 8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4" name="组合 73"/>
                <p:cNvGrpSpPr/>
                <p:nvPr/>
              </p:nvGrpSpPr>
              <p:grpSpPr>
                <a:xfrm>
                  <a:off x="3347864" y="4869160"/>
                  <a:ext cx="681745" cy="432048"/>
                  <a:chOff x="2673400" y="4869160"/>
                  <a:chExt cx="681745" cy="432048"/>
                </a:xfrm>
              </p:grpSpPr>
              <p:sp>
                <p:nvSpPr>
                  <p:cNvPr id="82" name="矩形 8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3" name="矩形 8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4" name="矩形 8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5" name="组合 74"/>
                <p:cNvGrpSpPr/>
                <p:nvPr/>
              </p:nvGrpSpPr>
              <p:grpSpPr>
                <a:xfrm>
                  <a:off x="4028900" y="4869160"/>
                  <a:ext cx="681745" cy="432048"/>
                  <a:chOff x="2673400" y="4869160"/>
                  <a:chExt cx="681745" cy="432048"/>
                </a:xfrm>
              </p:grpSpPr>
              <p:sp>
                <p:nvSpPr>
                  <p:cNvPr id="79" name="矩形 7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0" name="矩形 7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1" name="矩形 8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76" name="矩形 7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77" name="矩形 7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78" name="矩形 7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57" name="组合 56"/>
              <p:cNvGrpSpPr/>
              <p:nvPr/>
            </p:nvGrpSpPr>
            <p:grpSpPr>
              <a:xfrm>
                <a:off x="5825199" y="5721866"/>
                <a:ext cx="902432" cy="144016"/>
                <a:chOff x="2666119" y="4869160"/>
                <a:chExt cx="2712734" cy="432048"/>
              </a:xfrm>
            </p:grpSpPr>
            <p:grpSp>
              <p:nvGrpSpPr>
                <p:cNvPr id="58" name="组合 57"/>
                <p:cNvGrpSpPr/>
                <p:nvPr/>
              </p:nvGrpSpPr>
              <p:grpSpPr>
                <a:xfrm>
                  <a:off x="2666119" y="4869160"/>
                  <a:ext cx="681745" cy="432048"/>
                  <a:chOff x="2673400" y="4869160"/>
                  <a:chExt cx="681745" cy="432048"/>
                </a:xfrm>
              </p:grpSpPr>
              <p:sp>
                <p:nvSpPr>
                  <p:cNvPr id="70" name="矩形 6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1" name="矩形 7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2" name="矩形 71"/>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59" name="组合 58"/>
                <p:cNvGrpSpPr/>
                <p:nvPr/>
              </p:nvGrpSpPr>
              <p:grpSpPr>
                <a:xfrm>
                  <a:off x="3347864" y="4869160"/>
                  <a:ext cx="681745" cy="432048"/>
                  <a:chOff x="2673400" y="4869160"/>
                  <a:chExt cx="681745" cy="432048"/>
                </a:xfrm>
              </p:grpSpPr>
              <p:sp>
                <p:nvSpPr>
                  <p:cNvPr id="67" name="矩形 6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8" name="矩形 6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9" name="矩形 68"/>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60" name="组合 59"/>
                <p:cNvGrpSpPr/>
                <p:nvPr/>
              </p:nvGrpSpPr>
              <p:grpSpPr>
                <a:xfrm>
                  <a:off x="4028900" y="4869160"/>
                  <a:ext cx="681745" cy="432048"/>
                  <a:chOff x="2673400" y="4869160"/>
                  <a:chExt cx="681745" cy="432048"/>
                </a:xfrm>
              </p:grpSpPr>
              <p:sp>
                <p:nvSpPr>
                  <p:cNvPr id="64" name="矩形 6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5" name="矩形 6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6" name="矩形 6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61" name="矩形 6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62" name="矩形 6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63" name="矩形 6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19" name="组合 18"/>
            <p:cNvGrpSpPr/>
            <p:nvPr/>
          </p:nvGrpSpPr>
          <p:grpSpPr>
            <a:xfrm>
              <a:off x="7941438" y="5076674"/>
              <a:ext cx="1532376" cy="378789"/>
              <a:chOff x="5724975" y="5445223"/>
              <a:chExt cx="1080120" cy="266995"/>
            </a:xfrm>
          </p:grpSpPr>
          <p:sp>
            <p:nvSpPr>
              <p:cNvPr id="38" name="矩形 37"/>
              <p:cNvSpPr/>
              <p:nvPr/>
            </p:nvSpPr>
            <p:spPr>
              <a:xfrm>
                <a:off x="5724975" y="5445223"/>
                <a:ext cx="1080120" cy="266995"/>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39" name="组合 38"/>
              <p:cNvGrpSpPr/>
              <p:nvPr/>
            </p:nvGrpSpPr>
            <p:grpSpPr>
              <a:xfrm>
                <a:off x="5823065" y="5500147"/>
                <a:ext cx="902432" cy="144016"/>
                <a:chOff x="2666119" y="4869160"/>
                <a:chExt cx="2712734" cy="432048"/>
              </a:xfrm>
            </p:grpSpPr>
            <p:grpSp>
              <p:nvGrpSpPr>
                <p:cNvPr id="40" name="组合 39"/>
                <p:cNvGrpSpPr/>
                <p:nvPr/>
              </p:nvGrpSpPr>
              <p:grpSpPr>
                <a:xfrm>
                  <a:off x="2666119" y="4869160"/>
                  <a:ext cx="681745" cy="432048"/>
                  <a:chOff x="2673400" y="4869160"/>
                  <a:chExt cx="681745" cy="432048"/>
                </a:xfrm>
              </p:grpSpPr>
              <p:sp>
                <p:nvSpPr>
                  <p:cNvPr id="52" name="矩形 5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3" name="矩形 5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4" name="矩形 5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1" name="组合 40"/>
                <p:cNvGrpSpPr/>
                <p:nvPr/>
              </p:nvGrpSpPr>
              <p:grpSpPr>
                <a:xfrm>
                  <a:off x="3347864" y="4869160"/>
                  <a:ext cx="681745" cy="432048"/>
                  <a:chOff x="2673400" y="4869160"/>
                  <a:chExt cx="681745" cy="432048"/>
                </a:xfrm>
              </p:grpSpPr>
              <p:sp>
                <p:nvSpPr>
                  <p:cNvPr id="49" name="矩形 4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0" name="矩形 4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1" name="矩形 5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2" name="组合 41"/>
                <p:cNvGrpSpPr/>
                <p:nvPr/>
              </p:nvGrpSpPr>
              <p:grpSpPr>
                <a:xfrm>
                  <a:off x="4028900" y="4869160"/>
                  <a:ext cx="681745" cy="432048"/>
                  <a:chOff x="2673400" y="4869160"/>
                  <a:chExt cx="681745" cy="432048"/>
                </a:xfrm>
              </p:grpSpPr>
              <p:sp>
                <p:nvSpPr>
                  <p:cNvPr id="46" name="矩形 4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7" name="矩形 46"/>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8" name="矩形 4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43" name="矩形 4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44" name="矩形 4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45" name="矩形 4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20" name="组合 19"/>
            <p:cNvGrpSpPr/>
            <p:nvPr/>
          </p:nvGrpSpPr>
          <p:grpSpPr>
            <a:xfrm>
              <a:off x="7941438" y="5553803"/>
              <a:ext cx="1532376" cy="391742"/>
              <a:chOff x="5724975" y="5445224"/>
              <a:chExt cx="1080120" cy="276126"/>
            </a:xfrm>
          </p:grpSpPr>
          <p:sp>
            <p:nvSpPr>
              <p:cNvPr id="21" name="矩形 20"/>
              <p:cNvSpPr/>
              <p:nvPr/>
            </p:nvSpPr>
            <p:spPr>
              <a:xfrm>
                <a:off x="5724975" y="5445224"/>
                <a:ext cx="1080120" cy="27612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22" name="组合 21"/>
              <p:cNvGrpSpPr/>
              <p:nvPr/>
            </p:nvGrpSpPr>
            <p:grpSpPr>
              <a:xfrm>
                <a:off x="5823065" y="5500147"/>
                <a:ext cx="902432" cy="144016"/>
                <a:chOff x="2666119" y="4869160"/>
                <a:chExt cx="2712734" cy="432048"/>
              </a:xfrm>
            </p:grpSpPr>
            <p:grpSp>
              <p:nvGrpSpPr>
                <p:cNvPr id="23" name="组合 22"/>
                <p:cNvGrpSpPr/>
                <p:nvPr/>
              </p:nvGrpSpPr>
              <p:grpSpPr>
                <a:xfrm>
                  <a:off x="2666119" y="4869160"/>
                  <a:ext cx="681745" cy="432048"/>
                  <a:chOff x="2673400" y="4869160"/>
                  <a:chExt cx="681745" cy="432048"/>
                </a:xfrm>
              </p:grpSpPr>
              <p:sp>
                <p:nvSpPr>
                  <p:cNvPr id="35" name="矩形 3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6" name="矩形 3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7" name="矩形 3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4" name="组合 23"/>
                <p:cNvGrpSpPr/>
                <p:nvPr/>
              </p:nvGrpSpPr>
              <p:grpSpPr>
                <a:xfrm>
                  <a:off x="3347864" y="4869160"/>
                  <a:ext cx="681745" cy="432048"/>
                  <a:chOff x="2673400" y="4869160"/>
                  <a:chExt cx="681745" cy="432048"/>
                </a:xfrm>
              </p:grpSpPr>
              <p:sp>
                <p:nvSpPr>
                  <p:cNvPr id="32" name="矩形 3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3" name="矩形 3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4" name="矩形 3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5" name="组合 24"/>
                <p:cNvGrpSpPr/>
                <p:nvPr/>
              </p:nvGrpSpPr>
              <p:grpSpPr>
                <a:xfrm>
                  <a:off x="4028900" y="4869160"/>
                  <a:ext cx="681745" cy="432048"/>
                  <a:chOff x="2673400" y="4869160"/>
                  <a:chExt cx="681745" cy="432048"/>
                </a:xfrm>
              </p:grpSpPr>
              <p:sp>
                <p:nvSpPr>
                  <p:cNvPr id="29" name="矩形 2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0" name="矩形 2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1" name="矩形 3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26" name="矩形 2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27" name="矩形 2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28" name="矩形 2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grpSp>
        <p:nvGrpSpPr>
          <p:cNvPr id="195" name="组合 194"/>
          <p:cNvGrpSpPr/>
          <p:nvPr/>
        </p:nvGrpSpPr>
        <p:grpSpPr>
          <a:xfrm>
            <a:off x="9473814" y="2708656"/>
            <a:ext cx="2013317" cy="384080"/>
            <a:chOff x="7059105" y="1981142"/>
            <a:chExt cx="2013426" cy="384101"/>
          </a:xfrm>
        </p:grpSpPr>
        <p:sp>
          <p:nvSpPr>
            <p:cNvPr id="196" name="Rectangle 30"/>
            <p:cNvSpPr>
              <a:spLocks noChangeArrowheads="1"/>
            </p:cNvSpPr>
            <p:nvPr/>
          </p:nvSpPr>
          <p:spPr bwMode="auto">
            <a:xfrm>
              <a:off x="7537346" y="1981142"/>
              <a:ext cx="1535185"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en-US" altLang="zh-CN" sz="1896" b="1" dirty="0">
                  <a:solidFill>
                    <a:srgbClr val="FF6600"/>
                  </a:solidFill>
                  <a:latin typeface="微软雅黑" panose="020B0503020204020204" pitchFamily="34" charset="-122"/>
                  <a:ea typeface="微软雅黑" panose="020B0503020204020204" pitchFamily="34" charset="-122"/>
                </a:rPr>
                <a:t>LW</a:t>
              </a:r>
              <a:r>
                <a:rPr lang="zh-CN" altLang="en-US" sz="1896" b="1" dirty="0">
                  <a:solidFill>
                    <a:srgbClr val="FF6600"/>
                  </a:solidFill>
                  <a:latin typeface="微软雅黑" panose="020B0503020204020204" pitchFamily="34" charset="-122"/>
                  <a:ea typeface="微软雅黑" panose="020B0503020204020204" pitchFamily="34" charset="-122"/>
                </a:rPr>
                <a:t>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197" name="直接箭头连接符 196"/>
            <p:cNvCxnSpPr/>
            <p:nvPr/>
          </p:nvCxnSpPr>
          <p:spPr>
            <a:xfrm>
              <a:off x="7059105" y="2140066"/>
              <a:ext cx="6115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98" name="组合 197"/>
          <p:cNvGrpSpPr/>
          <p:nvPr/>
        </p:nvGrpSpPr>
        <p:grpSpPr>
          <a:xfrm>
            <a:off x="9473816" y="1665075"/>
            <a:ext cx="2037188" cy="384080"/>
            <a:chOff x="7535708" y="1526206"/>
            <a:chExt cx="1415198" cy="384101"/>
          </a:xfrm>
        </p:grpSpPr>
        <p:sp>
          <p:nvSpPr>
            <p:cNvPr id="199" name="Rectangle 30"/>
            <p:cNvSpPr>
              <a:spLocks noChangeArrowheads="1"/>
            </p:cNvSpPr>
            <p:nvPr/>
          </p:nvSpPr>
          <p:spPr bwMode="auto">
            <a:xfrm>
              <a:off x="7942009" y="1526206"/>
              <a:ext cx="1008897"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rPr>
                <a:t>取指微程序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200" name="直接箭头连接符 199"/>
            <p:cNvCxnSpPr/>
            <p:nvPr/>
          </p:nvCxnSpPr>
          <p:spPr>
            <a:xfrm flipV="1">
              <a:off x="7535708" y="1689418"/>
              <a:ext cx="429052" cy="119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6515025" y="5786182"/>
            <a:ext cx="1608644" cy="496620"/>
            <a:chOff x="5237280" y="4603106"/>
            <a:chExt cx="1662582" cy="931435"/>
          </a:xfrm>
        </p:grpSpPr>
        <p:sp>
          <p:nvSpPr>
            <p:cNvPr id="202" name="Rectangle 30"/>
            <p:cNvSpPr>
              <a:spLocks noChangeArrowheads="1"/>
            </p:cNvSpPr>
            <p:nvPr/>
          </p:nvSpPr>
          <p:spPr bwMode="auto">
            <a:xfrm>
              <a:off x="5237280" y="5150440"/>
              <a:ext cx="107458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C00000"/>
                  </a:solidFill>
                  <a:latin typeface="微软雅黑" panose="020B0503020204020204" pitchFamily="34" charset="-122"/>
                  <a:ea typeface="微软雅黑" panose="020B0503020204020204" pitchFamily="34" charset="-122"/>
                </a:rPr>
                <a:t>微命令</a:t>
              </a:r>
              <a:endParaRPr lang="en-US" altLang="zh-CN" sz="1896" b="1" dirty="0">
                <a:solidFill>
                  <a:srgbClr val="C00000"/>
                </a:solidFill>
                <a:latin typeface="微软雅黑" panose="020B0503020204020204" pitchFamily="34" charset="-122"/>
                <a:ea typeface="微软雅黑" panose="020B0503020204020204" pitchFamily="34" charset="-122"/>
              </a:endParaRPr>
            </a:p>
          </p:txBody>
        </p:sp>
        <p:cxnSp>
          <p:nvCxnSpPr>
            <p:cNvPr id="203" name="直接箭头连接符 202"/>
            <p:cNvCxnSpPr/>
            <p:nvPr/>
          </p:nvCxnSpPr>
          <p:spPr>
            <a:xfrm flipH="1">
              <a:off x="6186689" y="4603106"/>
              <a:ext cx="713173" cy="9314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080791" y="5845606"/>
            <a:ext cx="2292100" cy="496250"/>
            <a:chOff x="5679155" y="5654893"/>
            <a:chExt cx="2292229" cy="496278"/>
          </a:xfrm>
        </p:grpSpPr>
        <p:sp>
          <p:nvSpPr>
            <p:cNvPr id="205" name="Rectangle 30"/>
            <p:cNvSpPr>
              <a:spLocks noChangeArrowheads="1"/>
            </p:cNvSpPr>
            <p:nvPr/>
          </p:nvSpPr>
          <p:spPr bwMode="auto">
            <a:xfrm>
              <a:off x="6616831" y="5767070"/>
              <a:ext cx="1354553"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chemeClr val="accent5"/>
                  </a:solidFill>
                  <a:latin typeface="微软雅黑" panose="020B0503020204020204" pitchFamily="34" charset="-122"/>
                  <a:ea typeface="微软雅黑" panose="020B0503020204020204" pitchFamily="34" charset="-122"/>
                </a:rPr>
                <a:t>判断字段</a:t>
              </a:r>
              <a:endParaRPr lang="en-US" altLang="zh-CN" sz="1896" b="1" dirty="0">
                <a:solidFill>
                  <a:schemeClr val="accent5"/>
                </a:solidFill>
                <a:latin typeface="微软雅黑" panose="020B0503020204020204" pitchFamily="34" charset="-122"/>
                <a:ea typeface="微软雅黑" panose="020B0503020204020204" pitchFamily="34" charset="-122"/>
              </a:endParaRPr>
            </a:p>
          </p:txBody>
        </p:sp>
        <p:cxnSp>
          <p:nvCxnSpPr>
            <p:cNvPr id="206" name="直接箭头连接符 205"/>
            <p:cNvCxnSpPr/>
            <p:nvPr/>
          </p:nvCxnSpPr>
          <p:spPr>
            <a:xfrm>
              <a:off x="5679155" y="5654893"/>
              <a:ext cx="1010696" cy="304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9345874" y="5067077"/>
            <a:ext cx="2082263" cy="384080"/>
            <a:chOff x="5983643" y="4802505"/>
            <a:chExt cx="2082380" cy="384101"/>
          </a:xfrm>
        </p:grpSpPr>
        <p:sp>
          <p:nvSpPr>
            <p:cNvPr id="208" name="Rectangle 30"/>
            <p:cNvSpPr>
              <a:spLocks noChangeArrowheads="1"/>
            </p:cNvSpPr>
            <p:nvPr/>
          </p:nvSpPr>
          <p:spPr bwMode="auto">
            <a:xfrm>
              <a:off x="6576494" y="4802505"/>
              <a:ext cx="148952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C000"/>
                  </a:solidFill>
                  <a:latin typeface="微软雅黑" panose="020B0503020204020204" pitchFamily="34" charset="-122"/>
                  <a:ea typeface="微软雅黑" panose="020B0503020204020204" pitchFamily="34" charset="-122"/>
                </a:rPr>
                <a:t>下址字段</a:t>
              </a:r>
              <a:endParaRPr lang="en-US" altLang="zh-CN" sz="1896" b="1" dirty="0">
                <a:solidFill>
                  <a:srgbClr val="FFC000"/>
                </a:solidFill>
                <a:latin typeface="微软雅黑" panose="020B0503020204020204" pitchFamily="34" charset="-122"/>
                <a:ea typeface="微软雅黑" panose="020B0503020204020204" pitchFamily="34" charset="-122"/>
              </a:endParaRPr>
            </a:p>
          </p:txBody>
        </p:sp>
        <p:cxnSp>
          <p:nvCxnSpPr>
            <p:cNvPr id="209" name="直接箭头连接符 208"/>
            <p:cNvCxnSpPr/>
            <p:nvPr/>
          </p:nvCxnSpPr>
          <p:spPr>
            <a:xfrm>
              <a:off x="5983643" y="4994905"/>
              <a:ext cx="647575" cy="6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81210" y="2733189"/>
            <a:ext cx="5407434" cy="2639172"/>
            <a:chOff x="867473" y="2773229"/>
            <a:chExt cx="3556266" cy="2350721"/>
          </a:xfrm>
        </p:grpSpPr>
        <p:sp>
          <p:nvSpPr>
            <p:cNvPr id="211" name="矩形 210"/>
            <p:cNvSpPr/>
            <p:nvPr/>
          </p:nvSpPr>
          <p:spPr>
            <a:xfrm>
              <a:off x="867473" y="3158944"/>
              <a:ext cx="3556266" cy="1965006"/>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p>
          </p:txBody>
        </p:sp>
        <p:sp>
          <p:nvSpPr>
            <p:cNvPr id="212" name="Rectangle 30"/>
            <p:cNvSpPr>
              <a:spLocks noChangeArrowheads="1"/>
            </p:cNvSpPr>
            <p:nvPr/>
          </p:nvSpPr>
          <p:spPr bwMode="auto">
            <a:xfrm>
              <a:off x="2092311" y="2773229"/>
              <a:ext cx="1296988" cy="39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主存</a:t>
              </a:r>
              <a:endParaRPr lang="en-US" altLang="zh-CN" sz="2275" b="1" dirty="0">
                <a:latin typeface="微软雅黑" panose="020B0503020204020204" pitchFamily="34" charset="-122"/>
                <a:ea typeface="微软雅黑" panose="020B0503020204020204" pitchFamily="34" charset="-122"/>
              </a:endParaRPr>
            </a:p>
          </p:txBody>
        </p:sp>
      </p:grpSp>
      <p:grpSp>
        <p:nvGrpSpPr>
          <p:cNvPr id="213" name="组合 212"/>
          <p:cNvGrpSpPr/>
          <p:nvPr/>
        </p:nvGrpSpPr>
        <p:grpSpPr>
          <a:xfrm>
            <a:off x="1034950" y="3739575"/>
            <a:ext cx="4896724" cy="221681"/>
            <a:chOff x="2488863" y="4901435"/>
            <a:chExt cx="3595851" cy="223045"/>
          </a:xfrm>
        </p:grpSpPr>
        <p:sp>
          <p:nvSpPr>
            <p:cNvPr id="214" name="矩形 7"/>
            <p:cNvSpPr/>
            <p:nvPr/>
          </p:nvSpPr>
          <p:spPr>
            <a:xfrm>
              <a:off x="2488863" y="4901435"/>
              <a:ext cx="525498" cy="181088"/>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lw</a:t>
              </a:r>
              <a:endParaRPr lang="zh-CN" altLang="en-US" sz="1896" kern="0" dirty="0">
                <a:latin typeface="Calibri"/>
                <a:ea typeface="宋体"/>
              </a:endParaRPr>
            </a:p>
          </p:txBody>
        </p:sp>
        <p:sp>
          <p:nvSpPr>
            <p:cNvPr id="215"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16"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17"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18" name="组合 217"/>
          <p:cNvGrpSpPr/>
          <p:nvPr/>
        </p:nvGrpSpPr>
        <p:grpSpPr>
          <a:xfrm>
            <a:off x="1034950" y="4971273"/>
            <a:ext cx="4896724" cy="221682"/>
            <a:chOff x="2488863" y="5650803"/>
            <a:chExt cx="3595851" cy="223046"/>
          </a:xfrm>
        </p:grpSpPr>
        <p:sp>
          <p:nvSpPr>
            <p:cNvPr id="219" name="矩形 7"/>
            <p:cNvSpPr/>
            <p:nvPr/>
          </p:nvSpPr>
          <p:spPr>
            <a:xfrm>
              <a:off x="2488863" y="5650803"/>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J</a:t>
              </a:r>
              <a:endParaRPr lang="zh-CN" altLang="en-US" sz="1896" kern="0" dirty="0">
                <a:latin typeface="Calibri"/>
                <a:ea typeface="宋体"/>
              </a:endParaRPr>
            </a:p>
          </p:txBody>
        </p:sp>
        <p:sp>
          <p:nvSpPr>
            <p:cNvPr id="220"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21" name="组合 220"/>
          <p:cNvGrpSpPr/>
          <p:nvPr/>
        </p:nvGrpSpPr>
        <p:grpSpPr>
          <a:xfrm>
            <a:off x="1034950" y="3328982"/>
            <a:ext cx="4896724" cy="221707"/>
            <a:chOff x="937691" y="3573016"/>
            <a:chExt cx="3411028" cy="145603"/>
          </a:xfrm>
        </p:grpSpPr>
        <p:sp>
          <p:nvSpPr>
            <p:cNvPr id="222"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endParaRPr lang="zh-CN" altLang="en-US" sz="1896" kern="0" baseline="-25000" dirty="0">
                <a:solidFill>
                  <a:sysClr val="window" lastClr="FFFFFF"/>
                </a:solidFill>
                <a:latin typeface="Calibri"/>
                <a:ea typeface="宋体"/>
              </a:endParaRPr>
            </a:p>
          </p:txBody>
        </p:sp>
        <p:sp>
          <p:nvSpPr>
            <p:cNvPr id="2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R</a:t>
              </a:r>
              <a:r>
                <a:rPr lang="en-US" altLang="zh-CN" sz="1896" kern="0" baseline="-25000" dirty="0">
                  <a:solidFill>
                    <a:sysClr val="window" lastClr="FFFFFF"/>
                  </a:solidFill>
                  <a:latin typeface="Calibri"/>
                  <a:ea typeface="宋体"/>
                </a:rPr>
                <a:t>d</a:t>
              </a:r>
              <a:endParaRPr lang="zh-CN" altLang="en-US" sz="1896" kern="0" baseline="-25000" dirty="0">
                <a:solidFill>
                  <a:sysClr val="window" lastClr="FFFFFF"/>
                </a:solidFill>
                <a:latin typeface="Calibri"/>
                <a:ea typeface="宋体"/>
              </a:endParaRPr>
            </a:p>
          </p:txBody>
        </p:sp>
        <p:sp>
          <p:nvSpPr>
            <p:cNvPr id="224"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0</a:t>
              </a:r>
              <a:endParaRPr lang="zh-CN" altLang="en-US" sz="1896" kern="0" baseline="-25000" dirty="0">
                <a:solidFill>
                  <a:sysClr val="window" lastClr="FFFFFF"/>
                </a:solidFill>
                <a:latin typeface="Calibri"/>
                <a:ea typeface="宋体"/>
              </a:endParaRPr>
            </a:p>
          </p:txBody>
        </p:sp>
        <p:sp>
          <p:nvSpPr>
            <p:cNvPr id="225"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endParaRPr lang="zh-CN" altLang="en-US" sz="1896" kern="0" baseline="-25000" dirty="0">
                <a:solidFill>
                  <a:sysClr val="window" lastClr="FFFFFF"/>
                </a:solidFill>
                <a:latin typeface="Calibri"/>
                <a:ea typeface="宋体"/>
              </a:endParaRPr>
            </a:p>
          </p:txBody>
        </p:sp>
        <p:sp>
          <p:nvSpPr>
            <p:cNvPr id="22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funct</a:t>
              </a:r>
              <a:endParaRPr lang="zh-CN" altLang="en-US" sz="1896" kern="0" dirty="0">
                <a:solidFill>
                  <a:sysClr val="window" lastClr="FFFFFF"/>
                </a:solidFill>
                <a:latin typeface="Calibri"/>
                <a:ea typeface="宋体"/>
              </a:endParaRPr>
            </a:p>
          </p:txBody>
        </p:sp>
        <p:sp>
          <p:nvSpPr>
            <p:cNvPr id="227" name="矩形 7"/>
            <p:cNvSpPr/>
            <p:nvPr/>
          </p:nvSpPr>
          <p:spPr>
            <a:xfrm>
              <a:off x="937691" y="3573016"/>
              <a:ext cx="498488"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0</a:t>
              </a:r>
              <a:endParaRPr lang="zh-CN" altLang="en-US" sz="1896" kern="0" dirty="0">
                <a:latin typeface="Calibri"/>
                <a:ea typeface="宋体"/>
              </a:endParaRPr>
            </a:p>
          </p:txBody>
        </p:sp>
        <p:sp>
          <p:nvSpPr>
            <p:cNvPr id="228" name="矩形 26"/>
            <p:cNvSpPr/>
            <p:nvPr/>
          </p:nvSpPr>
          <p:spPr>
            <a:xfrm>
              <a:off x="3730343" y="3573016"/>
              <a:ext cx="618376"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32</a:t>
              </a:r>
              <a:endParaRPr lang="zh-CN" altLang="en-US" sz="1896" kern="0" dirty="0">
                <a:latin typeface="Calibri"/>
                <a:ea typeface="宋体"/>
              </a:endParaRPr>
            </a:p>
          </p:txBody>
        </p:sp>
      </p:grpSp>
      <p:grpSp>
        <p:nvGrpSpPr>
          <p:cNvPr id="229" name="组合 228"/>
          <p:cNvGrpSpPr/>
          <p:nvPr/>
        </p:nvGrpSpPr>
        <p:grpSpPr>
          <a:xfrm>
            <a:off x="1034950" y="4560709"/>
            <a:ext cx="4896724" cy="221681"/>
            <a:chOff x="2488863" y="5261966"/>
            <a:chExt cx="3595851" cy="223045"/>
          </a:xfrm>
        </p:grpSpPr>
        <p:sp>
          <p:nvSpPr>
            <p:cNvPr id="230" name="矩形 7"/>
            <p:cNvSpPr/>
            <p:nvPr/>
          </p:nvSpPr>
          <p:spPr>
            <a:xfrm>
              <a:off x="2488863" y="5261966"/>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beq</a:t>
              </a:r>
              <a:endParaRPr lang="zh-CN" altLang="en-US" sz="1896" kern="0" dirty="0">
                <a:latin typeface="Calibri"/>
                <a:ea typeface="宋体"/>
              </a:endParaRPr>
            </a:p>
          </p:txBody>
        </p:sp>
        <p:sp>
          <p:nvSpPr>
            <p:cNvPr id="231"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2"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3"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34" name="组合 233"/>
          <p:cNvGrpSpPr/>
          <p:nvPr/>
        </p:nvGrpSpPr>
        <p:grpSpPr>
          <a:xfrm>
            <a:off x="1034590" y="4150142"/>
            <a:ext cx="4896724" cy="221681"/>
            <a:chOff x="2488863" y="4901435"/>
            <a:chExt cx="3595851" cy="223045"/>
          </a:xfrm>
        </p:grpSpPr>
        <p:sp>
          <p:nvSpPr>
            <p:cNvPr id="235" name="矩形 7"/>
            <p:cNvSpPr/>
            <p:nvPr/>
          </p:nvSpPr>
          <p:spPr>
            <a:xfrm>
              <a:off x="2488863" y="4901435"/>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sw</a:t>
              </a:r>
              <a:endParaRPr lang="zh-CN" altLang="en-US" sz="1896" kern="0" dirty="0">
                <a:latin typeface="Calibri"/>
                <a:ea typeface="宋体"/>
              </a:endParaRPr>
            </a:p>
          </p:txBody>
        </p:sp>
        <p:sp>
          <p:nvSpPr>
            <p:cNvPr id="236"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7"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8"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cxnSp>
        <p:nvCxnSpPr>
          <p:cNvPr id="239" name="直接箭头连接符 238"/>
          <p:cNvCxnSpPr>
            <a:stCxn id="217" idx="3"/>
            <a:endCxn id="10" idx="1"/>
          </p:cNvCxnSpPr>
          <p:nvPr/>
        </p:nvCxnSpPr>
        <p:spPr>
          <a:xfrm flipV="1">
            <a:off x="5931674" y="2857729"/>
            <a:ext cx="2010083" cy="992687"/>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28" idx="3"/>
            <a:endCxn id="15" idx="1"/>
          </p:cNvCxnSpPr>
          <p:nvPr/>
        </p:nvCxnSpPr>
        <p:spPr>
          <a:xfrm>
            <a:off x="5931674" y="3439823"/>
            <a:ext cx="2011814" cy="37787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stCxn id="220" idx="3"/>
            <a:endCxn id="21" idx="1"/>
          </p:cNvCxnSpPr>
          <p:nvPr/>
        </p:nvCxnSpPr>
        <p:spPr>
          <a:xfrm>
            <a:off x="5931674" y="5082115"/>
            <a:ext cx="2008788" cy="65349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38" idx="3"/>
            <a:endCxn id="55" idx="1"/>
          </p:cNvCxnSpPr>
          <p:nvPr/>
        </p:nvCxnSpPr>
        <p:spPr>
          <a:xfrm>
            <a:off x="5931314" y="4260983"/>
            <a:ext cx="2009148" cy="364030"/>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3" idx="3"/>
            <a:endCxn id="38" idx="1"/>
          </p:cNvCxnSpPr>
          <p:nvPr/>
        </p:nvCxnSpPr>
        <p:spPr>
          <a:xfrm>
            <a:off x="5931674" y="4671550"/>
            <a:ext cx="2008788" cy="58045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9391156" y="3597576"/>
            <a:ext cx="1811284" cy="384080"/>
            <a:chOff x="7472478" y="3316960"/>
            <a:chExt cx="1811385" cy="384101"/>
          </a:xfrm>
        </p:grpSpPr>
        <p:sp>
          <p:nvSpPr>
            <p:cNvPr id="245" name="Rectangle 30"/>
            <p:cNvSpPr>
              <a:spLocks noChangeArrowheads="1"/>
            </p:cNvSpPr>
            <p:nvPr/>
          </p:nvSpPr>
          <p:spPr bwMode="auto">
            <a:xfrm>
              <a:off x="7986875" y="3316960"/>
              <a:ext cx="1296988"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latin typeface="微软雅黑" panose="020B0503020204020204" pitchFamily="34" charset="-122"/>
                  <a:ea typeface="微软雅黑" panose="020B0503020204020204" pitchFamily="34" charset="-122"/>
                </a:rPr>
                <a:t>微指令</a:t>
              </a:r>
              <a:endParaRPr lang="en-US" altLang="zh-CN" sz="1896" b="1" dirty="0">
                <a:latin typeface="微软雅黑" panose="020B0503020204020204" pitchFamily="34" charset="-122"/>
                <a:ea typeface="微软雅黑" panose="020B0503020204020204" pitchFamily="34" charset="-122"/>
              </a:endParaRPr>
            </a:p>
          </p:txBody>
        </p:sp>
        <p:cxnSp>
          <p:nvCxnSpPr>
            <p:cNvPr id="246" name="直接箭头连接符 245"/>
            <p:cNvCxnSpPr/>
            <p:nvPr/>
          </p:nvCxnSpPr>
          <p:spPr>
            <a:xfrm flipV="1">
              <a:off x="7492510" y="3548962"/>
              <a:ext cx="690074" cy="124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a:off x="7472478" y="3378841"/>
              <a:ext cx="710107" cy="107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63" name="组合 262">
            <a:extLst>
              <a:ext uri="{FF2B5EF4-FFF2-40B4-BE49-F238E27FC236}">
                <a16:creationId xmlns:a16="http://schemas.microsoft.com/office/drawing/2014/main" id="{62804333-E458-4AD7-AE71-40310F33994D}"/>
              </a:ext>
            </a:extLst>
          </p:cNvPr>
          <p:cNvGrpSpPr/>
          <p:nvPr/>
        </p:nvGrpSpPr>
        <p:grpSpPr>
          <a:xfrm>
            <a:off x="1699980" y="1348098"/>
            <a:ext cx="3750783" cy="579957"/>
            <a:chOff x="371537" y="4732301"/>
            <a:chExt cx="2678518" cy="579957"/>
          </a:xfrm>
        </p:grpSpPr>
        <p:sp>
          <p:nvSpPr>
            <p:cNvPr id="264" name="矩形 263">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微程序如何存放？如何寻址？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8091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up)">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wipe(left)">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wipe(left)">
                                      <p:cBhvr>
                                        <p:cTn id="17" dur="500"/>
                                        <p:tgtEl>
                                          <p:spTgt spid="2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wipe(left)">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
                                        </p:tgtEl>
                                        <p:attrNameLst>
                                          <p:attrName>style.visibility</p:attrName>
                                        </p:attrNameLst>
                                      </p:cBhvr>
                                      <p:to>
                                        <p:strVal val="visible"/>
                                      </p:to>
                                    </p:set>
                                    <p:animEffect transition="in" filter="wipe(left)">
                                      <p:cBhvr>
                                        <p:cTn id="26" dur="500"/>
                                        <p:tgtEl>
                                          <p:spTgt spid="2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wipe(left)">
                                      <p:cBhvr>
                                        <p:cTn id="31" dur="500"/>
                                        <p:tgtEl>
                                          <p:spTgt spid="2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1"/>
                                        </p:tgtEl>
                                        <p:attrNameLst>
                                          <p:attrName>style.visibility</p:attrName>
                                        </p:attrNameLst>
                                      </p:cBhvr>
                                      <p:to>
                                        <p:strVal val="visible"/>
                                      </p:to>
                                    </p:set>
                                    <p:animEffect transition="in" filter="wipe(left)">
                                      <p:cBhvr>
                                        <p:cTn id="36" dur="500"/>
                                        <p:tgtEl>
                                          <p:spTgt spid="2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wipe(left)">
                                      <p:cBhvr>
                                        <p:cTn id="41" dur="500"/>
                                        <p:tgtEl>
                                          <p:spTgt spid="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wipe(left)">
                                      <p:cBhvr>
                                        <p:cTn id="46" dur="500"/>
                                        <p:tgtEl>
                                          <p:spTgt spid="2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wipe(right)">
                                      <p:cBhvr>
                                        <p:cTn id="51" dur="5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wipe(left)">
                                      <p:cBhvr>
                                        <p:cTn id="56" dur="5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3"/>
                                        </p:tgtEl>
                                        <p:attrNameLst>
                                          <p:attrName>style.visibility</p:attrName>
                                        </p:attrNameLst>
                                      </p:cBhvr>
                                      <p:to>
                                        <p:strVal val="visible"/>
                                      </p:to>
                                    </p:set>
                                    <p:animEffect transition="in" filter="wipe(left)">
                                      <p:cBhvr>
                                        <p:cTn id="6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控制存储器</a:t>
            </a:r>
          </a:p>
        </p:txBody>
      </p:sp>
      <p:sp>
        <p:nvSpPr>
          <p:cNvPr id="3" name="内容占位符 2"/>
          <p:cNvSpPr>
            <a:spLocks noGrp="1"/>
          </p:cNvSpPr>
          <p:nvPr>
            <p:ph idx="1"/>
          </p:nvPr>
        </p:nvSpPr>
        <p:spPr>
          <a:xfrm>
            <a:off x="487822" y="942764"/>
            <a:ext cx="10359471" cy="5637024"/>
          </a:xfrm>
        </p:spPr>
        <p:txBody>
          <a:bodyPr/>
          <a:lstStyle/>
          <a:p>
            <a:pPr marL="325103" lvl="0" indent="-325103">
              <a:lnSpc>
                <a:spcPct val="150000"/>
              </a:lnSpc>
              <a:spcBef>
                <a:spcPts val="569"/>
              </a:spcBef>
              <a:spcAft>
                <a:spcPts val="569"/>
              </a:spcAft>
              <a:defRPr/>
            </a:pPr>
            <a:r>
              <a:rPr b="1" dirty="0">
                <a:cs typeface="Segoe UI Black" panose="020B0A02040204020203" pitchFamily="34" charset="0"/>
              </a:rPr>
              <a:t>用于存放微程序</a:t>
            </a:r>
            <a:endParaRPr lang="en-US" b="1" dirty="0">
              <a:cs typeface="Segoe UI Black" panose="020B0A02040204020203" pitchFamily="34" charset="0"/>
            </a:endParaRPr>
          </a:p>
          <a:p>
            <a:pPr marL="325103" lvl="0" indent="-325103">
              <a:lnSpc>
                <a:spcPct val="150000"/>
              </a:lnSpc>
              <a:spcBef>
                <a:spcPts val="569"/>
              </a:spcBef>
              <a:spcAft>
                <a:spcPts val="569"/>
              </a:spcAft>
              <a:defRPr/>
            </a:pPr>
            <a:r>
              <a:rPr b="1" dirty="0" err="1">
                <a:cs typeface="Segoe UI Black" panose="020B0A02040204020203" pitchFamily="34" charset="0"/>
              </a:rPr>
              <a:t>控制存储器与主存差异</a:t>
            </a:r>
            <a:r>
              <a:rPr b="1" dirty="0">
                <a:cs typeface="Segoe UI Black" panose="020B0A02040204020203" pitchFamily="34" charset="0"/>
              </a:rPr>
              <a:t>？</a:t>
            </a:r>
            <a:endParaRPr lang="en-US" altLang="zh-CN" b="1" dirty="0">
              <a:cs typeface="Segoe UI Black" panose="020B0A02040204020203" pitchFamily="34" charset="0"/>
            </a:endParaRPr>
          </a:p>
          <a:p>
            <a:endParaRPr lang="zh-CN" altLang="en-US" dirty="0"/>
          </a:p>
        </p:txBody>
      </p:sp>
      <p:graphicFrame>
        <p:nvGraphicFramePr>
          <p:cNvPr id="4" name="表格 3">
            <a:extLst>
              <a:ext uri="{FF2B5EF4-FFF2-40B4-BE49-F238E27FC236}">
                <a16:creationId xmlns:a16="http://schemas.microsoft.com/office/drawing/2014/main" id="{1A1C1927-4E45-42C2-9593-07D6E67AD6B6}"/>
              </a:ext>
            </a:extLst>
          </p:cNvPr>
          <p:cNvGraphicFramePr>
            <a:graphicFrameLocks noGrp="1"/>
          </p:cNvGraphicFramePr>
          <p:nvPr>
            <p:extLst>
              <p:ext uri="{D42A27DB-BD31-4B8C-83A1-F6EECF244321}">
                <p14:modId xmlns:p14="http://schemas.microsoft.com/office/powerpoint/2010/main" val="3160139113"/>
              </p:ext>
            </p:extLst>
          </p:nvPr>
        </p:nvGraphicFramePr>
        <p:xfrm>
          <a:off x="1344707" y="2736238"/>
          <a:ext cx="9658716" cy="2297007"/>
        </p:xfrm>
        <a:graphic>
          <a:graphicData uri="http://schemas.openxmlformats.org/drawingml/2006/table">
            <a:tbl>
              <a:tblPr firstRow="1" bandRow="1">
                <a:tableStyleId>{5C22544A-7EE6-4342-B048-85BDC9FD1C3A}</a:tableStyleId>
              </a:tblPr>
              <a:tblGrid>
                <a:gridCol w="1609786">
                  <a:extLst>
                    <a:ext uri="{9D8B030D-6E8A-4147-A177-3AD203B41FA5}">
                      <a16:colId xmlns:a16="http://schemas.microsoft.com/office/drawing/2014/main" val="185620983"/>
                    </a:ext>
                  </a:extLst>
                </a:gridCol>
                <a:gridCol w="1609786">
                  <a:extLst>
                    <a:ext uri="{9D8B030D-6E8A-4147-A177-3AD203B41FA5}">
                      <a16:colId xmlns:a16="http://schemas.microsoft.com/office/drawing/2014/main" val="990355079"/>
                    </a:ext>
                  </a:extLst>
                </a:gridCol>
                <a:gridCol w="1609786">
                  <a:extLst>
                    <a:ext uri="{9D8B030D-6E8A-4147-A177-3AD203B41FA5}">
                      <a16:colId xmlns:a16="http://schemas.microsoft.com/office/drawing/2014/main" val="524255330"/>
                    </a:ext>
                  </a:extLst>
                </a:gridCol>
                <a:gridCol w="1609786">
                  <a:extLst>
                    <a:ext uri="{9D8B030D-6E8A-4147-A177-3AD203B41FA5}">
                      <a16:colId xmlns:a16="http://schemas.microsoft.com/office/drawing/2014/main" val="1312206374"/>
                    </a:ext>
                  </a:extLst>
                </a:gridCol>
                <a:gridCol w="1609786">
                  <a:extLst>
                    <a:ext uri="{9D8B030D-6E8A-4147-A177-3AD203B41FA5}">
                      <a16:colId xmlns:a16="http://schemas.microsoft.com/office/drawing/2014/main" val="1330503439"/>
                    </a:ext>
                  </a:extLst>
                </a:gridCol>
                <a:gridCol w="1609786">
                  <a:extLst>
                    <a:ext uri="{9D8B030D-6E8A-4147-A177-3AD203B41FA5}">
                      <a16:colId xmlns:a16="http://schemas.microsoft.com/office/drawing/2014/main" val="1052564615"/>
                    </a:ext>
                  </a:extLst>
                </a:gridCol>
              </a:tblGrid>
              <a:tr h="765669">
                <a:tc>
                  <a:txBody>
                    <a:bodyPr/>
                    <a:lstStyle/>
                    <a:p>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存放内容</a:t>
                      </a:r>
                    </a:p>
                  </a:txBody>
                  <a:tcPr marL="98782" marR="98782" marT="49391" marB="49391" anchor="ctr" anchorCtr="1"/>
                </a:tc>
                <a:tc>
                  <a:txBody>
                    <a:bodyPr/>
                    <a:lstStyle/>
                    <a:p>
                      <a:r>
                        <a:rPr lang="zh-CN" altLang="en-US" sz="2000" dirty="0">
                          <a:latin typeface="+mn-ea"/>
                          <a:ea typeface="+mn-ea"/>
                        </a:rPr>
                        <a:t>存储容量</a:t>
                      </a:r>
                    </a:p>
                  </a:txBody>
                  <a:tcPr marL="98782" marR="98782" marT="49391" marB="49391" anchor="ctr" anchorCtr="1"/>
                </a:tc>
                <a:tc>
                  <a:txBody>
                    <a:bodyPr/>
                    <a:lstStyle/>
                    <a:p>
                      <a:r>
                        <a:rPr lang="zh-CN" altLang="en-US" sz="2000" dirty="0">
                          <a:latin typeface="+mn-ea"/>
                          <a:ea typeface="+mn-ea"/>
                        </a:rPr>
                        <a:t>存储字长</a:t>
                      </a:r>
                    </a:p>
                  </a:txBody>
                  <a:tcPr marL="98782" marR="98782" marT="49391" marB="49391" anchor="ctr" anchorCtr="1"/>
                </a:tc>
                <a:tc>
                  <a:txBody>
                    <a:bodyPr/>
                    <a:lstStyle/>
                    <a:p>
                      <a:r>
                        <a:rPr lang="zh-CN" altLang="en-US" sz="2000" dirty="0">
                          <a:latin typeface="+mn-ea"/>
                          <a:ea typeface="+mn-ea"/>
                        </a:rPr>
                        <a:t>存储速度</a:t>
                      </a:r>
                    </a:p>
                  </a:txBody>
                  <a:tcPr marL="98782" marR="98782" marT="49391" marB="49391" anchor="ctr" anchorCtr="1"/>
                </a:tc>
                <a:tc>
                  <a:txBody>
                    <a:bodyPr/>
                    <a:lstStyle/>
                    <a:p>
                      <a:r>
                        <a:rPr lang="zh-CN" altLang="en-US" sz="2000" dirty="0">
                          <a:latin typeface="+mn-ea"/>
                          <a:ea typeface="+mn-ea"/>
                        </a:rPr>
                        <a:t>介质</a:t>
                      </a:r>
                    </a:p>
                  </a:txBody>
                  <a:tcPr marL="98782" marR="98782" marT="49391" marB="49391" anchor="ctr" anchorCtr="1"/>
                </a:tc>
                <a:extLst>
                  <a:ext uri="{0D108BD9-81ED-4DB2-BD59-A6C34878D82A}">
                    <a16:rowId xmlns:a16="http://schemas.microsoft.com/office/drawing/2014/main" val="3988600217"/>
                  </a:ext>
                </a:extLst>
              </a:tr>
              <a:tr h="765669">
                <a:tc>
                  <a:txBody>
                    <a:bodyPr/>
                    <a:lstStyle/>
                    <a:p>
                      <a:r>
                        <a:rPr lang="zh-CN" altLang="en-US" sz="2000" b="1" dirty="0">
                          <a:latin typeface="+mn-ea"/>
                          <a:ea typeface="+mn-ea"/>
                        </a:rPr>
                        <a:t>主存</a:t>
                      </a:r>
                    </a:p>
                  </a:txBody>
                  <a:tcPr marL="98782" marR="98782" marT="49391" marB="49391" anchor="ctr" anchorCtr="1"/>
                </a:tc>
                <a:tc>
                  <a:txBody>
                    <a:bodyPr/>
                    <a:lstStyle/>
                    <a:p>
                      <a:r>
                        <a:rPr lang="zh-CN" altLang="en-US" sz="2000" dirty="0">
                          <a:latin typeface="+mn-ea"/>
                          <a:ea typeface="+mn-ea"/>
                        </a:rPr>
                        <a:t>数据与程序</a:t>
                      </a:r>
                    </a:p>
                  </a:txBody>
                  <a:tcPr marL="98782" marR="98782" marT="49391" marB="49391" anchor="ctr" anchorCtr="1"/>
                </a:tc>
                <a:tc>
                  <a:txBody>
                    <a:bodyPr/>
                    <a:lstStyle/>
                    <a:p>
                      <a:r>
                        <a:rPr lang="zh-CN" altLang="en-US" sz="2000" dirty="0">
                          <a:latin typeface="+mn-ea"/>
                          <a:ea typeface="+mn-ea"/>
                        </a:rPr>
                        <a:t>大</a:t>
                      </a:r>
                    </a:p>
                  </a:txBody>
                  <a:tcPr marL="98782" marR="98782" marT="49391" marB="49391" anchor="ctr" anchorCtr="1"/>
                </a:tc>
                <a:tc>
                  <a:txBody>
                    <a:bodyPr/>
                    <a:lstStyle/>
                    <a:p>
                      <a:r>
                        <a:rPr lang="zh-CN" altLang="en-US" sz="2000" dirty="0">
                          <a:latin typeface="+mn-ea"/>
                          <a:ea typeface="+mn-ea"/>
                        </a:rPr>
                        <a:t>机器字长</a:t>
                      </a:r>
                    </a:p>
                  </a:txBody>
                  <a:tcPr marL="98782" marR="98782" marT="49391" marB="49391" anchor="ctr" anchorCtr="1"/>
                </a:tc>
                <a:tc>
                  <a:txBody>
                    <a:bodyPr/>
                    <a:lstStyle/>
                    <a:p>
                      <a:r>
                        <a:rPr lang="zh-CN" altLang="en-US" sz="2000" dirty="0">
                          <a:latin typeface="+mn-ea"/>
                          <a:ea typeface="+mn-ea"/>
                        </a:rPr>
                        <a:t>慢</a:t>
                      </a:r>
                    </a:p>
                  </a:txBody>
                  <a:tcPr marL="98782" marR="98782" marT="49391" marB="49391" anchor="ctr" anchorCtr="1"/>
                </a:tc>
                <a:tc>
                  <a:txBody>
                    <a:bodyPr/>
                    <a:lstStyle/>
                    <a:p>
                      <a:r>
                        <a:rPr lang="en-US" altLang="zh-CN" sz="2000" dirty="0">
                          <a:latin typeface="+mn-ea"/>
                          <a:ea typeface="+mn-ea"/>
                        </a:rPr>
                        <a:t>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03884576"/>
                  </a:ext>
                </a:extLst>
              </a:tr>
              <a:tr h="765669">
                <a:tc>
                  <a:txBody>
                    <a:bodyPr/>
                    <a:lstStyle/>
                    <a:p>
                      <a:r>
                        <a:rPr lang="zh-CN" altLang="en-US" sz="2000" b="1" dirty="0">
                          <a:latin typeface="+mn-ea"/>
                          <a:ea typeface="+mn-ea"/>
                        </a:rPr>
                        <a:t>控制存储器</a:t>
                      </a:r>
                    </a:p>
                  </a:txBody>
                  <a:tcPr marL="98782" marR="98782" marT="49391" marB="49391" anchor="ctr" anchorCtr="1"/>
                </a:tc>
                <a:tc>
                  <a:txBody>
                    <a:bodyPr/>
                    <a:lstStyle/>
                    <a:p>
                      <a:r>
                        <a:rPr lang="zh-CN" altLang="en-US" sz="2000" dirty="0">
                          <a:latin typeface="+mn-ea"/>
                          <a:ea typeface="+mn-ea"/>
                        </a:rPr>
                        <a:t>微程序</a:t>
                      </a:r>
                    </a:p>
                  </a:txBody>
                  <a:tcPr marL="98782" marR="98782" marT="49391" marB="49391" anchor="ctr" anchorCtr="1"/>
                </a:tc>
                <a:tc>
                  <a:txBody>
                    <a:bodyPr/>
                    <a:lstStyle/>
                    <a:p>
                      <a:r>
                        <a:rPr lang="zh-CN" altLang="en-US" sz="2000" dirty="0">
                          <a:latin typeface="+mn-ea"/>
                          <a:ea typeface="+mn-ea"/>
                        </a:rPr>
                        <a:t>小</a:t>
                      </a:r>
                    </a:p>
                  </a:txBody>
                  <a:tcPr marL="98782" marR="98782" marT="49391" marB="49391" anchor="ctr" anchorCtr="1"/>
                </a:tc>
                <a:tc>
                  <a:txBody>
                    <a:bodyPr/>
                    <a:lstStyle/>
                    <a:p>
                      <a:r>
                        <a:rPr lang="zh-CN" altLang="en-US" sz="2000" dirty="0">
                          <a:latin typeface="+mn-ea"/>
                          <a:ea typeface="+mn-ea"/>
                        </a:rPr>
                        <a:t>微指令长度</a:t>
                      </a:r>
                    </a:p>
                  </a:txBody>
                  <a:tcPr marL="98782" marR="98782" marT="49391" marB="49391" anchor="ctr" anchorCtr="1"/>
                </a:tc>
                <a:tc>
                  <a:txBody>
                    <a:bodyPr/>
                    <a:lstStyle/>
                    <a:p>
                      <a:r>
                        <a:rPr lang="zh-CN" altLang="en-US" sz="2000" dirty="0">
                          <a:latin typeface="+mn-ea"/>
                          <a:ea typeface="+mn-ea"/>
                        </a:rPr>
                        <a:t>快</a:t>
                      </a:r>
                    </a:p>
                  </a:txBody>
                  <a:tcPr marL="98782" marR="98782" marT="49391" marB="49391" anchor="ctr" anchorCtr="1"/>
                </a:tc>
                <a:tc>
                  <a:txBody>
                    <a:bodyPr/>
                    <a:lstStyle/>
                    <a:p>
                      <a:r>
                        <a:rPr lang="en-US" altLang="zh-CN" sz="2000" dirty="0">
                          <a:latin typeface="+mn-ea"/>
                          <a:ea typeface="+mn-ea"/>
                        </a:rPr>
                        <a:t>ROM/RAM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16576075"/>
                  </a:ext>
                </a:extLst>
              </a:tr>
            </a:tbl>
          </a:graphicData>
        </a:graphic>
      </p:graphicFrame>
    </p:spTree>
    <p:extLst>
      <p:ext uri="{BB962C8B-B14F-4D97-AF65-F5344CB8AC3E}">
        <p14:creationId xmlns:p14="http://schemas.microsoft.com/office/powerpoint/2010/main" val="3403793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微程序控制器组成原理框图</a:t>
            </a:r>
          </a:p>
        </p:txBody>
      </p:sp>
      <p:grpSp>
        <p:nvGrpSpPr>
          <p:cNvPr id="62" name="组合 61">
            <a:extLst>
              <a:ext uri="{FF2B5EF4-FFF2-40B4-BE49-F238E27FC236}">
                <a16:creationId xmlns:a16="http://schemas.microsoft.com/office/drawing/2014/main" id="{62804333-E458-4AD7-AE71-40310F33994D}"/>
              </a:ext>
            </a:extLst>
          </p:cNvPr>
          <p:cNvGrpSpPr/>
          <p:nvPr/>
        </p:nvGrpSpPr>
        <p:grpSpPr>
          <a:xfrm>
            <a:off x="1033802" y="5491910"/>
            <a:ext cx="2992641" cy="579957"/>
            <a:chOff x="371537" y="4732301"/>
            <a:chExt cx="2678518" cy="579957"/>
          </a:xfrm>
        </p:grpSpPr>
        <p:sp>
          <p:nvSpPr>
            <p:cNvPr id="63" name="矩形 62">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如何加入中断机制？</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grpSp>
        <p:nvGrpSpPr>
          <p:cNvPr id="135" name="组合 134"/>
          <p:cNvGrpSpPr/>
          <p:nvPr/>
        </p:nvGrpSpPr>
        <p:grpSpPr>
          <a:xfrm>
            <a:off x="1036171" y="1339728"/>
            <a:ext cx="10306407" cy="4536134"/>
            <a:chOff x="1173957" y="1239520"/>
            <a:chExt cx="10306407" cy="4536134"/>
          </a:xfrm>
        </p:grpSpPr>
        <p:sp>
          <p:nvSpPr>
            <p:cNvPr id="136" name="矩形 135"/>
            <p:cNvSpPr/>
            <p:nvPr/>
          </p:nvSpPr>
          <p:spPr>
            <a:xfrm>
              <a:off x="8905968" y="2032517"/>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dirty="0">
                  <a:solidFill>
                    <a:schemeClr val="bg1"/>
                  </a:solidFill>
                  <a:latin typeface="微软雅黑" panose="020B0503020204020204" pitchFamily="34" charset="-122"/>
                  <a:ea typeface="微软雅黑" panose="020B0503020204020204" pitchFamily="34" charset="-122"/>
                </a:rPr>
                <a:t>控制</a:t>
              </a:r>
              <a:endParaRPr lang="en-US" altLang="zh-CN" sz="1707" b="1" kern="0" dirty="0">
                <a:solidFill>
                  <a:schemeClr val="bg1"/>
                </a:solidFill>
                <a:latin typeface="微软雅黑" panose="020B0503020204020204" pitchFamily="34" charset="-122"/>
                <a:ea typeface="微软雅黑" panose="020B0503020204020204" pitchFamily="34" charset="-122"/>
              </a:endParaRPr>
            </a:p>
            <a:p>
              <a:pPr algn="ctr"/>
              <a:r>
                <a:rPr lang="zh-CN" altLang="en-US" sz="1707" b="1" kern="0" dirty="0">
                  <a:solidFill>
                    <a:schemeClr val="bg1"/>
                  </a:solidFill>
                  <a:latin typeface="微软雅黑" panose="020B0503020204020204" pitchFamily="34" charset="-122"/>
                  <a:ea typeface="微软雅黑" panose="020B0503020204020204" pitchFamily="34" charset="-122"/>
                </a:rPr>
                <a:t>存储器</a:t>
              </a:r>
              <a:endParaRPr lang="en-US" altLang="zh-CN" sz="1707" b="1" kern="0" dirty="0">
                <a:solidFill>
                  <a:schemeClr val="bg1"/>
                </a:solidFill>
                <a:latin typeface="微软雅黑" panose="020B0503020204020204" pitchFamily="34" charset="-122"/>
                <a:ea typeface="微软雅黑" panose="020B0503020204020204" pitchFamily="34" charset="-122"/>
              </a:endParaRPr>
            </a:p>
          </p:txBody>
        </p:sp>
        <p:cxnSp>
          <p:nvCxnSpPr>
            <p:cNvPr id="137" name="直接箭头连接符 136"/>
            <p:cNvCxnSpPr/>
            <p:nvPr/>
          </p:nvCxnSpPr>
          <p:spPr>
            <a:xfrm>
              <a:off x="11375588" y="2735056"/>
              <a:ext cx="0" cy="1848457"/>
            </a:xfrm>
            <a:prstGeom prst="straightConnector1">
              <a:avLst/>
            </a:prstGeom>
            <a:noFill/>
            <a:ln w="38100" cap="sq" cmpd="sng" algn="ctr">
              <a:solidFill>
                <a:sysClr val="windowText" lastClr="000000"/>
              </a:solidFill>
              <a:prstDash val="solid"/>
              <a:bevel/>
              <a:headEnd type="none"/>
              <a:tailEnd type="none" w="lg" len="lg"/>
            </a:ln>
            <a:effectLst/>
          </p:spPr>
        </p:cxnSp>
        <p:grpSp>
          <p:nvGrpSpPr>
            <p:cNvPr id="138" name="组合 137"/>
            <p:cNvGrpSpPr/>
            <p:nvPr/>
          </p:nvGrpSpPr>
          <p:grpSpPr>
            <a:xfrm>
              <a:off x="10114484" y="2386058"/>
              <a:ext cx="1365880" cy="341758"/>
              <a:chOff x="10177114" y="2310902"/>
              <a:chExt cx="1365880" cy="341758"/>
            </a:xfrm>
          </p:grpSpPr>
          <p:sp>
            <p:nvSpPr>
              <p:cNvPr id="204" name="矩形 203"/>
              <p:cNvSpPr/>
              <p:nvPr/>
            </p:nvSpPr>
            <p:spPr>
              <a:xfrm>
                <a:off x="10177114" y="2310902"/>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05" name="直接箭头连接符 204"/>
              <p:cNvCxnSpPr/>
              <p:nvPr/>
            </p:nvCxnSpPr>
            <p:spPr>
              <a:xfrm>
                <a:off x="10396678" y="2652660"/>
                <a:ext cx="1041540" cy="0"/>
              </a:xfrm>
              <a:prstGeom prst="straightConnector1">
                <a:avLst/>
              </a:prstGeom>
              <a:noFill/>
              <a:ln w="38100" cap="sq" cmpd="sng" algn="ctr">
                <a:solidFill>
                  <a:sysClr val="windowText" lastClr="000000"/>
                </a:solidFill>
                <a:prstDash val="solid"/>
                <a:miter lim="800000"/>
                <a:headEnd type="none"/>
                <a:tailEnd type="none" w="lg" len="lg"/>
              </a:ln>
              <a:effectLst/>
            </p:spPr>
          </p:cxnSp>
        </p:grpSp>
        <p:grpSp>
          <p:nvGrpSpPr>
            <p:cNvPr id="139" name="组合 138"/>
            <p:cNvGrpSpPr/>
            <p:nvPr/>
          </p:nvGrpSpPr>
          <p:grpSpPr>
            <a:xfrm>
              <a:off x="1173957" y="1934399"/>
              <a:ext cx="1626233" cy="958896"/>
              <a:chOff x="1236587" y="1859243"/>
              <a:chExt cx="1626233" cy="958896"/>
            </a:xfrm>
          </p:grpSpPr>
          <p:sp>
            <p:nvSpPr>
              <p:cNvPr id="202" name="矩形 201"/>
              <p:cNvSpPr/>
              <p:nvPr/>
            </p:nvSpPr>
            <p:spPr>
              <a:xfrm>
                <a:off x="1554178" y="2281446"/>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277">
                  <a:defRPr/>
                </a:pPr>
                <a:r>
                  <a:rPr lang="en-US" altLang="zh-CN" sz="227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3" name="矩形 202"/>
              <p:cNvSpPr/>
              <p:nvPr/>
            </p:nvSpPr>
            <p:spPr>
              <a:xfrm>
                <a:off x="1236587" y="1859243"/>
                <a:ext cx="1626233"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0" name="组合 139"/>
            <p:cNvGrpSpPr/>
            <p:nvPr/>
          </p:nvGrpSpPr>
          <p:grpSpPr>
            <a:xfrm>
              <a:off x="3168623" y="1239520"/>
              <a:ext cx="1640186" cy="1892661"/>
              <a:chOff x="3231253" y="1164364"/>
              <a:chExt cx="1640186" cy="1892661"/>
            </a:xfrm>
          </p:grpSpPr>
          <p:sp>
            <p:nvSpPr>
              <p:cNvPr id="193" name="矩形 192"/>
              <p:cNvSpPr/>
              <p:nvPr/>
            </p:nvSpPr>
            <p:spPr>
              <a:xfrm>
                <a:off x="3231253" y="2078954"/>
                <a:ext cx="1640186"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dirty="0">
                    <a:solidFill>
                      <a:prstClr val="black"/>
                    </a:solidFill>
                    <a:latin typeface="微软雅黑" panose="020B0503020204020204" pitchFamily="34" charset="-122"/>
                    <a:ea typeface="微软雅黑" panose="020B0503020204020204" pitchFamily="34" charset="-122"/>
                  </a:rPr>
                  <a:t>地址转移</a:t>
                </a:r>
                <a:endParaRPr lang="en-US" altLang="zh-CN" sz="1707" b="1" kern="0" dirty="0">
                  <a:solidFill>
                    <a:prstClr val="black"/>
                  </a:solidFill>
                  <a:latin typeface="微软雅黑" panose="020B0503020204020204" pitchFamily="34" charset="-122"/>
                  <a:ea typeface="微软雅黑" panose="020B0503020204020204" pitchFamily="34" charset="-122"/>
                </a:endParaRPr>
              </a:p>
              <a:p>
                <a:pPr algn="ctr"/>
                <a:r>
                  <a:rPr lang="zh-CN" altLang="en-US" sz="1707" b="1" kern="0" dirty="0">
                    <a:solidFill>
                      <a:prstClr val="black"/>
                    </a:solidFill>
                    <a:latin typeface="微软雅黑" panose="020B0503020204020204" pitchFamily="34" charset="-122"/>
                    <a:ea typeface="微软雅黑" panose="020B0503020204020204" pitchFamily="34" charset="-122"/>
                  </a:rPr>
                  <a:t>组合逻辑</a:t>
                </a:r>
                <a:endParaRPr lang="en-US" altLang="zh-CN" sz="1707" b="1" kern="0" dirty="0">
                  <a:solidFill>
                    <a:prstClr val="black"/>
                  </a:solidFill>
                  <a:latin typeface="微软雅黑" panose="020B0503020204020204" pitchFamily="34" charset="-122"/>
                  <a:ea typeface="微软雅黑" panose="020B0503020204020204" pitchFamily="34" charset="-122"/>
                </a:endParaRPr>
              </a:p>
            </p:txBody>
          </p:sp>
          <p:sp>
            <p:nvSpPr>
              <p:cNvPr id="194" name="矩形 193"/>
              <p:cNvSpPr/>
              <p:nvPr/>
            </p:nvSpPr>
            <p:spPr>
              <a:xfrm>
                <a:off x="3456161" y="1164364"/>
                <a:ext cx="1210996"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5" name="直接箭头连接符 194"/>
              <p:cNvCxnSpPr/>
              <p:nvPr/>
            </p:nvCxnSpPr>
            <p:spPr>
              <a:xfrm>
                <a:off x="3855094"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6" name="直接箭头连接符 195"/>
              <p:cNvCxnSpPr/>
              <p:nvPr/>
            </p:nvCxnSpPr>
            <p:spPr>
              <a:xfrm>
                <a:off x="3652077"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7" name="直接箭头连接符 196"/>
              <p:cNvCxnSpPr/>
              <p:nvPr/>
            </p:nvCxnSpPr>
            <p:spPr>
              <a:xfrm>
                <a:off x="3449061"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8" name="直接箭头连接符 197"/>
              <p:cNvCxnSpPr/>
              <p:nvPr/>
            </p:nvCxnSpPr>
            <p:spPr>
              <a:xfrm>
                <a:off x="4464142"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9" name="直接箭头连接符 198"/>
              <p:cNvCxnSpPr/>
              <p:nvPr/>
            </p:nvCxnSpPr>
            <p:spPr>
              <a:xfrm>
                <a:off x="4261126"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00" name="直接箭头连接符 199"/>
              <p:cNvCxnSpPr/>
              <p:nvPr/>
            </p:nvCxnSpPr>
            <p:spPr>
              <a:xfrm>
                <a:off x="4058110"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01" name="直接箭头连接符 200"/>
              <p:cNvCxnSpPr/>
              <p:nvPr/>
            </p:nvCxnSpPr>
            <p:spPr>
              <a:xfrm>
                <a:off x="4667156"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141" name="组合 140"/>
            <p:cNvGrpSpPr/>
            <p:nvPr/>
          </p:nvGrpSpPr>
          <p:grpSpPr>
            <a:xfrm>
              <a:off x="1702950" y="2624949"/>
              <a:ext cx="2234498" cy="648437"/>
              <a:chOff x="1765580" y="2549793"/>
              <a:chExt cx="2234498" cy="648437"/>
            </a:xfrm>
          </p:grpSpPr>
          <p:cxnSp>
            <p:nvCxnSpPr>
              <p:cNvPr id="191" name="直接箭头连接符 190"/>
              <p:cNvCxnSpPr/>
              <p:nvPr/>
            </p:nvCxnSpPr>
            <p:spPr>
              <a:xfrm>
                <a:off x="2565143" y="2549793"/>
                <a:ext cx="641106"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92" name="矩形 191"/>
              <p:cNvSpPr/>
              <p:nvPr/>
            </p:nvSpPr>
            <p:spPr>
              <a:xfrm>
                <a:off x="1765580" y="2638974"/>
                <a:ext cx="2234498" cy="559256"/>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a:t>
                </a:r>
                <a:endParaRPr lang="en-US" altLang="zh-CN"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操作码</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42" name="直接箭头连接符 141"/>
            <p:cNvCxnSpPr/>
            <p:nvPr/>
          </p:nvCxnSpPr>
          <p:spPr>
            <a:xfrm flipV="1">
              <a:off x="6063369" y="3038863"/>
              <a:ext cx="0" cy="1304305"/>
            </a:xfrm>
            <a:prstGeom prst="straightConnector1">
              <a:avLst/>
            </a:prstGeom>
            <a:noFill/>
            <a:ln w="28575" cap="flat" cmpd="sng" algn="ctr">
              <a:solidFill>
                <a:srgbClr val="00B0F0"/>
              </a:solidFill>
              <a:prstDash val="solid"/>
              <a:miter lim="800000"/>
              <a:headEnd type="none"/>
              <a:tailEnd type="stealth" w="lg" len="lg"/>
            </a:ln>
            <a:effectLst/>
          </p:spPr>
        </p:cxnSp>
        <p:grpSp>
          <p:nvGrpSpPr>
            <p:cNvPr id="143" name="组合 142"/>
            <p:cNvGrpSpPr/>
            <p:nvPr/>
          </p:nvGrpSpPr>
          <p:grpSpPr>
            <a:xfrm>
              <a:off x="7708014" y="2361385"/>
              <a:ext cx="1365880" cy="351388"/>
              <a:chOff x="7770644" y="2286229"/>
              <a:chExt cx="1365880" cy="351388"/>
            </a:xfrm>
          </p:grpSpPr>
          <p:sp>
            <p:nvSpPr>
              <p:cNvPr id="189" name="矩形 188"/>
              <p:cNvSpPr/>
              <p:nvPr/>
            </p:nvSpPr>
            <p:spPr>
              <a:xfrm>
                <a:off x="7770644" y="2286229"/>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0" name="直接箭头连接符 189"/>
              <p:cNvCxnSpPr/>
              <p:nvPr/>
            </p:nvCxnSpPr>
            <p:spPr>
              <a:xfrm>
                <a:off x="8043936" y="2637617"/>
                <a:ext cx="905156" cy="0"/>
              </a:xfrm>
              <a:prstGeom prst="straightConnector1">
                <a:avLst/>
              </a:prstGeom>
              <a:noFill/>
              <a:ln w="38100" cap="flat" cmpd="sng" algn="ctr">
                <a:solidFill>
                  <a:sysClr val="windowText" lastClr="000000"/>
                </a:solidFill>
                <a:prstDash val="solid"/>
                <a:miter lim="800000"/>
                <a:headEnd type="none"/>
                <a:tailEnd type="stealth" w="lg" len="lg"/>
              </a:ln>
              <a:effectLst/>
            </p:spPr>
          </p:cxnSp>
        </p:grpSp>
        <p:grpSp>
          <p:nvGrpSpPr>
            <p:cNvPr id="144" name="组合 143"/>
            <p:cNvGrpSpPr/>
            <p:nvPr/>
          </p:nvGrpSpPr>
          <p:grpSpPr>
            <a:xfrm>
              <a:off x="5955408" y="2395979"/>
              <a:ext cx="1365880" cy="325795"/>
              <a:chOff x="6018038" y="2320823"/>
              <a:chExt cx="1365880" cy="325795"/>
            </a:xfrm>
          </p:grpSpPr>
          <p:cxnSp>
            <p:nvCxnSpPr>
              <p:cNvPr id="187" name="直接箭头连接符 186"/>
              <p:cNvCxnSpPr/>
              <p:nvPr/>
            </p:nvCxnSpPr>
            <p:spPr>
              <a:xfrm>
                <a:off x="6300085" y="2623113"/>
                <a:ext cx="927396"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88" name="矩形 187"/>
              <p:cNvSpPr/>
              <p:nvPr/>
            </p:nvSpPr>
            <p:spPr>
              <a:xfrm>
                <a:off x="6018038" y="2320823"/>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5" name="组合 144"/>
            <p:cNvGrpSpPr/>
            <p:nvPr/>
          </p:nvGrpSpPr>
          <p:grpSpPr>
            <a:xfrm>
              <a:off x="4438730" y="4343168"/>
              <a:ext cx="4953899" cy="1432486"/>
              <a:chOff x="4501360" y="4268012"/>
              <a:chExt cx="4953899" cy="1432486"/>
            </a:xfrm>
          </p:grpSpPr>
          <p:sp>
            <p:nvSpPr>
              <p:cNvPr id="167" name="矩形 166"/>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dirty="0">
                    <a:solidFill>
                      <a:schemeClr val="bg1"/>
                    </a:solidFill>
                    <a:latin typeface="微软雅黑" panose="020B0503020204020204" pitchFamily="34" charset="-122"/>
                    <a:ea typeface="微软雅黑" panose="020B0503020204020204" pitchFamily="34" charset="-122"/>
                  </a:rPr>
                  <a:t>判别字段</a:t>
                </a:r>
                <a:endParaRPr lang="en-US" altLang="zh-CN" sz="1517" b="1" kern="0" dirty="0">
                  <a:solidFill>
                    <a:schemeClr val="bg1"/>
                  </a:solidFill>
                  <a:latin typeface="微软雅黑" panose="020B0503020204020204" pitchFamily="34" charset="-122"/>
                  <a:ea typeface="微软雅黑" panose="020B0503020204020204" pitchFamily="34" charset="-122"/>
                </a:endParaRPr>
              </a:p>
            </p:txBody>
          </p:sp>
          <p:sp>
            <p:nvSpPr>
              <p:cNvPr id="168" name="矩形 167"/>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dirty="0">
                    <a:solidFill>
                      <a:schemeClr val="bg1"/>
                    </a:solidFill>
                    <a:latin typeface="微软雅黑" panose="020B0503020204020204" pitchFamily="34" charset="-122"/>
                    <a:ea typeface="微软雅黑" panose="020B0503020204020204" pitchFamily="34" charset="-122"/>
                  </a:rPr>
                  <a:t>微操作控制字段</a:t>
                </a:r>
                <a:endParaRPr lang="en-US" altLang="zh-CN" sz="1517" b="1" kern="0" dirty="0">
                  <a:solidFill>
                    <a:schemeClr val="bg1"/>
                  </a:solidFill>
                  <a:latin typeface="微软雅黑" panose="020B0503020204020204" pitchFamily="34" charset="-122"/>
                  <a:ea typeface="微软雅黑" panose="020B0503020204020204" pitchFamily="34" charset="-122"/>
                </a:endParaRPr>
              </a:p>
            </p:txBody>
          </p:sp>
          <p:sp>
            <p:nvSpPr>
              <p:cNvPr id="169" name="矩形 168"/>
              <p:cNvSpPr/>
              <p:nvPr/>
            </p:nvSpPr>
            <p:spPr>
              <a:xfrm>
                <a:off x="4501361" y="4268012"/>
                <a:ext cx="1103048" cy="536693"/>
              </a:xfrm>
              <a:prstGeom prst="rect">
                <a:avLst/>
              </a:prstGeom>
              <a:solidFill>
                <a:srgbClr val="FFC0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dirty="0">
                    <a:solidFill>
                      <a:prstClr val="black"/>
                    </a:solidFill>
                    <a:latin typeface="微软雅黑" panose="020B0503020204020204" pitchFamily="34" charset="-122"/>
                    <a:ea typeface="微软雅黑" panose="020B0503020204020204" pitchFamily="34" charset="-122"/>
                  </a:rPr>
                  <a:t>下址字段</a:t>
                </a:r>
                <a:endParaRPr lang="en-US" altLang="zh-CN" sz="1517" b="1" kern="0" dirty="0">
                  <a:solidFill>
                    <a:prstClr val="black"/>
                  </a:solidFill>
                  <a:latin typeface="微软雅黑" panose="020B0503020204020204" pitchFamily="34" charset="-122"/>
                  <a:ea typeface="微软雅黑" panose="020B0503020204020204" pitchFamily="34" charset="-122"/>
                </a:endParaRPr>
              </a:p>
            </p:txBody>
          </p:sp>
          <p:grpSp>
            <p:nvGrpSpPr>
              <p:cNvPr id="170" name="组合 169"/>
              <p:cNvGrpSpPr/>
              <p:nvPr/>
            </p:nvGrpSpPr>
            <p:grpSpPr>
              <a:xfrm>
                <a:off x="8083318" y="4815440"/>
                <a:ext cx="1218095" cy="440763"/>
                <a:chOff x="5310190" y="4777775"/>
                <a:chExt cx="994439" cy="480046"/>
              </a:xfrm>
            </p:grpSpPr>
            <p:cxnSp>
              <p:nvCxnSpPr>
                <p:cNvPr id="180" name="直接箭头连接符 179"/>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1" name="直接箭头连接符 180"/>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2" name="直接箭头连接符 181"/>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3" name="直接箭头连接符 182"/>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4" name="直接箭头连接符 183"/>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5" name="直接箭头连接符 184"/>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6" name="直接箭头连接符 185"/>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71" name="矩形 170"/>
              <p:cNvSpPr/>
              <p:nvPr/>
            </p:nvSpPr>
            <p:spPr>
              <a:xfrm>
                <a:off x="7048105" y="5316418"/>
                <a:ext cx="2108233" cy="384080"/>
              </a:xfrm>
              <a:prstGeom prst="rect">
                <a:avLst/>
              </a:prstGeom>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操作控制信号</a:t>
                </a:r>
                <a:endParaRPr lang="zh-CN" altLang="en-US" sz="1896"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2" name="矩形 171"/>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173" name="组合 172"/>
              <p:cNvGrpSpPr/>
              <p:nvPr/>
            </p:nvGrpSpPr>
            <p:grpSpPr>
              <a:xfrm>
                <a:off x="6865224" y="4815440"/>
                <a:ext cx="1015079" cy="440763"/>
                <a:chOff x="5475930" y="4777775"/>
                <a:chExt cx="828699" cy="480046"/>
              </a:xfrm>
            </p:grpSpPr>
            <p:cxnSp>
              <p:nvCxnSpPr>
                <p:cNvPr id="174" name="直接箭头连接符 173"/>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9" name="直接箭头连接符 17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grpSp>
          <p:nvGrpSpPr>
            <p:cNvPr id="146" name="组合 145"/>
            <p:cNvGrpSpPr/>
            <p:nvPr/>
          </p:nvGrpSpPr>
          <p:grpSpPr>
            <a:xfrm>
              <a:off x="6729472" y="1936205"/>
              <a:ext cx="1654828" cy="1407933"/>
              <a:chOff x="6792102" y="1861049"/>
              <a:chExt cx="1654828" cy="1407933"/>
            </a:xfrm>
          </p:grpSpPr>
          <p:sp>
            <p:nvSpPr>
              <p:cNvPr id="162" name="矩形 161"/>
              <p:cNvSpPr/>
              <p:nvPr/>
            </p:nvSpPr>
            <p:spPr>
              <a:xfrm>
                <a:off x="7227481" y="2377058"/>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63" name="矩形 162"/>
              <p:cNvSpPr/>
              <p:nvPr/>
            </p:nvSpPr>
            <p:spPr>
              <a:xfrm>
                <a:off x="6792102" y="2943187"/>
                <a:ext cx="1654828"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4" name="等腰三角形 163"/>
              <p:cNvSpPr/>
              <p:nvPr/>
            </p:nvSpPr>
            <p:spPr bwMode="auto">
              <a:xfrm rot="10800000">
                <a:off x="7549194" y="2377058"/>
                <a:ext cx="153982" cy="147904"/>
              </a:xfrm>
              <a:prstGeom prst="triangle">
                <a:avLst/>
              </a:prstGeom>
              <a:solidFill>
                <a:srgbClr val="FF9999"/>
              </a:solidFill>
              <a:ln w="19050">
                <a:solidFill>
                  <a:schemeClr val="tx1"/>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cxnSp>
            <p:nvCxnSpPr>
              <p:cNvPr id="165" name="直接连接符 16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6" name="矩形 165"/>
              <p:cNvSpPr/>
              <p:nvPr/>
            </p:nvSpPr>
            <p:spPr>
              <a:xfrm>
                <a:off x="6936273" y="1861049"/>
                <a:ext cx="1365880" cy="325795"/>
              </a:xfrm>
              <a:prstGeom prst="rect">
                <a:avLst/>
              </a:prstGeom>
            </p:spPr>
            <p:txBody>
              <a:bodyPr wrap="square">
                <a:spAutoFit/>
              </a:bodyPr>
              <a:lstStyle/>
              <a:p>
                <a:pPr algn="ctr"/>
                <a:r>
                  <a:rPr lang="zh-CN" altLang="en-US" sz="1517"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时钟脉冲</a:t>
                </a:r>
                <a:r>
                  <a:rPr lang="en-US" altLang="zh-CN" sz="1517"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517"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9392629" y="4198150"/>
              <a:ext cx="1982959" cy="413364"/>
              <a:chOff x="9455259" y="4122994"/>
              <a:chExt cx="1982959" cy="413364"/>
            </a:xfrm>
          </p:grpSpPr>
          <p:cxnSp>
            <p:nvCxnSpPr>
              <p:cNvPr id="160" name="直接箭头连接符 159"/>
              <p:cNvCxnSpPr/>
              <p:nvPr/>
            </p:nvCxnSpPr>
            <p:spPr>
              <a:xfrm flipH="1">
                <a:off x="9455259" y="4536358"/>
                <a:ext cx="1982959"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61" name="矩形 160"/>
              <p:cNvSpPr/>
              <p:nvPr/>
            </p:nvSpPr>
            <p:spPr>
              <a:xfrm>
                <a:off x="9868901" y="4122994"/>
                <a:ext cx="1210996" cy="384080"/>
              </a:xfrm>
              <a:prstGeom prst="rect">
                <a:avLst/>
              </a:prstGeom>
            </p:spPr>
            <p:txBody>
              <a:bodyPr wrap="square">
                <a:spAutoFit/>
              </a:bodyPr>
              <a:lstStyle/>
              <a:p>
                <a:pPr algn="ctr"/>
                <a:r>
                  <a:rPr lang="zh-CN" altLang="en-US" sz="1896"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6"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8" name="组合 147"/>
            <p:cNvGrpSpPr/>
            <p:nvPr/>
          </p:nvGrpSpPr>
          <p:grpSpPr>
            <a:xfrm>
              <a:off x="4629569" y="1880486"/>
              <a:ext cx="1365880" cy="578983"/>
              <a:chOff x="4692199" y="1805330"/>
              <a:chExt cx="1365880" cy="578983"/>
            </a:xfrm>
          </p:grpSpPr>
          <p:cxnSp>
            <p:nvCxnSpPr>
              <p:cNvPr id="158" name="直接箭头连接符 157"/>
              <p:cNvCxnSpPr/>
              <p:nvPr/>
            </p:nvCxnSpPr>
            <p:spPr>
              <a:xfrm>
                <a:off x="4871440" y="2384313"/>
                <a:ext cx="1006969"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9" name="矩形 158"/>
              <p:cNvSpPr/>
              <p:nvPr/>
            </p:nvSpPr>
            <p:spPr>
              <a:xfrm>
                <a:off x="4692199" y="1805330"/>
                <a:ext cx="1365880" cy="559256"/>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微程序</a:t>
                </a:r>
                <a:endParaRPr lang="en-US" altLang="zh-CN"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入口地址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9" name="组合 148"/>
            <p:cNvGrpSpPr/>
            <p:nvPr/>
          </p:nvGrpSpPr>
          <p:grpSpPr>
            <a:xfrm>
              <a:off x="4787147" y="2910285"/>
              <a:ext cx="1365880" cy="1398491"/>
              <a:chOff x="4849777" y="2835129"/>
              <a:chExt cx="1365880" cy="1398491"/>
            </a:xfrm>
          </p:grpSpPr>
          <p:cxnSp>
            <p:nvCxnSpPr>
              <p:cNvPr id="155" name="直接箭头连接符 154"/>
              <p:cNvCxnSpPr/>
              <p:nvPr/>
            </p:nvCxnSpPr>
            <p:spPr>
              <a:xfrm>
                <a:off x="5120264" y="2835129"/>
                <a:ext cx="758145" cy="0"/>
              </a:xfrm>
              <a:prstGeom prst="straightConnector1">
                <a:avLst/>
              </a:prstGeom>
              <a:noFill/>
              <a:ln w="38100" cap="sq" cmpd="sng" algn="ctr">
                <a:solidFill>
                  <a:sysClr val="windowText" lastClr="000000"/>
                </a:solidFill>
                <a:prstDash val="solid"/>
                <a:miter lim="800000"/>
                <a:headEnd type="none"/>
                <a:tailEnd type="stealth" w="lg" len="lg"/>
              </a:ln>
              <a:effectLst/>
            </p:spPr>
          </p:cxnSp>
          <p:cxnSp>
            <p:nvCxnSpPr>
              <p:cNvPr id="156" name="直接箭头连接符 155"/>
              <p:cNvCxnSpPr/>
              <p:nvPr/>
            </p:nvCxnSpPr>
            <p:spPr>
              <a:xfrm>
                <a:off x="5120264" y="2835396"/>
                <a:ext cx="0" cy="1398224"/>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57" name="矩形 156"/>
              <p:cNvSpPr/>
              <p:nvPr/>
            </p:nvSpPr>
            <p:spPr>
              <a:xfrm>
                <a:off x="4849777" y="2898950"/>
                <a:ext cx="1365880" cy="325795"/>
              </a:xfrm>
              <a:prstGeom prst="rect">
                <a:avLst/>
              </a:prstGeom>
            </p:spPr>
            <p:txBody>
              <a:bodyPr wrap="square">
                <a:spAutoFit/>
              </a:bodyPr>
              <a:lstStyle/>
              <a:p>
                <a:pPr algn="ctr"/>
                <a:r>
                  <a:rPr lang="zh-CN" altLang="en-US" sz="151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a:t>
                </a:r>
                <a:endParaRPr lang="zh-CN" altLang="en-US" sz="151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50" name="组合 149"/>
            <p:cNvGrpSpPr/>
            <p:nvPr/>
          </p:nvGrpSpPr>
          <p:grpSpPr>
            <a:xfrm>
              <a:off x="5773362" y="2208718"/>
              <a:ext cx="492795" cy="917429"/>
              <a:chOff x="1284445" y="3824904"/>
              <a:chExt cx="271235" cy="406857"/>
            </a:xfrm>
          </p:grpSpPr>
          <p:sp>
            <p:nvSpPr>
              <p:cNvPr id="151" name="流程图: 手动操作 150"/>
              <p:cNvSpPr/>
              <p:nvPr/>
            </p:nvSpPr>
            <p:spPr>
              <a:xfrm rot="16200000">
                <a:off x="1228426" y="3904508"/>
                <a:ext cx="406857" cy="247650"/>
              </a:xfrm>
              <a:prstGeom prst="flowChartManualOperation">
                <a:avLst/>
              </a:prstGeom>
              <a:solidFill>
                <a:srgbClr val="FFFFCC"/>
              </a:solidFill>
              <a:ln w="25400" cap="flat" cmpd="sng" algn="ctr">
                <a:solidFill>
                  <a:sysClr val="windowText" lastClr="000000"/>
                </a:solidFill>
                <a:prstDash val="solid"/>
                <a:miter lim="800000"/>
              </a:ln>
              <a:effectLst/>
            </p:spPr>
            <p:txBody>
              <a:bodyPr rtlCol="0" anchor="ctr"/>
              <a:lstStyle/>
              <a:p>
                <a:pPr algn="ctr" defTabSz="914277">
                  <a:defRPr/>
                </a:pPr>
                <a:endParaRPr lang="zh-CN" altLang="en-US" sz="2655" b="1" kern="0">
                  <a:solidFill>
                    <a:prstClr val="white"/>
                  </a:solidFill>
                  <a:latin typeface="微软雅黑" panose="020B0503020204020204" pitchFamily="34" charset="-122"/>
                  <a:ea typeface="微软雅黑" panose="020B0503020204020204" pitchFamily="34" charset="-122"/>
                </a:endParaRPr>
              </a:p>
            </p:txBody>
          </p:sp>
          <p:sp>
            <p:nvSpPr>
              <p:cNvPr id="152" name="文本框 151"/>
              <p:cNvSpPr txBox="1"/>
              <p:nvPr/>
            </p:nvSpPr>
            <p:spPr>
              <a:xfrm rot="5400000">
                <a:off x="1318187" y="3965226"/>
                <a:ext cx="230471" cy="139156"/>
              </a:xfrm>
              <a:prstGeom prst="rect">
                <a:avLst/>
              </a:prstGeom>
              <a:noFill/>
            </p:spPr>
            <p:txBody>
              <a:bodyPr wrap="none" rtlCol="0">
                <a:spAutoFit/>
              </a:bodyPr>
              <a:lstStyle/>
              <a:p>
                <a:pPr defTabSz="914277">
                  <a:defRPr/>
                </a:pPr>
                <a:r>
                  <a:rPr lang="en-US" altLang="zh-CN" sz="1043" b="1" kern="0" dirty="0">
                    <a:solidFill>
                      <a:prstClr val="black"/>
                    </a:solidFill>
                    <a:latin typeface="微软雅黑" panose="020B0503020204020204" pitchFamily="34" charset="-122"/>
                    <a:ea typeface="微软雅黑" panose="020B0503020204020204" pitchFamily="34" charset="-122"/>
                  </a:rPr>
                  <a:t>MUX</a:t>
                </a:r>
              </a:p>
            </p:txBody>
          </p:sp>
          <p:sp>
            <p:nvSpPr>
              <p:cNvPr id="153" name="文本框 152"/>
              <p:cNvSpPr txBox="1"/>
              <p:nvPr/>
            </p:nvSpPr>
            <p:spPr>
              <a:xfrm>
                <a:off x="1284445" y="3855331"/>
                <a:ext cx="158990" cy="131515"/>
              </a:xfrm>
              <a:prstGeom prst="rect">
                <a:avLst/>
              </a:prstGeom>
              <a:noFill/>
            </p:spPr>
            <p:txBody>
              <a:bodyPr wrap="none" rtlCol="0">
                <a:spAutoFit/>
              </a:bodyPr>
              <a:lstStyle/>
              <a:p>
                <a:pPr defTabSz="914277">
                  <a:defRPr/>
                </a:pPr>
                <a:r>
                  <a:rPr lang="en-US" altLang="zh-CN" sz="1327" b="1" kern="0" dirty="0">
                    <a:solidFill>
                      <a:prstClr val="black"/>
                    </a:solidFill>
                    <a:latin typeface="微软雅黑" panose="020B0503020204020204" pitchFamily="34" charset="-122"/>
                    <a:ea typeface="微软雅黑" panose="020B0503020204020204" pitchFamily="34" charset="-122"/>
                  </a:rPr>
                  <a:t>1</a:t>
                </a:r>
              </a:p>
            </p:txBody>
          </p:sp>
          <p:sp>
            <p:nvSpPr>
              <p:cNvPr id="154" name="文本框 153"/>
              <p:cNvSpPr txBox="1"/>
              <p:nvPr/>
            </p:nvSpPr>
            <p:spPr>
              <a:xfrm>
                <a:off x="1286620" y="4069719"/>
                <a:ext cx="158990" cy="131515"/>
              </a:xfrm>
              <a:prstGeom prst="rect">
                <a:avLst/>
              </a:prstGeom>
              <a:noFill/>
            </p:spPr>
            <p:txBody>
              <a:bodyPr wrap="none" rtlCol="0">
                <a:spAutoFit/>
              </a:bodyPr>
              <a:lstStyle/>
              <a:p>
                <a:pPr defTabSz="914277">
                  <a:defRPr/>
                </a:pPr>
                <a:r>
                  <a:rPr lang="en-US" altLang="zh-CN" sz="1327" b="1" kern="0" dirty="0">
                    <a:solidFill>
                      <a:prstClr val="black"/>
                    </a:solidFill>
                    <a:latin typeface="微软雅黑" panose="020B0503020204020204" pitchFamily="34" charset="-122"/>
                    <a:ea typeface="微软雅黑" panose="020B0503020204020204" pitchFamily="34" charset="-122"/>
                  </a:rPr>
                  <a:t>0</a:t>
                </a:r>
              </a:p>
            </p:txBody>
          </p:sp>
        </p:grpSp>
      </p:grpSp>
    </p:spTree>
    <p:extLst>
      <p:ext uri="{BB962C8B-B14F-4D97-AF65-F5344CB8AC3E}">
        <p14:creationId xmlns:p14="http://schemas.microsoft.com/office/powerpoint/2010/main" val="33779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8617923" y="1698018"/>
            <a:ext cx="687295" cy="1025994"/>
            <a:chOff x="8887068" y="4461114"/>
            <a:chExt cx="724881" cy="1082103"/>
          </a:xfrm>
        </p:grpSpPr>
        <p:cxnSp>
          <p:nvCxnSpPr>
            <p:cNvPr id="119" name="直接箭头连接符 118"/>
            <p:cNvCxnSpPr/>
            <p:nvPr/>
          </p:nvCxnSpPr>
          <p:spPr>
            <a:xfrm flipV="1">
              <a:off x="9432150" y="4748925"/>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9092350" y="5146069"/>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121" name="文本框 120"/>
            <p:cNvSpPr txBox="1"/>
            <p:nvPr/>
          </p:nvSpPr>
          <p:spPr>
            <a:xfrm>
              <a:off x="8887068" y="4840461"/>
              <a:ext cx="399336"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122" name="文本框 121"/>
            <p:cNvSpPr txBox="1"/>
            <p:nvPr/>
          </p:nvSpPr>
          <p:spPr>
            <a:xfrm>
              <a:off x="9190635" y="4461114"/>
              <a:ext cx="421314"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p:txBody>
          <a:bodyPr>
            <a:normAutofit/>
          </a:bodyPr>
          <a:lstStyle/>
          <a:p>
            <a:r>
              <a:rPr lang="zh-CN" altLang="en-US" dirty="0"/>
              <a:t>微指令格式</a:t>
            </a:r>
          </a:p>
        </p:txBody>
      </p:sp>
      <p:grpSp>
        <p:nvGrpSpPr>
          <p:cNvPr id="4" name="组合 3"/>
          <p:cNvGrpSpPr/>
          <p:nvPr/>
        </p:nvGrpSpPr>
        <p:grpSpPr>
          <a:xfrm>
            <a:off x="1979301" y="2710507"/>
            <a:ext cx="8560855" cy="810554"/>
            <a:chOff x="1885396" y="5528974"/>
            <a:chExt cx="9029027" cy="854881"/>
          </a:xfrm>
        </p:grpSpPr>
        <p:sp>
          <p:nvSpPr>
            <p:cNvPr id="5" name="矩形 4"/>
            <p:cNvSpPr/>
            <p:nvPr/>
          </p:nvSpPr>
          <p:spPr bwMode="auto">
            <a:xfrm>
              <a:off x="188539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 name="矩形 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 name="矩形 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 name="矩形 7"/>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 name="矩形 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 name="矩形 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1" name="矩形 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 name="矩形 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 name="矩形 12"/>
            <p:cNvSpPr/>
            <p:nvPr/>
          </p:nvSpPr>
          <p:spPr bwMode="auto">
            <a:xfrm>
              <a:off x="446174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 name="矩形 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 name="矩形 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 name="矩形 15"/>
            <p:cNvSpPr/>
            <p:nvPr/>
          </p:nvSpPr>
          <p:spPr bwMode="auto">
            <a:xfrm>
              <a:off x="542933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 name="矩形 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 name="矩形 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 name="矩形 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 name="矩形 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 name="矩形 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 name="矩形 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 name="矩形 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 name="矩形 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 name="矩形 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 name="矩形 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 name="矩形 26"/>
            <p:cNvSpPr/>
            <p:nvPr/>
          </p:nvSpPr>
          <p:spPr bwMode="auto">
            <a:xfrm>
              <a:off x="8976523" y="5530038"/>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8" name="矩形 27"/>
            <p:cNvSpPr/>
            <p:nvPr/>
          </p:nvSpPr>
          <p:spPr bwMode="auto">
            <a:xfrm>
              <a:off x="9299052" y="5530038"/>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9" name="矩形 28"/>
            <p:cNvSpPr/>
            <p:nvPr/>
          </p:nvSpPr>
          <p:spPr bwMode="auto">
            <a:xfrm>
              <a:off x="962158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latin typeface="Segoe UI Black" panose="020B0A02040204020203" pitchFamily="34" charset="0"/>
                <a:cs typeface="Segoe UI Black" panose="020B0A02040204020203" pitchFamily="34" charset="0"/>
              </a:endParaRPr>
            </a:p>
          </p:txBody>
        </p:sp>
        <p:sp>
          <p:nvSpPr>
            <p:cNvPr id="30" name="矩形 29"/>
            <p:cNvSpPr/>
            <p:nvPr/>
          </p:nvSpPr>
          <p:spPr bwMode="auto">
            <a:xfrm>
              <a:off x="9937029"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latin typeface="Segoe UI Black" panose="020B0A02040204020203" pitchFamily="34" charset="0"/>
                <a:cs typeface="Segoe UI Black" panose="020B0A02040204020203" pitchFamily="34" charset="0"/>
              </a:endParaRPr>
            </a:p>
          </p:txBody>
        </p:sp>
        <p:sp>
          <p:nvSpPr>
            <p:cNvPr id="31" name="矩形 30"/>
            <p:cNvSpPr/>
            <p:nvPr/>
          </p:nvSpPr>
          <p:spPr bwMode="auto">
            <a:xfrm>
              <a:off x="1026219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latin typeface="Segoe UI Black" panose="020B0A02040204020203" pitchFamily="34" charset="0"/>
                <a:cs typeface="Segoe UI Black" panose="020B0A02040204020203" pitchFamily="34" charset="0"/>
              </a:endParaRPr>
            </a:p>
          </p:txBody>
        </p:sp>
        <p:sp>
          <p:nvSpPr>
            <p:cNvPr id="32" name="矩形 31"/>
            <p:cNvSpPr/>
            <p:nvPr/>
          </p:nvSpPr>
          <p:spPr bwMode="auto">
            <a:xfrm>
              <a:off x="10584733"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latin typeface="Segoe UI Black" panose="020B0A02040204020203" pitchFamily="34" charset="0"/>
                <a:cs typeface="Segoe UI Black" panose="020B0A02040204020203" pitchFamily="34" charset="0"/>
              </a:endParaRPr>
            </a:p>
          </p:txBody>
        </p:sp>
        <p:grpSp>
          <p:nvGrpSpPr>
            <p:cNvPr id="33" name="组合 32"/>
            <p:cNvGrpSpPr/>
            <p:nvPr/>
          </p:nvGrpSpPr>
          <p:grpSpPr>
            <a:xfrm>
              <a:off x="1892871" y="5920581"/>
              <a:ext cx="9021552" cy="463274"/>
              <a:chOff x="2346480" y="4277865"/>
              <a:chExt cx="9021552" cy="463274"/>
            </a:xfrm>
            <a:noFill/>
          </p:grpSpPr>
          <p:sp>
            <p:nvSpPr>
              <p:cNvPr id="35" name="矩形 34"/>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6" name="矩形 35"/>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327" dirty="0">
                  <a:latin typeface="Segoe UI Black" panose="020B0A02040204020203" pitchFamily="34" charset="0"/>
                  <a:cs typeface="Segoe UI Black" panose="020B0A02040204020203" pitchFamily="34" charset="0"/>
                </a:endParaRPr>
              </a:p>
            </p:txBody>
          </p:sp>
          <p:sp>
            <p:nvSpPr>
              <p:cNvPr id="37" name="矩形 36"/>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327" dirty="0">
                  <a:latin typeface="Segoe UI Black" panose="020B0A02040204020203" pitchFamily="34" charset="0"/>
                  <a:cs typeface="Segoe UI Black" panose="020B0A02040204020203" pitchFamily="34" charset="0"/>
                </a:endParaRPr>
              </a:p>
            </p:txBody>
          </p:sp>
          <p:sp>
            <p:nvSpPr>
              <p:cNvPr id="38" name="矩形 37"/>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dirty="0">
                  <a:latin typeface="Segoe UI Black" panose="020B0A02040204020203" pitchFamily="34" charset="0"/>
                  <a:cs typeface="Segoe UI Black" panose="020B0A02040204020203" pitchFamily="34" charset="0"/>
                </a:endParaRPr>
              </a:p>
            </p:txBody>
          </p:sp>
          <p:sp>
            <p:nvSpPr>
              <p:cNvPr id="39" name="矩形 38"/>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327" dirty="0">
                  <a:latin typeface="Segoe UI Black" panose="020B0A02040204020203" pitchFamily="34" charset="0"/>
                  <a:cs typeface="Segoe UI Black" panose="020B0A02040204020203" pitchFamily="34" charset="0"/>
                </a:endParaRPr>
              </a:p>
            </p:txBody>
          </p:sp>
          <p:sp>
            <p:nvSpPr>
              <p:cNvPr id="40" name="矩形 39"/>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327" dirty="0">
                  <a:latin typeface="Segoe UI Black" panose="020B0A02040204020203" pitchFamily="34" charset="0"/>
                  <a:cs typeface="Segoe UI Black" panose="020B0A02040204020203" pitchFamily="34" charset="0"/>
                </a:endParaRPr>
              </a:p>
            </p:txBody>
          </p:sp>
          <p:sp>
            <p:nvSpPr>
              <p:cNvPr id="41" name="矩形 40"/>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327" dirty="0">
                  <a:latin typeface="Segoe UI Black" panose="020B0A02040204020203" pitchFamily="34" charset="0"/>
                  <a:cs typeface="Segoe UI Black" panose="020B0A02040204020203" pitchFamily="34" charset="0"/>
                </a:endParaRPr>
              </a:p>
            </p:txBody>
          </p:sp>
          <p:sp>
            <p:nvSpPr>
              <p:cNvPr id="42" name="矩形 41"/>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327" dirty="0">
                  <a:latin typeface="Segoe UI Black" panose="020B0A02040204020203" pitchFamily="34" charset="0"/>
                  <a:cs typeface="Segoe UI Black" panose="020B0A02040204020203" pitchFamily="34" charset="0"/>
                </a:endParaRPr>
              </a:p>
            </p:txBody>
          </p:sp>
          <p:sp>
            <p:nvSpPr>
              <p:cNvPr id="43" name="矩形 42"/>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327" dirty="0">
                  <a:latin typeface="Segoe UI Black" panose="020B0A02040204020203" pitchFamily="34" charset="0"/>
                  <a:cs typeface="Segoe UI Black" panose="020B0A02040204020203" pitchFamily="34" charset="0"/>
                </a:endParaRPr>
              </a:p>
            </p:txBody>
          </p:sp>
          <p:sp>
            <p:nvSpPr>
              <p:cNvPr id="44" name="矩形 43"/>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327" dirty="0">
                  <a:latin typeface="Segoe UI Black" panose="020B0A02040204020203" pitchFamily="34" charset="0"/>
                  <a:cs typeface="Segoe UI Black" panose="020B0A02040204020203" pitchFamily="34" charset="0"/>
                </a:endParaRPr>
              </a:p>
            </p:txBody>
          </p:sp>
          <p:sp>
            <p:nvSpPr>
              <p:cNvPr id="45" name="矩形 44"/>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327" dirty="0">
                  <a:latin typeface="Segoe UI Black" panose="020B0A02040204020203" pitchFamily="34" charset="0"/>
                  <a:cs typeface="Segoe UI Black" panose="020B0A02040204020203" pitchFamily="34" charset="0"/>
                </a:endParaRPr>
              </a:p>
            </p:txBody>
          </p:sp>
          <p:sp>
            <p:nvSpPr>
              <p:cNvPr id="46" name="矩形 45"/>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327" dirty="0">
                  <a:latin typeface="Segoe UI Black" panose="020B0A02040204020203" pitchFamily="34" charset="0"/>
                  <a:cs typeface="Segoe UI Black" panose="020B0A02040204020203" pitchFamily="34" charset="0"/>
                </a:endParaRPr>
              </a:p>
            </p:txBody>
          </p:sp>
          <p:sp>
            <p:nvSpPr>
              <p:cNvPr id="47" name="矩形 46"/>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327" dirty="0">
                  <a:latin typeface="Segoe UI Black" panose="020B0A02040204020203" pitchFamily="34" charset="0"/>
                  <a:cs typeface="Segoe UI Black" panose="020B0A02040204020203" pitchFamily="34" charset="0"/>
                </a:endParaRPr>
              </a:p>
            </p:txBody>
          </p:sp>
          <p:sp>
            <p:nvSpPr>
              <p:cNvPr id="48" name="矩形 47"/>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327" dirty="0">
                  <a:latin typeface="Segoe UI Black" panose="020B0A02040204020203" pitchFamily="34" charset="0"/>
                  <a:cs typeface="Segoe UI Black" panose="020B0A02040204020203" pitchFamily="34" charset="0"/>
                </a:endParaRPr>
              </a:p>
            </p:txBody>
          </p:sp>
          <p:sp>
            <p:nvSpPr>
              <p:cNvPr id="49" name="矩形 48"/>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327" dirty="0">
                  <a:latin typeface="Segoe UI Black" panose="020B0A02040204020203" pitchFamily="34" charset="0"/>
                  <a:cs typeface="Segoe UI Black" panose="020B0A02040204020203" pitchFamily="34" charset="0"/>
                </a:endParaRPr>
              </a:p>
            </p:txBody>
          </p:sp>
          <p:sp>
            <p:nvSpPr>
              <p:cNvPr id="50" name="矩形 49"/>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327" dirty="0">
                  <a:latin typeface="Segoe UI Black" panose="020B0A02040204020203" pitchFamily="34" charset="0"/>
                  <a:cs typeface="Segoe UI Black" panose="020B0A02040204020203" pitchFamily="34" charset="0"/>
                </a:endParaRPr>
              </a:p>
            </p:txBody>
          </p:sp>
          <p:sp>
            <p:nvSpPr>
              <p:cNvPr id="51" name="矩形 50"/>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327" dirty="0">
                  <a:latin typeface="Segoe UI Black" panose="020B0A02040204020203" pitchFamily="34" charset="0"/>
                  <a:cs typeface="Segoe UI Black" panose="020B0A02040204020203" pitchFamily="34" charset="0"/>
                </a:endParaRPr>
              </a:p>
            </p:txBody>
          </p:sp>
          <p:sp>
            <p:nvSpPr>
              <p:cNvPr id="52" name="矩形 51"/>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327" dirty="0">
                  <a:latin typeface="Segoe UI Black" panose="020B0A02040204020203" pitchFamily="34" charset="0"/>
                  <a:cs typeface="Segoe UI Black" panose="020B0A02040204020203" pitchFamily="34" charset="0"/>
                </a:endParaRPr>
              </a:p>
            </p:txBody>
          </p:sp>
          <p:sp>
            <p:nvSpPr>
              <p:cNvPr id="53" name="矩形 52"/>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327" dirty="0">
                  <a:latin typeface="Segoe UI Black" panose="020B0A02040204020203" pitchFamily="34" charset="0"/>
                  <a:cs typeface="Segoe UI Black" panose="020B0A02040204020203" pitchFamily="34" charset="0"/>
                </a:endParaRPr>
              </a:p>
            </p:txBody>
          </p:sp>
          <p:sp>
            <p:nvSpPr>
              <p:cNvPr id="54" name="矩形 53"/>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327" dirty="0">
                  <a:latin typeface="Segoe UI Black" panose="020B0A02040204020203" pitchFamily="34" charset="0"/>
                  <a:cs typeface="Segoe UI Black" panose="020B0A02040204020203" pitchFamily="34" charset="0"/>
                </a:endParaRPr>
              </a:p>
            </p:txBody>
          </p:sp>
          <p:sp>
            <p:nvSpPr>
              <p:cNvPr id="55" name="矩形 54"/>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327" dirty="0">
                  <a:latin typeface="Segoe UI Black" panose="020B0A02040204020203" pitchFamily="34" charset="0"/>
                  <a:cs typeface="Segoe UI Black" panose="020B0A02040204020203" pitchFamily="34" charset="0"/>
                </a:endParaRPr>
              </a:p>
            </p:txBody>
          </p:sp>
          <p:sp>
            <p:nvSpPr>
              <p:cNvPr id="56" name="矩形 55"/>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327" dirty="0">
                  <a:latin typeface="Segoe UI Black" panose="020B0A02040204020203" pitchFamily="34" charset="0"/>
                  <a:cs typeface="Segoe UI Black" panose="020B0A02040204020203" pitchFamily="34" charset="0"/>
                </a:endParaRPr>
              </a:p>
            </p:txBody>
          </p:sp>
          <p:sp>
            <p:nvSpPr>
              <p:cNvPr id="57" name="矩形 56"/>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327" dirty="0">
                  <a:latin typeface="Segoe UI Black" panose="020B0A02040204020203" pitchFamily="34" charset="0"/>
                  <a:cs typeface="Segoe UI Black" panose="020B0A02040204020203" pitchFamily="34" charset="0"/>
                </a:endParaRPr>
              </a:p>
            </p:txBody>
          </p:sp>
          <p:sp>
            <p:nvSpPr>
              <p:cNvPr id="58" name="矩形 57"/>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327" dirty="0">
                  <a:latin typeface="Segoe UI Black" panose="020B0A02040204020203" pitchFamily="34" charset="0"/>
                  <a:cs typeface="Segoe UI Black" panose="020B0A02040204020203" pitchFamily="34" charset="0"/>
                </a:endParaRPr>
              </a:p>
            </p:txBody>
          </p:sp>
          <p:sp>
            <p:nvSpPr>
              <p:cNvPr id="59" name="矩形 58"/>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25</a:t>
                </a:r>
                <a:endParaRPr lang="zh-CN" altLang="en-US" sz="1327" dirty="0">
                  <a:latin typeface="Segoe UI Black" panose="020B0A02040204020203" pitchFamily="34" charset="0"/>
                  <a:cs typeface="Segoe UI Black" panose="020B0A02040204020203" pitchFamily="34" charset="0"/>
                </a:endParaRPr>
              </a:p>
            </p:txBody>
          </p:sp>
          <p:sp>
            <p:nvSpPr>
              <p:cNvPr id="60" name="矩形 59"/>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26</a:t>
                </a:r>
                <a:endParaRPr lang="zh-CN" altLang="en-US" sz="1327" dirty="0">
                  <a:latin typeface="Segoe UI Black" panose="020B0A02040204020203" pitchFamily="34" charset="0"/>
                  <a:cs typeface="Segoe UI Black" panose="020B0A02040204020203" pitchFamily="34" charset="0"/>
                </a:endParaRPr>
              </a:p>
            </p:txBody>
          </p:sp>
          <p:sp>
            <p:nvSpPr>
              <p:cNvPr id="61" name="矩形 60"/>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27</a:t>
                </a:r>
                <a:endParaRPr lang="zh-CN" altLang="en-US" sz="1327" dirty="0">
                  <a:latin typeface="Segoe UI Black" panose="020B0A02040204020203" pitchFamily="34" charset="0"/>
                  <a:cs typeface="Segoe UI Black" panose="020B0A02040204020203" pitchFamily="34" charset="0"/>
                </a:endParaRPr>
              </a:p>
            </p:txBody>
          </p:sp>
          <p:sp>
            <p:nvSpPr>
              <p:cNvPr id="62" name="矩形 61"/>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28</a:t>
                </a:r>
                <a:endParaRPr lang="zh-CN" altLang="en-US" sz="1327" dirty="0">
                  <a:latin typeface="Segoe UI Black" panose="020B0A02040204020203" pitchFamily="34" charset="0"/>
                  <a:cs typeface="Segoe UI Black" panose="020B0A02040204020203" pitchFamily="34" charset="0"/>
                </a:endParaRPr>
              </a:p>
            </p:txBody>
          </p:sp>
        </p:grpSp>
        <p:sp>
          <p:nvSpPr>
            <p:cNvPr id="34" name="矩形 33"/>
            <p:cNvSpPr/>
            <p:nvPr/>
          </p:nvSpPr>
          <p:spPr bwMode="auto">
            <a:xfrm>
              <a:off x="1885396" y="5528974"/>
              <a:ext cx="9014077" cy="463212"/>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1849839" y="1698018"/>
            <a:ext cx="7002789" cy="1013500"/>
            <a:chOff x="1748855" y="4461114"/>
            <a:chExt cx="7385754" cy="1068926"/>
          </a:xfrm>
        </p:grpSpPr>
        <p:cxnSp>
          <p:nvCxnSpPr>
            <p:cNvPr id="64" name="直接箭头连接符 63"/>
            <p:cNvCxnSpPr/>
            <p:nvPr/>
          </p:nvCxnSpPr>
          <p:spPr>
            <a:xfrm flipV="1">
              <a:off x="237583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300508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366805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29730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496027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558952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625249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688174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54471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817396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883693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748855" y="4461114"/>
              <a:ext cx="7385754" cy="1054468"/>
              <a:chOff x="1748855" y="4461114"/>
              <a:chExt cx="7385754" cy="1054468"/>
            </a:xfrm>
          </p:grpSpPr>
          <p:sp>
            <p:nvSpPr>
              <p:cNvPr id="76" name="文本框 75"/>
              <p:cNvSpPr txBox="1"/>
              <p:nvPr/>
            </p:nvSpPr>
            <p:spPr>
              <a:xfrm>
                <a:off x="1748855"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77" name="文本框 76"/>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78" name="文本框 77"/>
              <p:cNvSpPr txBox="1"/>
              <p:nvPr/>
            </p:nvSpPr>
            <p:spPr>
              <a:xfrm>
                <a:off x="2726975" y="4461114"/>
                <a:ext cx="58023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79" name="文本框 78"/>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0" name="文本框 79"/>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1" name="文本框 80"/>
              <p:cNvSpPr txBox="1"/>
              <p:nvPr/>
            </p:nvSpPr>
            <p:spPr>
              <a:xfrm>
                <a:off x="4698261" y="4461114"/>
                <a:ext cx="51430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2" name="文本框 81"/>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3" name="文本框 82"/>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4" name="文本框 83"/>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5" name="文本框 84"/>
              <p:cNvSpPr txBox="1"/>
              <p:nvPr/>
            </p:nvSpPr>
            <p:spPr>
              <a:xfrm>
                <a:off x="2424330"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6" name="文本框 85"/>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7" name="文本框 86"/>
              <p:cNvSpPr txBox="1"/>
              <p:nvPr/>
            </p:nvSpPr>
            <p:spPr>
              <a:xfrm>
                <a:off x="3693648" y="4840461"/>
                <a:ext cx="6275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8" name="文本框 87"/>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9" name="文本框 88"/>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90" name="文本框 89"/>
              <p:cNvSpPr txBox="1"/>
              <p:nvPr/>
            </p:nvSpPr>
            <p:spPr>
              <a:xfrm>
                <a:off x="5716399" y="4840461"/>
                <a:ext cx="43315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91" name="文本框 90"/>
              <p:cNvSpPr txBox="1"/>
              <p:nvPr/>
            </p:nvSpPr>
            <p:spPr>
              <a:xfrm>
                <a:off x="6316307" y="4840461"/>
                <a:ext cx="56333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92" name="文本框 91"/>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93" name="文本框 92"/>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94" name="文本框 93"/>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95" name="文本框 94"/>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96" name="文本框 95"/>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97" name="文本框 96"/>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98" name="直接箭头连接符 97"/>
              <p:cNvCxnSpPr/>
              <p:nvPr/>
            </p:nvCxnSpPr>
            <p:spPr>
              <a:xfrm flipV="1">
                <a:off x="20589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268821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398043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593562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656487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cxnSp>
        <p:nvCxnSpPr>
          <p:cNvPr id="109" name="直接连接符 108"/>
          <p:cNvCxnSpPr/>
          <p:nvPr/>
        </p:nvCxnSpPr>
        <p:spPr>
          <a:xfrm>
            <a:off x="1979300" y="3149701"/>
            <a:ext cx="0" cy="7099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709529" y="3172603"/>
            <a:ext cx="0" cy="7099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0525981" y="3165030"/>
            <a:ext cx="0" cy="709927"/>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1986387" y="3586526"/>
            <a:ext cx="6730229" cy="386717"/>
            <a:chOff x="1892871" y="6452905"/>
            <a:chExt cx="7098288" cy="407866"/>
          </a:xfrm>
        </p:grpSpPr>
        <p:cxnSp>
          <p:nvCxnSpPr>
            <p:cNvPr id="113" name="直接箭头连接符 112"/>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4790000" y="6486321"/>
              <a:ext cx="1584493" cy="374450"/>
            </a:xfrm>
            <a:prstGeom prst="rect">
              <a:avLst/>
            </a:prstGeom>
            <a:noFill/>
          </p:spPr>
          <p:txBody>
            <a:bodyPr wrap="none" rtlCol="0">
              <a:spAutoFit/>
            </a:bodyPr>
            <a:lstStyle/>
            <a:p>
              <a:r>
                <a:rPr lang="zh-CN" altLang="en-US" sz="1707" b="1" dirty="0">
                  <a:solidFill>
                    <a:srgbClr val="0070C0"/>
                  </a:solidFill>
                  <a:latin typeface="Segoe UI Black" panose="020B0A02040204020203" pitchFamily="34" charset="0"/>
                  <a:ea typeface="Segoe UI Black" panose="020B0A02040204020203" pitchFamily="34" charset="0"/>
                  <a:cs typeface="Segoe UI Black" panose="020B0A02040204020203" pitchFamily="34" charset="0"/>
                </a:rPr>
                <a:t>操作控制字段</a:t>
              </a:r>
              <a:endParaRPr lang="zh-CN" altLang="en-US" sz="1707" b="1" baseline="-25000" dirty="0">
                <a:solidFill>
                  <a:srgbClr val="0070C0"/>
                </a:solidFill>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8716616" y="3586526"/>
            <a:ext cx="1809364" cy="375311"/>
            <a:chOff x="8991159" y="6452905"/>
            <a:chExt cx="1908314" cy="395836"/>
          </a:xfrm>
        </p:grpSpPr>
        <p:cxnSp>
          <p:nvCxnSpPr>
            <p:cNvPr id="116" name="直接箭头连接符 115"/>
            <p:cNvCxnSpPr/>
            <p:nvPr/>
          </p:nvCxnSpPr>
          <p:spPr>
            <a:xfrm>
              <a:off x="8991159" y="6452905"/>
              <a:ext cx="1908314"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a:off x="9158966" y="6474291"/>
              <a:ext cx="1584493"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C00000"/>
                  </a:solidFill>
                </a:rPr>
                <a:t>顺序控制字段</a:t>
              </a:r>
            </a:p>
          </p:txBody>
        </p:sp>
      </p:grpSp>
      <p:grpSp>
        <p:nvGrpSpPr>
          <p:cNvPr id="123" name="组合 122"/>
          <p:cNvGrpSpPr/>
          <p:nvPr/>
        </p:nvGrpSpPr>
        <p:grpSpPr>
          <a:xfrm>
            <a:off x="9361550" y="1973526"/>
            <a:ext cx="1063112" cy="735541"/>
            <a:chOff x="9671359" y="4751689"/>
            <a:chExt cx="1121251" cy="775766"/>
          </a:xfrm>
        </p:grpSpPr>
        <p:cxnSp>
          <p:nvCxnSpPr>
            <p:cNvPr id="124" name="直接箭头连接符 123"/>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128" name="文本框 127"/>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rPr>
                <a:t>下址字段</a:t>
              </a:r>
            </a:p>
          </p:txBody>
        </p:sp>
      </p:grpSp>
      <p:sp>
        <p:nvSpPr>
          <p:cNvPr id="129" name="TextBox 24"/>
          <p:cNvSpPr txBox="1"/>
          <p:nvPr/>
        </p:nvSpPr>
        <p:spPr>
          <a:xfrm>
            <a:off x="1280788" y="4193826"/>
            <a:ext cx="10516822" cy="1975541"/>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微指令操作控制字段的信号在该时钟周期内有效，为</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p>
        </p:txBody>
      </p:sp>
    </p:spTree>
    <p:extLst>
      <p:ext uri="{BB962C8B-B14F-4D97-AF65-F5344CB8AC3E}">
        <p14:creationId xmlns:p14="http://schemas.microsoft.com/office/powerpoint/2010/main" val="32917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par>
                                <p:cTn id="13" presetID="22" presetClass="entr" presetSubtype="4"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wipe(down)">
                                      <p:cBhvr>
                                        <p:cTn id="15" dur="500"/>
                                        <p:tgtEl>
                                          <p:spTgt spid="118"/>
                                        </p:tgtEl>
                                      </p:cBhvr>
                                    </p:animEffect>
                                  </p:childTnLst>
                                </p:cTn>
                              </p:par>
                              <p:par>
                                <p:cTn id="16" presetID="22" presetClass="entr" presetSubtype="4" fill="hold"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wipe(down)">
                                      <p:cBhvr>
                                        <p:cTn id="18" dur="500"/>
                                        <p:tgtEl>
                                          <p:spTgt spid="123"/>
                                        </p:tgtEl>
                                      </p:cBhvr>
                                    </p:animEffect>
                                  </p:childTnLst>
                                </p:cTn>
                              </p:par>
                              <p:par>
                                <p:cTn id="19" presetID="22" presetClass="entr" presetSubtype="8" fill="hold" nodeType="with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wipe(left)">
                                      <p:cBhvr>
                                        <p:cTn id="21" dur="500"/>
                                        <p:tgtEl>
                                          <p:spTgt spid="1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9">
                                            <p:txEl>
                                              <p:pRg st="0" end="0"/>
                                            </p:txEl>
                                          </p:spTgt>
                                        </p:tgtEl>
                                        <p:attrNameLst>
                                          <p:attrName>style.visibility</p:attrName>
                                        </p:attrNameLst>
                                      </p:cBhvr>
                                      <p:to>
                                        <p:strVal val="visible"/>
                                      </p:to>
                                    </p:set>
                                    <p:animEffect transition="in" filter="wipe(left)">
                                      <p:cBhvr>
                                        <p:cTn id="26" dur="500"/>
                                        <p:tgtEl>
                                          <p:spTgt spid="12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9">
                                            <p:txEl>
                                              <p:pRg st="1" end="1"/>
                                            </p:txEl>
                                          </p:spTgt>
                                        </p:tgtEl>
                                        <p:attrNameLst>
                                          <p:attrName>style.visibility</p:attrName>
                                        </p:attrNameLst>
                                      </p:cBhvr>
                                      <p:to>
                                        <p:strVal val="visible"/>
                                      </p:to>
                                    </p:set>
                                    <p:animEffect transition="in" filter="wipe(left)">
                                      <p:cBhvr>
                                        <p:cTn id="31" dur="500"/>
                                        <p:tgtEl>
                                          <p:spTgt spid="12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9">
                                            <p:txEl>
                                              <p:pRg st="2" end="2"/>
                                            </p:txEl>
                                          </p:spTgt>
                                        </p:tgtEl>
                                        <p:attrNameLst>
                                          <p:attrName>style.visibility</p:attrName>
                                        </p:attrNameLst>
                                      </p:cBhvr>
                                      <p:to>
                                        <p:strVal val="visible"/>
                                      </p:to>
                                    </p:set>
                                    <p:animEffect transition="in" filter="wipe(left)">
                                      <p:cBhvr>
                                        <p:cTn id="36" dur="5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取指令数据通路</a:t>
            </a:r>
          </a:p>
        </p:txBody>
      </p:sp>
      <p:cxnSp>
        <p:nvCxnSpPr>
          <p:cNvPr id="4" name="直接连接符 3"/>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6" name="TextBox 24"/>
          <p:cNvSpPr txBox="1"/>
          <p:nvPr/>
        </p:nvSpPr>
        <p:spPr>
          <a:xfrm>
            <a:off x="1362530" y="1622659"/>
            <a:ext cx="3859617" cy="623504"/>
          </a:xfrm>
          <a:prstGeom prst="rect">
            <a:avLst/>
          </a:prstGeom>
          <a:noFill/>
        </p:spPr>
        <p:txBody>
          <a:bodyPr wrap="square" rtlCol="0">
            <a:spAutoFit/>
          </a:bodyPr>
          <a:lstStyle/>
          <a:p>
            <a:pPr>
              <a:lnSpc>
                <a:spcPct val="130000"/>
              </a:lnSpc>
              <a:spcBef>
                <a:spcPts val="569"/>
              </a:spcBef>
              <a:spcAft>
                <a:spcPts val="569"/>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7"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10"/>
          <p:cNvSpPr>
            <a:spLocks noChangeArrowheads="1"/>
          </p:cNvSpPr>
          <p:nvPr/>
        </p:nvSpPr>
        <p:spPr bwMode="auto">
          <a:xfrm>
            <a:off x="6428811" y="1249564"/>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p>
        </p:txBody>
      </p:sp>
      <p:sp>
        <p:nvSpPr>
          <p:cNvPr id="9"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2" b="1" dirty="0">
              <a:latin typeface="微软雅黑" panose="020B0503020204020204" pitchFamily="34" charset="-122"/>
              <a:ea typeface="微软雅黑" panose="020B0503020204020204" pitchFamily="34" charset="-122"/>
            </a:endParaRPr>
          </a:p>
        </p:txBody>
      </p:sp>
      <p:sp>
        <p:nvSpPr>
          <p:cNvPr id="1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1"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5"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矩形 17">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9074688" y="3501776"/>
            <a:ext cx="728683" cy="240131"/>
            <a:chOff x="5939241" y="3396461"/>
            <a:chExt cx="768533" cy="253263"/>
          </a:xfrm>
        </p:grpSpPr>
        <p:sp>
          <p:nvSpPr>
            <p:cNvPr id="20"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1" name="组合 20"/>
            <p:cNvGrpSpPr/>
            <p:nvPr/>
          </p:nvGrpSpPr>
          <p:grpSpPr>
            <a:xfrm rot="16200000">
              <a:off x="6243942" y="3185892"/>
              <a:ext cx="159131" cy="768533"/>
              <a:chOff x="6712622" y="6427719"/>
              <a:chExt cx="159131" cy="768533"/>
            </a:xfrm>
          </p:grpSpPr>
          <p:cxnSp>
            <p:nvCxnSpPr>
              <p:cNvPr id="22" name="直接连接符 21"/>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3" name="等腰三角形 22"/>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24"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5" name="直接连接符 24"/>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6" name="等腰三角形 25"/>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a:off x="6247589" y="3027360"/>
            <a:ext cx="1064807" cy="232317"/>
            <a:chOff x="660658" y="4143960"/>
            <a:chExt cx="1123039" cy="245022"/>
          </a:xfrm>
        </p:grpSpPr>
        <p:cxnSp>
          <p:nvCxnSpPr>
            <p:cNvPr id="28" name="直接连接符 27"/>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9" name="等腰三角形 28"/>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31" name="组合 30"/>
          <p:cNvGrpSpPr/>
          <p:nvPr/>
        </p:nvGrpSpPr>
        <p:grpSpPr>
          <a:xfrm>
            <a:off x="9074076" y="4942272"/>
            <a:ext cx="728683" cy="231100"/>
            <a:chOff x="5939241" y="3396461"/>
            <a:chExt cx="768533" cy="243738"/>
          </a:xfrm>
        </p:grpSpPr>
        <p:sp>
          <p:nvSpPr>
            <p:cNvPr id="32"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3" name="组合 32"/>
            <p:cNvGrpSpPr/>
            <p:nvPr/>
          </p:nvGrpSpPr>
          <p:grpSpPr>
            <a:xfrm rot="16200000">
              <a:off x="6243942" y="3176367"/>
              <a:ext cx="159131" cy="768533"/>
              <a:chOff x="6722147" y="6427719"/>
              <a:chExt cx="159131" cy="768533"/>
            </a:xfrm>
          </p:grpSpPr>
          <p:cxnSp>
            <p:nvCxnSpPr>
              <p:cNvPr id="34" name="直接连接符 33"/>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5" name="等腰三角形 34"/>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36" name="组合 35"/>
          <p:cNvGrpSpPr/>
          <p:nvPr/>
        </p:nvGrpSpPr>
        <p:grpSpPr>
          <a:xfrm>
            <a:off x="9074076" y="5665402"/>
            <a:ext cx="728683" cy="240131"/>
            <a:chOff x="5939241" y="3396461"/>
            <a:chExt cx="768533" cy="253263"/>
          </a:xfrm>
        </p:grpSpPr>
        <p:sp>
          <p:nvSpPr>
            <p:cNvPr id="37"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8" name="组合 37"/>
            <p:cNvGrpSpPr/>
            <p:nvPr/>
          </p:nvGrpSpPr>
          <p:grpSpPr>
            <a:xfrm rot="16200000">
              <a:off x="6243942" y="3185892"/>
              <a:ext cx="159131" cy="768533"/>
              <a:chOff x="6712622" y="6427719"/>
              <a:chExt cx="159131" cy="768533"/>
            </a:xfrm>
          </p:grpSpPr>
          <p:cxnSp>
            <p:nvCxnSpPr>
              <p:cNvPr id="39" name="直接连接符 38"/>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41"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2"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3"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4"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连接符 45"/>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9" name="等腰三角形 48"/>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0" name="直接连接符 49"/>
          <p:cNvCxnSpPr>
            <a:stCxn id="61"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2" name="直接连接符 51"/>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3"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4"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55"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56"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57" name="直接连接符 56"/>
          <p:cNvCxnSpPr>
            <a:stCxn id="60"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58"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9"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60"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61"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62" name="直接连接符 61"/>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63"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69" name="组合 68"/>
          <p:cNvGrpSpPr/>
          <p:nvPr/>
        </p:nvGrpSpPr>
        <p:grpSpPr>
          <a:xfrm>
            <a:off x="5665133" y="1818594"/>
            <a:ext cx="5744860" cy="3993548"/>
            <a:chOff x="4362559" y="1534238"/>
            <a:chExt cx="6059032" cy="4211945"/>
          </a:xfrm>
        </p:grpSpPr>
        <p:grpSp>
          <p:nvGrpSpPr>
            <p:cNvPr id="70" name="组合 69"/>
            <p:cNvGrpSpPr/>
            <p:nvPr/>
          </p:nvGrpSpPr>
          <p:grpSpPr>
            <a:xfrm>
              <a:off x="9877331" y="3288370"/>
              <a:ext cx="544260" cy="171711"/>
              <a:chOff x="10136647" y="3405134"/>
              <a:chExt cx="544260" cy="171711"/>
            </a:xfrm>
          </p:grpSpPr>
          <p:cxnSp>
            <p:nvCxnSpPr>
              <p:cNvPr id="100" name="直接箭头连接符 99"/>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 name="直接箭头连接符 100"/>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71" name="直接箭头连接符 70"/>
            <p:cNvCxnSpPr/>
            <p:nvPr/>
          </p:nvCxnSpPr>
          <p:spPr>
            <a:xfrm flipH="1">
              <a:off x="9877331" y="405040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H="1">
              <a:off x="9877331" y="422211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73" name="组合 72"/>
            <p:cNvGrpSpPr/>
            <p:nvPr/>
          </p:nvGrpSpPr>
          <p:grpSpPr>
            <a:xfrm>
              <a:off x="9877331" y="4812438"/>
              <a:ext cx="544260" cy="171711"/>
              <a:chOff x="10136647" y="3405134"/>
              <a:chExt cx="544260" cy="171711"/>
            </a:xfrm>
          </p:grpSpPr>
          <p:cxnSp>
            <p:nvCxnSpPr>
              <p:cNvPr id="98" name="直接箭头连接符 97"/>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9" name="直接箭头连接符 98"/>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74" name="组合 73"/>
            <p:cNvGrpSpPr/>
            <p:nvPr/>
          </p:nvGrpSpPr>
          <p:grpSpPr>
            <a:xfrm>
              <a:off x="9877331" y="5574472"/>
              <a:ext cx="544260" cy="171711"/>
              <a:chOff x="10136647" y="3405134"/>
              <a:chExt cx="544260" cy="171711"/>
            </a:xfrm>
          </p:grpSpPr>
          <p:cxnSp>
            <p:nvCxnSpPr>
              <p:cNvPr id="96" name="直接箭头连接符 95"/>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7" name="直接箭头连接符 96"/>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75" name="组合 74"/>
            <p:cNvGrpSpPr/>
            <p:nvPr/>
          </p:nvGrpSpPr>
          <p:grpSpPr>
            <a:xfrm>
              <a:off x="4362559" y="1534238"/>
              <a:ext cx="3505365" cy="3831946"/>
              <a:chOff x="4362559" y="1534238"/>
              <a:chExt cx="3505365" cy="3831946"/>
            </a:xfrm>
          </p:grpSpPr>
          <p:grpSp>
            <p:nvGrpSpPr>
              <p:cNvPr id="76" name="组合 75"/>
              <p:cNvGrpSpPr/>
              <p:nvPr/>
            </p:nvGrpSpPr>
            <p:grpSpPr>
              <a:xfrm>
                <a:off x="4362559" y="1534238"/>
                <a:ext cx="3505365" cy="1984201"/>
                <a:chOff x="4362559" y="1534238"/>
                <a:chExt cx="3505365" cy="1984201"/>
              </a:xfrm>
            </p:grpSpPr>
            <p:cxnSp>
              <p:nvCxnSpPr>
                <p:cNvPr id="83" name="直接箭头连接符 82"/>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4" name="组合 83"/>
                <p:cNvGrpSpPr/>
                <p:nvPr/>
              </p:nvGrpSpPr>
              <p:grpSpPr>
                <a:xfrm>
                  <a:off x="4362559" y="1534238"/>
                  <a:ext cx="3505365" cy="1371481"/>
                  <a:chOff x="4362559" y="1534238"/>
                  <a:chExt cx="3505365" cy="1371481"/>
                </a:xfrm>
              </p:grpSpPr>
              <p:grpSp>
                <p:nvGrpSpPr>
                  <p:cNvPr id="88" name="组合 87"/>
                  <p:cNvGrpSpPr/>
                  <p:nvPr/>
                </p:nvGrpSpPr>
                <p:grpSpPr>
                  <a:xfrm>
                    <a:off x="4362559" y="1534238"/>
                    <a:ext cx="1747183" cy="345980"/>
                    <a:chOff x="4362559" y="1534238"/>
                    <a:chExt cx="1747183" cy="345980"/>
                  </a:xfrm>
                </p:grpSpPr>
                <p:sp>
                  <p:nvSpPr>
                    <p:cNvPr id="93" name="Line 127"/>
                    <p:cNvSpPr>
                      <a:spLocks noChangeShapeType="1"/>
                    </p:cNvSpPr>
                    <p:nvPr/>
                  </p:nvSpPr>
                  <p:spPr bwMode="auto">
                    <a:xfrm>
                      <a:off x="4362559" y="1549596"/>
                      <a:ext cx="0" cy="33062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箭头连接符 93"/>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5" name="直接箭头连接符 94"/>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89" name="直接箭头连接符 88"/>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90"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1" name="直接箭头连接符 90"/>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85" name="组合 84"/>
                <p:cNvGrpSpPr/>
                <p:nvPr/>
              </p:nvGrpSpPr>
              <p:grpSpPr>
                <a:xfrm>
                  <a:off x="6289419" y="3224836"/>
                  <a:ext cx="533810" cy="293603"/>
                  <a:chOff x="1081011" y="4795829"/>
                  <a:chExt cx="533810" cy="293603"/>
                </a:xfrm>
              </p:grpSpPr>
              <p:cxnSp>
                <p:nvCxnSpPr>
                  <p:cNvPr id="86" name="直接箭头连接符 85"/>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7" name="直接箭头连接符 86"/>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77" name="直接箭头连接符 76"/>
              <p:cNvCxnSpPr/>
              <p:nvPr/>
            </p:nvCxnSpPr>
            <p:spPr>
              <a:xfrm>
                <a:off x="5430048" y="536618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78" name="组合 77"/>
              <p:cNvGrpSpPr/>
              <p:nvPr/>
            </p:nvGrpSpPr>
            <p:grpSpPr>
              <a:xfrm>
                <a:off x="5296743" y="3767069"/>
                <a:ext cx="2018830" cy="942122"/>
                <a:chOff x="5296743" y="3767069"/>
                <a:chExt cx="2018830" cy="942122"/>
              </a:xfrm>
            </p:grpSpPr>
            <p:cxnSp>
              <p:nvCxnSpPr>
                <p:cNvPr id="79" name="直接箭头连接符 78"/>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1" name="直接箭头连接符 80"/>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2" name="直接箭头连接符 81"/>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grpSp>
      <p:sp>
        <p:nvSpPr>
          <p:cNvPr id="102"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3"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04"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4"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7"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8"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0"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1"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2"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3"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5"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6"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27" name="上下箭头 126"/>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aphicFrame>
        <p:nvGraphicFramePr>
          <p:cNvPr id="128" name="表格 127"/>
          <p:cNvGraphicFramePr>
            <a:graphicFrameLocks noGrp="1"/>
          </p:cNvGraphicFramePr>
          <p:nvPr>
            <p:extLst/>
          </p:nvPr>
        </p:nvGraphicFramePr>
        <p:xfrm>
          <a:off x="289992"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T1</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(PC)</a:t>
                      </a:r>
                      <a:r>
                        <a:rPr lang="en-US" altLang="zh-CN" sz="17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1" baseline="0"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1" dirty="0" err="1">
                          <a:solidFill>
                            <a:schemeClr val="accent5"/>
                          </a:solidFill>
                          <a:latin typeface="微软雅黑" panose="020B0503020204020204" pitchFamily="34" charset="-122"/>
                          <a:ea typeface="微软雅黑" panose="020B0503020204020204" pitchFamily="34" charset="-122"/>
                        </a:rPr>
                        <a:t>PC</a:t>
                      </a:r>
                      <a:r>
                        <a:rPr lang="en-US" altLang="zh-CN" sz="1700" b="1" baseline="-25000" dirty="0" err="1">
                          <a:solidFill>
                            <a:schemeClr val="accent5"/>
                          </a:solidFill>
                          <a:latin typeface="微软雅黑" panose="020B0503020204020204" pitchFamily="34" charset="-122"/>
                          <a:ea typeface="微软雅黑" panose="020B0503020204020204" pitchFamily="34" charset="-122"/>
                        </a:rPr>
                        <a:t>out</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dirty="0" err="1">
                          <a:solidFill>
                            <a:schemeClr val="accent5"/>
                          </a:solidFill>
                          <a:latin typeface="微软雅黑" panose="020B0503020204020204" pitchFamily="34" charset="-122"/>
                          <a:ea typeface="微软雅黑" panose="020B0503020204020204" pitchFamily="34" charset="-122"/>
                        </a:rPr>
                        <a:t>AR</a:t>
                      </a:r>
                      <a:r>
                        <a:rPr lang="en-US" altLang="zh-CN" sz="1700" b="1" baseline="-25000" dirty="0" err="1">
                          <a:solidFill>
                            <a:schemeClr val="accent5"/>
                          </a:solidFill>
                          <a:latin typeface="微软雅黑" panose="020B0503020204020204" pitchFamily="34" charset="-122"/>
                          <a:ea typeface="微软雅黑" panose="020B0503020204020204" pitchFamily="34" charset="-122"/>
                        </a:rPr>
                        <a:t>in</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baseline="0" dirty="0">
                          <a:solidFill>
                            <a:schemeClr val="accent5"/>
                          </a:solidFill>
                          <a:latin typeface="微软雅黑" panose="020B0503020204020204" pitchFamily="34" charset="-122"/>
                          <a:ea typeface="微软雅黑" panose="020B0503020204020204" pitchFamily="34" charset="-122"/>
                        </a:rPr>
                        <a:t>X</a:t>
                      </a:r>
                      <a:r>
                        <a:rPr lang="en-US" altLang="zh-CN" sz="1700" b="1" baseline="-25000" dirty="0">
                          <a:solidFill>
                            <a:schemeClr val="accent5"/>
                          </a:solidFill>
                          <a:latin typeface="微软雅黑" panose="020B0503020204020204" pitchFamily="34" charset="-122"/>
                          <a:ea typeface="微软雅黑" panose="020B0503020204020204" pitchFamily="34" charset="-122"/>
                        </a:rPr>
                        <a:t>in</a:t>
                      </a:r>
                      <a:endParaRPr lang="zh-CN" altLang="en-US" sz="1700" b="1" baseline="0"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(X)+1</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+1</a:t>
                      </a:r>
                      <a:r>
                        <a:rPr lang="en-US" altLang="zh-CN" sz="1700" baseline="-250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Read</a:t>
                      </a:r>
                      <a:r>
                        <a:rPr lang="en-US" altLang="zh-CN" sz="1700" baseline="-25000" dirty="0">
                          <a:latin typeface="微软雅黑" panose="020B0503020204020204" pitchFamily="34" charset="-122"/>
                          <a:ea typeface="微软雅黑" panose="020B0503020204020204" pitchFamily="34" charset="-122"/>
                        </a:rPr>
                        <a:t> </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(Z)</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Z</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PC</a:t>
                      </a:r>
                      <a:r>
                        <a:rPr lang="en-US" altLang="zh-CN" sz="1700" baseline="-25000" dirty="0" err="1">
                          <a:latin typeface="微软雅黑" panose="020B0503020204020204" pitchFamily="34" charset="-122"/>
                          <a:ea typeface="微软雅黑" panose="020B0503020204020204" pitchFamily="34" charset="-122"/>
                        </a:rPr>
                        <a:t>in</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250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Read</a:t>
                      </a:r>
                      <a:r>
                        <a:rPr lang="en-US" altLang="zh-CN" sz="1700" baseline="-25000" dirty="0">
                          <a:latin typeface="微软雅黑" panose="020B0503020204020204" pitchFamily="34" charset="-122"/>
                          <a:ea typeface="微软雅黑" panose="020B0503020204020204" pitchFamily="34" charset="-122"/>
                        </a:rPr>
                        <a:t> </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IR</a:t>
                      </a:r>
                      <a:r>
                        <a:rPr lang="en-US" altLang="zh-CN" sz="1700" baseline="-25000" dirty="0" err="1">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129"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32"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3"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34"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35"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36"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37"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8"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9" name="矩形 138">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grpSp>
        <p:nvGrpSpPr>
          <p:cNvPr id="140" name="组合 139"/>
          <p:cNvGrpSpPr/>
          <p:nvPr/>
        </p:nvGrpSpPr>
        <p:grpSpPr>
          <a:xfrm>
            <a:off x="9074688" y="3501776"/>
            <a:ext cx="728683" cy="240131"/>
            <a:chOff x="5939241" y="3396461"/>
            <a:chExt cx="768533" cy="253263"/>
          </a:xfrm>
        </p:grpSpPr>
        <p:sp>
          <p:nvSpPr>
            <p:cNvPr id="141"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42" name="组合 141"/>
            <p:cNvGrpSpPr/>
            <p:nvPr/>
          </p:nvGrpSpPr>
          <p:grpSpPr>
            <a:xfrm rot="16200000">
              <a:off x="6243942" y="3185892"/>
              <a:ext cx="159131" cy="768533"/>
              <a:chOff x="6712622" y="6427719"/>
              <a:chExt cx="159131" cy="768533"/>
            </a:xfrm>
          </p:grpSpPr>
          <p:cxnSp>
            <p:nvCxnSpPr>
              <p:cNvPr id="143" name="直接连接符 14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4" name="等腰三角形 143"/>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145"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6" name="直接连接符 145"/>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7" name="等腰三角形 146"/>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48" name="组合 147"/>
          <p:cNvGrpSpPr/>
          <p:nvPr/>
        </p:nvGrpSpPr>
        <p:grpSpPr>
          <a:xfrm>
            <a:off x="6247589" y="3027360"/>
            <a:ext cx="1064807" cy="232317"/>
            <a:chOff x="660658" y="4143960"/>
            <a:chExt cx="1123039" cy="245022"/>
          </a:xfrm>
        </p:grpSpPr>
        <p:cxnSp>
          <p:nvCxnSpPr>
            <p:cNvPr id="149" name="直接连接符 148"/>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50" name="等腰三角形 149"/>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51"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074076" y="4942272"/>
            <a:ext cx="728683" cy="231100"/>
            <a:chOff x="5939241" y="3396461"/>
            <a:chExt cx="768533" cy="243738"/>
          </a:xfrm>
        </p:grpSpPr>
        <p:sp>
          <p:nvSpPr>
            <p:cNvPr id="153"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54" name="组合 153"/>
            <p:cNvGrpSpPr/>
            <p:nvPr/>
          </p:nvGrpSpPr>
          <p:grpSpPr>
            <a:xfrm rot="16200000">
              <a:off x="6243942" y="3176367"/>
              <a:ext cx="159131" cy="768533"/>
              <a:chOff x="6722147" y="6427719"/>
              <a:chExt cx="159131" cy="768533"/>
            </a:xfrm>
          </p:grpSpPr>
          <p:cxnSp>
            <p:nvCxnSpPr>
              <p:cNvPr id="155" name="直接连接符 15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56" name="等腰三角形 155"/>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157" name="组合 156"/>
          <p:cNvGrpSpPr/>
          <p:nvPr/>
        </p:nvGrpSpPr>
        <p:grpSpPr>
          <a:xfrm>
            <a:off x="9074076" y="5665402"/>
            <a:ext cx="728683" cy="240131"/>
            <a:chOff x="5939241" y="3396461"/>
            <a:chExt cx="768533" cy="253263"/>
          </a:xfrm>
        </p:grpSpPr>
        <p:sp>
          <p:nvSpPr>
            <p:cNvPr id="158"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59" name="组合 158"/>
            <p:cNvGrpSpPr/>
            <p:nvPr/>
          </p:nvGrpSpPr>
          <p:grpSpPr>
            <a:xfrm rot="16200000">
              <a:off x="6243942" y="3185892"/>
              <a:ext cx="159131" cy="768533"/>
              <a:chOff x="6712622" y="6427719"/>
              <a:chExt cx="159131" cy="768533"/>
            </a:xfrm>
          </p:grpSpPr>
          <p:cxnSp>
            <p:nvCxnSpPr>
              <p:cNvPr id="160" name="直接连接符 159"/>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1" name="等腰三角形 160"/>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162"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63"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64"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165"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67" name="组合 166"/>
          <p:cNvGrpSpPr/>
          <p:nvPr/>
        </p:nvGrpSpPr>
        <p:grpSpPr>
          <a:xfrm>
            <a:off x="8184506" y="1910595"/>
            <a:ext cx="804233" cy="150880"/>
            <a:chOff x="8632095" y="2014882"/>
            <a:chExt cx="848215" cy="159131"/>
          </a:xfrm>
        </p:grpSpPr>
        <p:cxnSp>
          <p:nvCxnSpPr>
            <p:cNvPr id="168" name="直接连接符 167"/>
            <p:cNvCxnSpPr/>
            <p:nvPr/>
          </p:nvCxnSpPr>
          <p:spPr>
            <a:xfrm>
              <a:off x="8632095" y="2094448"/>
              <a:ext cx="848215" cy="0"/>
            </a:xfrm>
            <a:prstGeom prst="line">
              <a:avLst/>
            </a:prstGeom>
            <a:noFill/>
            <a:ln w="57150">
              <a:solidFill>
                <a:srgbClr val="FF6600"/>
              </a:solidFill>
              <a:round/>
              <a:headEnd/>
              <a:tailEnd type="none" w="lg" len="lg"/>
            </a:ln>
            <a:extLst>
              <a:ext uri="{909E8E84-426E-40DD-AFC4-6F175D3DCCD1}">
                <a14:hiddenFill xmlns:a14="http://schemas.microsoft.com/office/drawing/2010/main">
                  <a:noFill/>
                </a14:hiddenFill>
              </a:ext>
            </a:extLst>
          </p:spPr>
        </p:cxnSp>
        <p:sp>
          <p:nvSpPr>
            <p:cNvPr id="169" name="等腰三角形 168"/>
            <p:cNvSpPr/>
            <p:nvPr/>
          </p:nvSpPr>
          <p:spPr>
            <a:xfrm rot="5400000" flipH="1">
              <a:off x="8963127" y="2020085"/>
              <a:ext cx="159131" cy="148725"/>
            </a:xfrm>
            <a:prstGeom prst="triangle">
              <a:avLst/>
            </a:prstGeom>
            <a:solidFill>
              <a:schemeClr val="bg1"/>
            </a:solidFill>
            <a:ln w="28575">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70" name="直接连接符 169"/>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1" name="等腰三角形 170"/>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2" name="直接连接符 171"/>
          <p:cNvCxnSpPr>
            <a:stCxn id="182"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3" name="等腰三角形 172"/>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74" name="Line 7"/>
          <p:cNvSpPr>
            <a:spLocks noChangeShapeType="1"/>
          </p:cNvSpPr>
          <p:nvPr/>
        </p:nvSpPr>
        <p:spPr bwMode="auto">
          <a:xfrm flipH="1">
            <a:off x="8164815" y="2311979"/>
            <a:ext cx="812675"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75" name="Rectangle 104"/>
          <p:cNvSpPr>
            <a:spLocks noChangeArrowheads="1"/>
          </p:cNvSpPr>
          <p:nvPr/>
        </p:nvSpPr>
        <p:spPr bwMode="auto">
          <a:xfrm>
            <a:off x="7328231" y="1672486"/>
            <a:ext cx="847833"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PC</a:t>
            </a:r>
          </a:p>
        </p:txBody>
      </p:sp>
      <p:sp>
        <p:nvSpPr>
          <p:cNvPr id="176" name="Rectangle 104"/>
          <p:cNvSpPr>
            <a:spLocks noChangeArrowheads="1"/>
          </p:cNvSpPr>
          <p:nvPr/>
        </p:nvSpPr>
        <p:spPr bwMode="auto">
          <a:xfrm>
            <a:off x="7319444" y="2222870"/>
            <a:ext cx="847833"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AR</a:t>
            </a:r>
          </a:p>
        </p:txBody>
      </p:sp>
      <p:sp>
        <p:nvSpPr>
          <p:cNvPr id="177"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8" name="直接连接符 177"/>
          <p:cNvCxnSpPr>
            <a:stCxn id="181"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79" name="Line 7"/>
          <p:cNvSpPr>
            <a:spLocks noChangeShapeType="1"/>
          </p:cNvSpPr>
          <p:nvPr/>
        </p:nvSpPr>
        <p:spPr bwMode="auto">
          <a:xfrm flipH="1">
            <a:off x="7316940" y="3911120"/>
            <a:ext cx="1671796"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80" name="Rectangle 104"/>
          <p:cNvSpPr>
            <a:spLocks noChangeArrowheads="1"/>
          </p:cNvSpPr>
          <p:nvPr/>
        </p:nvSpPr>
        <p:spPr bwMode="auto">
          <a:xfrm>
            <a:off x="6928740" y="3741278"/>
            <a:ext cx="399191"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X</a:t>
            </a:r>
          </a:p>
        </p:txBody>
      </p:sp>
      <p:sp>
        <p:nvSpPr>
          <p:cNvPr id="181"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2"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83" name="直接连接符 182"/>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84"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7"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189"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90" name="组合 189"/>
          <p:cNvGrpSpPr/>
          <p:nvPr/>
        </p:nvGrpSpPr>
        <p:grpSpPr>
          <a:xfrm>
            <a:off x="10893954" y="3481771"/>
            <a:ext cx="516039" cy="162807"/>
            <a:chOff x="10136647" y="3405134"/>
            <a:chExt cx="544260" cy="171711"/>
          </a:xfrm>
        </p:grpSpPr>
        <p:cxnSp>
          <p:nvCxnSpPr>
            <p:cNvPr id="191" name="直接箭头连接符 190"/>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92" name="直接箭头连接符 191"/>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193" name="直接箭头连接符 192"/>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94" name="直接箭头连接符 193"/>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195" name="组合 194"/>
          <p:cNvGrpSpPr/>
          <p:nvPr/>
        </p:nvGrpSpPr>
        <p:grpSpPr>
          <a:xfrm>
            <a:off x="10893954" y="4926813"/>
            <a:ext cx="516039" cy="162807"/>
            <a:chOff x="10136647" y="3405134"/>
            <a:chExt cx="544260" cy="171711"/>
          </a:xfrm>
        </p:grpSpPr>
        <p:cxnSp>
          <p:nvCxnSpPr>
            <p:cNvPr id="196" name="直接箭头连接符 195"/>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97" name="直接箭头连接符 196"/>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198" name="组合 197"/>
          <p:cNvGrpSpPr/>
          <p:nvPr/>
        </p:nvGrpSpPr>
        <p:grpSpPr>
          <a:xfrm>
            <a:off x="10893954" y="5649334"/>
            <a:ext cx="516039" cy="162807"/>
            <a:chOff x="10136647" y="3405134"/>
            <a:chExt cx="544260" cy="171711"/>
          </a:xfrm>
        </p:grpSpPr>
        <p:cxnSp>
          <p:nvCxnSpPr>
            <p:cNvPr id="199" name="直接箭头连接符 198"/>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00" name="直接箭头连接符 199"/>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sp>
        <p:nvSpPr>
          <p:cNvPr id="201" name="Line 127"/>
          <p:cNvSpPr>
            <a:spLocks noChangeShapeType="1"/>
          </p:cNvSpPr>
          <p:nvPr/>
        </p:nvSpPr>
        <p:spPr bwMode="auto">
          <a:xfrm>
            <a:off x="6020896" y="1807015"/>
            <a:ext cx="0" cy="34277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04" name="直接箭头连接符 203"/>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205"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06" name="直接箭头连接符 205"/>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207" name="组合 206"/>
          <p:cNvGrpSpPr/>
          <p:nvPr/>
        </p:nvGrpSpPr>
        <p:grpSpPr>
          <a:xfrm>
            <a:off x="7492082" y="3421531"/>
            <a:ext cx="506131" cy="278379"/>
            <a:chOff x="1081011" y="4795829"/>
            <a:chExt cx="533810" cy="293603"/>
          </a:xfrm>
        </p:grpSpPr>
        <p:cxnSp>
          <p:nvCxnSpPr>
            <p:cNvPr id="208" name="直接箭头连接符 207"/>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09" name="直接箭头连接符 208"/>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211" name="直接箭头连接符 210"/>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13" name="直接箭头连接符 212"/>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214"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5"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16"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7"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8"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9"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21" name="组合 220"/>
          <p:cNvGrpSpPr/>
          <p:nvPr/>
        </p:nvGrpSpPr>
        <p:grpSpPr>
          <a:xfrm>
            <a:off x="6757920" y="1964951"/>
            <a:ext cx="674703" cy="376446"/>
            <a:chOff x="7127373" y="2071614"/>
            <a:chExt cx="711601" cy="397033"/>
          </a:xfrm>
        </p:grpSpPr>
        <p:cxnSp>
          <p:nvCxnSpPr>
            <p:cNvPr id="222" name="直接箭头连接符 221"/>
            <p:cNvCxnSpPr/>
            <p:nvPr/>
          </p:nvCxnSpPr>
          <p:spPr>
            <a:xfrm>
              <a:off x="7177868" y="2084733"/>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3" name="Text Box 52"/>
            <p:cNvSpPr txBox="1">
              <a:spLocks noChangeArrowheads="1"/>
            </p:cNvSpPr>
            <p:nvPr/>
          </p:nvSpPr>
          <p:spPr bwMode="auto">
            <a:xfrm>
              <a:off x="7127373" y="2071614"/>
              <a:ext cx="711601" cy="3970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4" name="组合 223"/>
          <p:cNvGrpSpPr/>
          <p:nvPr/>
        </p:nvGrpSpPr>
        <p:grpSpPr>
          <a:xfrm>
            <a:off x="8182877" y="2354874"/>
            <a:ext cx="937079" cy="383918"/>
            <a:chOff x="8630378" y="2483457"/>
            <a:chExt cx="988325" cy="404913"/>
          </a:xfrm>
        </p:grpSpPr>
        <p:cxnSp>
          <p:nvCxnSpPr>
            <p:cNvPr id="225" name="直接箭头连接符 224"/>
            <p:cNvCxnSpPr/>
            <p:nvPr/>
          </p:nvCxnSpPr>
          <p:spPr>
            <a:xfrm flipH="1">
              <a:off x="8630378" y="2662365"/>
              <a:ext cx="350678"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6"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27"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8"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 name="组合 2"/>
          <p:cNvGrpSpPr/>
          <p:nvPr/>
        </p:nvGrpSpPr>
        <p:grpSpPr>
          <a:xfrm>
            <a:off x="6624701" y="5431279"/>
            <a:ext cx="679449" cy="383918"/>
            <a:chOff x="6377029" y="6247181"/>
            <a:chExt cx="679449" cy="383918"/>
          </a:xfrm>
        </p:grpSpPr>
        <p:cxnSp>
          <p:nvCxnSpPr>
            <p:cNvPr id="210" name="直接箭头连接符 209"/>
            <p:cNvCxnSpPr/>
            <p:nvPr/>
          </p:nvCxnSpPr>
          <p:spPr>
            <a:xfrm>
              <a:off x="6429599" y="6261067"/>
              <a:ext cx="527539"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9" name="Text Box 38"/>
            <p:cNvSpPr txBox="1">
              <a:spLocks noChangeArrowheads="1"/>
            </p:cNvSpPr>
            <p:nvPr/>
          </p:nvSpPr>
          <p:spPr bwMode="auto">
            <a:xfrm>
              <a:off x="6377029" y="6247181"/>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3"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4"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5"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7"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8"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9"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0"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2"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43" name="上下箭头 242"/>
          <p:cNvSpPr/>
          <p:nvPr/>
        </p:nvSpPr>
        <p:spPr>
          <a:xfrm>
            <a:off x="8938794" y="1288568"/>
            <a:ext cx="177326" cy="4934647"/>
          </a:xfrm>
          <a:prstGeom prst="upDownArrow">
            <a:avLst/>
          </a:prstGeom>
          <a:solidFill>
            <a:srgbClr val="FF660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44" name="直接连接符 243"/>
          <p:cNvCxnSpPr/>
          <p:nvPr/>
        </p:nvCxnSpPr>
        <p:spPr>
          <a:xfrm>
            <a:off x="7072204" y="4145185"/>
            <a:ext cx="0" cy="31571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cxnSp>
      <p:grpSp>
        <p:nvGrpSpPr>
          <p:cNvPr id="246" name="组合 245"/>
          <p:cNvGrpSpPr/>
          <p:nvPr/>
        </p:nvGrpSpPr>
        <p:grpSpPr>
          <a:xfrm>
            <a:off x="6771314" y="4425673"/>
            <a:ext cx="1265333" cy="491056"/>
            <a:chOff x="7145410" y="4667503"/>
            <a:chExt cx="1334531" cy="517911"/>
          </a:xfrm>
        </p:grpSpPr>
        <p:sp>
          <p:nvSpPr>
            <p:cNvPr id="247" name="任意多边形: 形状 296">
              <a:extLst>
                <a:ext uri="{FF2B5EF4-FFF2-40B4-BE49-F238E27FC236}">
                  <a16:creationId xmlns:a16="http://schemas.microsoft.com/office/drawing/2014/main" id="{F7E6437E-CD06-45C0-A9F0-9FB38512790A}"/>
                </a:ext>
              </a:extLst>
            </p:cNvPr>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accent1">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b="1" dirty="0">
                <a:solidFill>
                  <a:schemeClr val="tx1"/>
                </a:solidFill>
                <a:latin typeface="Segoe UI" panose="020B0502040204020203" pitchFamily="34" charset="0"/>
                <a:cs typeface="Segoe UI" panose="020B0502040204020203" pitchFamily="34" charset="0"/>
              </a:endParaRPr>
            </a:p>
          </p:txBody>
        </p:sp>
        <p:sp>
          <p:nvSpPr>
            <p:cNvPr id="248" name="矩形 247">
              <a:extLst>
                <a:ext uri="{FF2B5EF4-FFF2-40B4-BE49-F238E27FC236}">
                  <a16:creationId xmlns:a16="http://schemas.microsoft.com/office/drawing/2014/main" id="{327CE1CC-D037-4CF2-8318-D9B12A452C04}"/>
                </a:ext>
              </a:extLst>
            </p:cNvPr>
            <p:cNvSpPr/>
            <p:nvPr/>
          </p:nvSpPr>
          <p:spPr>
            <a:xfrm>
              <a:off x="7488880" y="4754061"/>
              <a:ext cx="663080"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249"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0"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1" name="组合 250"/>
          <p:cNvGrpSpPr/>
          <p:nvPr/>
        </p:nvGrpSpPr>
        <p:grpSpPr>
          <a:xfrm>
            <a:off x="5822715" y="1468970"/>
            <a:ext cx="723760" cy="689904"/>
            <a:chOff x="5943868" y="1521536"/>
            <a:chExt cx="763341" cy="727633"/>
          </a:xfrm>
        </p:grpSpPr>
        <p:sp>
          <p:nvSpPr>
            <p:cNvPr id="252" name="Line 127"/>
            <p:cNvSpPr>
              <a:spLocks noChangeShapeType="1"/>
            </p:cNvSpPr>
            <p:nvPr/>
          </p:nvSpPr>
          <p:spPr bwMode="auto">
            <a:xfrm>
              <a:off x="6151213" y="1878068"/>
              <a:ext cx="0" cy="371101"/>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53" name="Text Box 126"/>
            <p:cNvSpPr txBox="1">
              <a:spLocks noChangeArrowheads="1"/>
            </p:cNvSpPr>
            <p:nvPr/>
          </p:nvSpPr>
          <p:spPr bwMode="auto">
            <a:xfrm>
              <a:off x="5943868" y="1521536"/>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4" name="组合 253"/>
          <p:cNvGrpSpPr/>
          <p:nvPr/>
        </p:nvGrpSpPr>
        <p:grpSpPr>
          <a:xfrm>
            <a:off x="7950154" y="4382016"/>
            <a:ext cx="1145153" cy="442981"/>
            <a:chOff x="8388722" y="4621458"/>
            <a:chExt cx="1207779" cy="467207"/>
          </a:xfrm>
        </p:grpSpPr>
        <p:cxnSp>
          <p:nvCxnSpPr>
            <p:cNvPr id="255" name="直接箭头连接符 254"/>
            <p:cNvCxnSpPr/>
            <p:nvPr/>
          </p:nvCxnSpPr>
          <p:spPr>
            <a:xfrm flipH="1">
              <a:off x="8388722" y="4835138"/>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56"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7" name="Line 7"/>
          <p:cNvSpPr>
            <a:spLocks noChangeShapeType="1"/>
          </p:cNvSpPr>
          <p:nvPr/>
        </p:nvSpPr>
        <p:spPr bwMode="auto">
          <a:xfrm flipH="1">
            <a:off x="6262057" y="2414686"/>
            <a:ext cx="1057385"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58" name="Rectangle 129"/>
          <p:cNvSpPr>
            <a:spLocks noChangeArrowheads="1"/>
          </p:cNvSpPr>
          <p:nvPr/>
        </p:nvSpPr>
        <p:spPr bwMode="auto">
          <a:xfrm>
            <a:off x="5437174" y="2159943"/>
            <a:ext cx="810414" cy="1491370"/>
          </a:xfrm>
          <a:prstGeom prst="rect">
            <a:avLst/>
          </a:prstGeom>
          <a:solidFill>
            <a:srgbClr val="FFC00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9" name="Line 7"/>
          <p:cNvSpPr>
            <a:spLocks noChangeShapeType="1"/>
          </p:cNvSpPr>
          <p:nvPr/>
        </p:nvSpPr>
        <p:spPr bwMode="auto">
          <a:xfrm>
            <a:off x="6262057" y="3259677"/>
            <a:ext cx="1066998" cy="0"/>
          </a:xfrm>
          <a:prstGeom prst="line">
            <a:avLst/>
          </a:prstGeom>
          <a:noFill/>
          <a:ln w="57150">
            <a:solidFill>
              <a:srgbClr val="FFC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dirty="0">
              <a:solidFill>
                <a:schemeClr val="bg2">
                  <a:lumMod val="75000"/>
                </a:schemeClr>
              </a:solidFill>
            </a:endParaRPr>
          </a:p>
        </p:txBody>
      </p:sp>
      <p:sp>
        <p:nvSpPr>
          <p:cNvPr id="260" name="Rectangle 104"/>
          <p:cNvSpPr>
            <a:spLocks noChangeArrowheads="1"/>
          </p:cNvSpPr>
          <p:nvPr/>
        </p:nvSpPr>
        <p:spPr bwMode="auto">
          <a:xfrm>
            <a:off x="7316982" y="3001377"/>
            <a:ext cx="847833" cy="404590"/>
          </a:xfrm>
          <a:prstGeom prst="rect">
            <a:avLst/>
          </a:prstGeom>
          <a:solidFill>
            <a:srgbClr val="FFC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DR</a:t>
            </a:r>
          </a:p>
        </p:txBody>
      </p:sp>
      <p:grpSp>
        <p:nvGrpSpPr>
          <p:cNvPr id="261" name="组合 260"/>
          <p:cNvGrpSpPr/>
          <p:nvPr/>
        </p:nvGrpSpPr>
        <p:grpSpPr>
          <a:xfrm>
            <a:off x="5824002" y="1476800"/>
            <a:ext cx="763341" cy="682713"/>
            <a:chOff x="6335800" y="1579290"/>
            <a:chExt cx="763341" cy="720049"/>
          </a:xfrm>
        </p:grpSpPr>
        <p:sp>
          <p:nvSpPr>
            <p:cNvPr id="262" name="Line 127"/>
            <p:cNvSpPr>
              <a:spLocks noChangeShapeType="1"/>
            </p:cNvSpPr>
            <p:nvPr/>
          </p:nvSpPr>
          <p:spPr bwMode="auto">
            <a:xfrm>
              <a:off x="6532383" y="1945444"/>
              <a:ext cx="0" cy="353895"/>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263" name="Text Box 126"/>
            <p:cNvSpPr txBox="1">
              <a:spLocks noChangeArrowheads="1"/>
            </p:cNvSpPr>
            <p:nvPr/>
          </p:nvSpPr>
          <p:spPr bwMode="auto">
            <a:xfrm>
              <a:off x="6335800" y="157929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6827433" y="3400577"/>
            <a:ext cx="776362" cy="384319"/>
            <a:chOff x="7200881" y="3584808"/>
            <a:chExt cx="818819" cy="405336"/>
          </a:xfrm>
        </p:grpSpPr>
        <p:sp>
          <p:nvSpPr>
            <p:cNvPr id="265"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6" name="直接箭头连接符 265"/>
            <p:cNvCxnSpPr/>
            <p:nvPr/>
          </p:nvCxnSpPr>
          <p:spPr>
            <a:xfrm flipV="1">
              <a:off x="7901805" y="3603560"/>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67" name="Text Box 8"/>
            <p:cNvSpPr txBox="1">
              <a:spLocks noChangeArrowheads="1"/>
            </p:cNvSpPr>
            <p:nvPr/>
          </p:nvSpPr>
          <p:spPr bwMode="auto">
            <a:xfrm>
              <a:off x="7201072" y="3585231"/>
              <a:ext cx="759153"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68" name="Rectangle 104"/>
          <p:cNvSpPr>
            <a:spLocks noChangeArrowheads="1"/>
          </p:cNvSpPr>
          <p:nvPr/>
        </p:nvSpPr>
        <p:spPr bwMode="auto">
          <a:xfrm>
            <a:off x="9811285" y="3360320"/>
            <a:ext cx="1077271" cy="404590"/>
          </a:xfrm>
          <a:prstGeom prst="rect">
            <a:avLst/>
          </a:prstGeom>
          <a:solidFill>
            <a:srgbClr val="FFC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9" name="Line 7"/>
          <p:cNvSpPr>
            <a:spLocks noChangeShapeType="1"/>
          </p:cNvSpPr>
          <p:nvPr/>
        </p:nvSpPr>
        <p:spPr bwMode="auto">
          <a:xfrm>
            <a:off x="9075711" y="3501775"/>
            <a:ext cx="728681" cy="0"/>
          </a:xfrm>
          <a:prstGeom prst="line">
            <a:avLst/>
          </a:prstGeom>
          <a:noFill/>
          <a:ln w="57150">
            <a:solidFill>
              <a:srgbClr val="FFC0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270" name="组合 269"/>
          <p:cNvGrpSpPr/>
          <p:nvPr/>
        </p:nvGrpSpPr>
        <p:grpSpPr>
          <a:xfrm>
            <a:off x="8185529" y="3209846"/>
            <a:ext cx="783831" cy="150880"/>
            <a:chOff x="8632095" y="3385186"/>
            <a:chExt cx="826697" cy="159131"/>
          </a:xfrm>
        </p:grpSpPr>
        <p:cxnSp>
          <p:nvCxnSpPr>
            <p:cNvPr id="271" name="直接连接符 270"/>
            <p:cNvCxnSpPr/>
            <p:nvPr/>
          </p:nvCxnSpPr>
          <p:spPr>
            <a:xfrm>
              <a:off x="8632095" y="3453940"/>
              <a:ext cx="826697" cy="0"/>
            </a:xfrm>
            <a:prstGeom prst="line">
              <a:avLst/>
            </a:prstGeom>
            <a:noFill/>
            <a:ln w="57150">
              <a:solidFill>
                <a:srgbClr val="FFC000"/>
              </a:solidFill>
              <a:round/>
              <a:headEnd/>
              <a:tailEnd type="none" w="lg" len="lg"/>
            </a:ln>
            <a:extLst>
              <a:ext uri="{909E8E84-426E-40DD-AFC4-6F175D3DCCD1}">
                <a14:hiddenFill xmlns:a14="http://schemas.microsoft.com/office/drawing/2010/main">
                  <a:noFill/>
                </a14:hiddenFill>
              </a:ext>
            </a:extLst>
          </p:spPr>
        </p:cxnSp>
        <p:sp>
          <p:nvSpPr>
            <p:cNvPr id="272" name="等腰三角形 271"/>
            <p:cNvSpPr/>
            <p:nvPr/>
          </p:nvSpPr>
          <p:spPr>
            <a:xfrm rot="5400000" flipH="1">
              <a:off x="8963127" y="3390389"/>
              <a:ext cx="159131" cy="148725"/>
            </a:xfrm>
            <a:prstGeom prst="triangle">
              <a:avLst/>
            </a:prstGeom>
            <a:solidFill>
              <a:schemeClr val="bg1"/>
            </a:solidFill>
            <a:ln w="28575">
              <a:solidFill>
                <a:srgbClr val="FFC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73" name="组合 272"/>
          <p:cNvGrpSpPr/>
          <p:nvPr/>
        </p:nvGrpSpPr>
        <p:grpSpPr>
          <a:xfrm>
            <a:off x="7991393" y="3421531"/>
            <a:ext cx="833063" cy="276662"/>
            <a:chOff x="8427343" y="3608447"/>
            <a:chExt cx="878621" cy="291792"/>
          </a:xfrm>
        </p:grpSpPr>
        <p:cxnSp>
          <p:nvCxnSpPr>
            <p:cNvPr id="274" name="直接箭头连接符 273"/>
            <p:cNvCxnSpPr/>
            <p:nvPr/>
          </p:nvCxnSpPr>
          <p:spPr>
            <a:xfrm flipV="1">
              <a:off x="8435615" y="3608447"/>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75" name="Text Box 48"/>
            <p:cNvSpPr txBox="1">
              <a:spLocks noChangeArrowheads="1"/>
            </p:cNvSpPr>
            <p:nvPr/>
          </p:nvSpPr>
          <p:spPr bwMode="auto">
            <a:xfrm>
              <a:off x="8427343" y="3632637"/>
              <a:ext cx="878621"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76" name="组合 275"/>
          <p:cNvGrpSpPr/>
          <p:nvPr/>
        </p:nvGrpSpPr>
        <p:grpSpPr>
          <a:xfrm>
            <a:off x="10896920" y="3162655"/>
            <a:ext cx="815301" cy="322692"/>
            <a:chOff x="11489715" y="3331641"/>
            <a:chExt cx="859895" cy="340340"/>
          </a:xfrm>
        </p:grpSpPr>
        <p:cxnSp>
          <p:nvCxnSpPr>
            <p:cNvPr id="277" name="直接箭头连接符 276"/>
            <p:cNvCxnSpPr/>
            <p:nvPr/>
          </p:nvCxnSpPr>
          <p:spPr>
            <a:xfrm flipH="1">
              <a:off x="11489715" y="3671981"/>
              <a:ext cx="544264"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78" name="Text Box 36"/>
            <p:cNvSpPr txBox="1">
              <a:spLocks noChangeArrowheads="1"/>
            </p:cNvSpPr>
            <p:nvPr/>
          </p:nvSpPr>
          <p:spPr bwMode="auto">
            <a:xfrm>
              <a:off x="11547841" y="3331641"/>
              <a:ext cx="801769" cy="18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nvGrpSpPr>
          <p:cNvPr id="281" name="组合 280"/>
          <p:cNvGrpSpPr/>
          <p:nvPr/>
        </p:nvGrpSpPr>
        <p:grpSpPr>
          <a:xfrm>
            <a:off x="6502650" y="3906005"/>
            <a:ext cx="476018" cy="290616"/>
            <a:chOff x="4983991" y="3500075"/>
            <a:chExt cx="502049" cy="306509"/>
          </a:xfrm>
        </p:grpSpPr>
        <p:sp>
          <p:nvSpPr>
            <p:cNvPr id="282" name="Text Box 46"/>
            <p:cNvSpPr txBox="1">
              <a:spLocks noChangeArrowheads="1"/>
            </p:cNvSpPr>
            <p:nvPr/>
          </p:nvSpPr>
          <p:spPr bwMode="auto">
            <a:xfrm>
              <a:off x="4983991" y="3504408"/>
              <a:ext cx="50138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cxnSp>
          <p:nvCxnSpPr>
            <p:cNvPr id="283" name="直接箭头连接符 282"/>
            <p:cNvCxnSpPr/>
            <p:nvPr/>
          </p:nvCxnSpPr>
          <p:spPr>
            <a:xfrm>
              <a:off x="5035109" y="3535208"/>
              <a:ext cx="393642"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84" name="Text Box 46"/>
            <p:cNvSpPr txBox="1">
              <a:spLocks noChangeArrowheads="1"/>
            </p:cNvSpPr>
            <p:nvPr/>
          </p:nvSpPr>
          <p:spPr bwMode="auto">
            <a:xfrm>
              <a:off x="4984653" y="3500075"/>
              <a:ext cx="50138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285" name="圆角矩形 284"/>
          <p:cNvSpPr/>
          <p:nvPr/>
        </p:nvSpPr>
        <p:spPr bwMode="auto">
          <a:xfrm>
            <a:off x="314177" y="4307150"/>
            <a:ext cx="5866915" cy="452306"/>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286" name="表格 285"/>
          <p:cNvGraphicFramePr>
            <a:graphicFrameLocks noGrp="1"/>
          </p:cNvGraphicFramePr>
          <p:nvPr>
            <p:extLst/>
          </p:nvPr>
        </p:nvGraphicFramePr>
        <p:xfrm>
          <a:off x="289992"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(PC)</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T2</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(X)+1</a:t>
                      </a:r>
                      <a:r>
                        <a:rPr lang="en-US" altLang="zh-CN" sz="17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C00000"/>
                          </a:solidFill>
                          <a:latin typeface="微软雅黑" panose="020B0503020204020204" pitchFamily="34" charset="-122"/>
                          <a:ea typeface="微软雅黑" panose="020B0503020204020204" pitchFamily="34" charset="-122"/>
                        </a:rPr>
                        <a:t>+1</a:t>
                      </a:r>
                      <a:r>
                        <a:rPr lang="en-US" altLang="zh-CN" sz="1700" b="1" baseline="-25000" dirty="0">
                          <a:solidFill>
                            <a:srgbClr val="C00000"/>
                          </a:solidFill>
                          <a:latin typeface="微软雅黑" panose="020B0503020204020204" pitchFamily="34" charset="-122"/>
                          <a:ea typeface="微软雅黑" panose="020B0503020204020204" pitchFamily="34" charset="-122"/>
                        </a:rPr>
                        <a:t>,</a:t>
                      </a:r>
                      <a:r>
                        <a:rPr lang="en-US" altLang="zh-CN" sz="1700" b="1" dirty="0">
                          <a:solidFill>
                            <a:srgbClr val="C00000"/>
                          </a:solidFill>
                          <a:latin typeface="微软雅黑" panose="020B0503020204020204" pitchFamily="34" charset="-122"/>
                          <a:ea typeface="微软雅黑" panose="020B0503020204020204" pitchFamily="34" charset="-122"/>
                        </a:rPr>
                        <a:t> Read</a:t>
                      </a:r>
                      <a:r>
                        <a:rPr lang="en-US" altLang="zh-CN" sz="1700" b="1" baseline="-25000" dirty="0">
                          <a:solidFill>
                            <a:srgbClr val="C00000"/>
                          </a:solidFill>
                          <a:latin typeface="微软雅黑" panose="020B0503020204020204" pitchFamily="34" charset="-122"/>
                          <a:ea typeface="微软雅黑" panose="020B0503020204020204" pitchFamily="34" charset="-122"/>
                        </a:rPr>
                        <a:t> </a:t>
                      </a:r>
                      <a:endParaRPr lang="zh-CN" altLang="en-US" sz="1700" b="1" baseline="-25000"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(Z)</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Z</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PC</a:t>
                      </a:r>
                      <a:r>
                        <a:rPr lang="en-US" altLang="zh-CN" sz="1700" baseline="-25000" dirty="0" err="1">
                          <a:latin typeface="微软雅黑" panose="020B0503020204020204" pitchFamily="34" charset="-122"/>
                          <a:ea typeface="微软雅黑" panose="020B0503020204020204" pitchFamily="34" charset="-122"/>
                        </a:rPr>
                        <a:t>in</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250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Read</a:t>
                      </a:r>
                      <a:r>
                        <a:rPr lang="en-US" altLang="zh-CN" sz="1700" baseline="-25000" dirty="0">
                          <a:latin typeface="微软雅黑" panose="020B0503020204020204" pitchFamily="34" charset="-122"/>
                          <a:ea typeface="微软雅黑" panose="020B0503020204020204" pitchFamily="34" charset="-122"/>
                        </a:rPr>
                        <a:t> </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IR</a:t>
                      </a:r>
                      <a:r>
                        <a:rPr lang="en-US" altLang="zh-CN" sz="1700" baseline="-25000" dirty="0" err="1">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287" name="圆角矩形 286"/>
          <p:cNvSpPr/>
          <p:nvPr/>
        </p:nvSpPr>
        <p:spPr bwMode="auto">
          <a:xfrm>
            <a:off x="310857" y="4822783"/>
            <a:ext cx="5862938" cy="388282"/>
          </a:xfrm>
          <a:prstGeom prst="roundRect">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288" name="表格 287"/>
          <p:cNvGraphicFramePr>
            <a:graphicFrameLocks noGrp="1"/>
          </p:cNvGraphicFramePr>
          <p:nvPr>
            <p:extLst/>
          </p:nvPr>
        </p:nvGraphicFramePr>
        <p:xfrm>
          <a:off x="289991" y="3831883"/>
          <a:ext cx="5926255" cy="238800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7601">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7601">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(PC)</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7601">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T2</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(X)+1</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chemeClr val="tx1"/>
                          </a:solidFill>
                          <a:latin typeface="微软雅黑" panose="020B0503020204020204" pitchFamily="34" charset="-122"/>
                          <a:ea typeface="微软雅黑" panose="020B0503020204020204" pitchFamily="34" charset="-122"/>
                        </a:rPr>
                        <a:t>+1</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7601">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T3</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(Z)</a:t>
                      </a:r>
                      <a:r>
                        <a:rPr lang="en-US" altLang="zh-CN" sz="17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chemeClr val="accent5"/>
                          </a:solidFill>
                          <a:latin typeface="微软雅黑" panose="020B0503020204020204" pitchFamily="34" charset="-122"/>
                          <a:ea typeface="微软雅黑" panose="020B0503020204020204" pitchFamily="34" charset="-122"/>
                        </a:rPr>
                        <a:t>Z</a:t>
                      </a:r>
                      <a:r>
                        <a:rPr lang="en-US" altLang="zh-CN" sz="1700" b="1" baseline="-25000" dirty="0" err="1">
                          <a:solidFill>
                            <a:schemeClr val="accent5"/>
                          </a:solidFill>
                          <a:latin typeface="微软雅黑" panose="020B0503020204020204" pitchFamily="34" charset="-122"/>
                          <a:ea typeface="微软雅黑" panose="020B0503020204020204" pitchFamily="34" charset="-122"/>
                        </a:rPr>
                        <a:t>out</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dirty="0" err="1">
                          <a:solidFill>
                            <a:schemeClr val="accent5"/>
                          </a:solidFill>
                          <a:latin typeface="微软雅黑" panose="020B0503020204020204" pitchFamily="34" charset="-122"/>
                          <a:ea typeface="微软雅黑" panose="020B0503020204020204" pitchFamily="34" charset="-122"/>
                        </a:rPr>
                        <a:t>PC</a:t>
                      </a:r>
                      <a:r>
                        <a:rPr lang="en-US" altLang="zh-CN" sz="1700" b="1" baseline="-25000" dirty="0" err="1">
                          <a:solidFill>
                            <a:schemeClr val="accent5"/>
                          </a:solidFill>
                          <a:latin typeface="微软雅黑" panose="020B0503020204020204" pitchFamily="34" charset="-122"/>
                          <a:ea typeface="微软雅黑" panose="020B0503020204020204" pitchFamily="34" charset="-122"/>
                        </a:rPr>
                        <a:t>in</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dirty="0" err="1">
                          <a:solidFill>
                            <a:schemeClr val="accent5"/>
                          </a:solidFill>
                          <a:latin typeface="微软雅黑" panose="020B0503020204020204" pitchFamily="34" charset="-122"/>
                          <a:ea typeface="微软雅黑" panose="020B0503020204020204" pitchFamily="34" charset="-122"/>
                        </a:rPr>
                        <a:t>DRE</a:t>
                      </a:r>
                      <a:r>
                        <a:rPr lang="en-US" altLang="zh-CN" sz="1700" b="1" baseline="-25000" dirty="0" err="1">
                          <a:solidFill>
                            <a:schemeClr val="accent5"/>
                          </a:solidFill>
                          <a:latin typeface="微软雅黑" panose="020B0503020204020204" pitchFamily="34" charset="-122"/>
                          <a:ea typeface="微软雅黑" panose="020B0503020204020204" pitchFamily="34" charset="-122"/>
                        </a:rPr>
                        <a:t>in</a:t>
                      </a:r>
                      <a:r>
                        <a:rPr lang="en-US" altLang="zh-CN" sz="1700" b="1" baseline="-25000" dirty="0">
                          <a:solidFill>
                            <a:schemeClr val="accent5"/>
                          </a:solidFill>
                          <a:latin typeface="微软雅黑" panose="020B0503020204020204" pitchFamily="34" charset="-122"/>
                          <a:ea typeface="微软雅黑" panose="020B0503020204020204" pitchFamily="34" charset="-122"/>
                        </a:rPr>
                        <a:t>,</a:t>
                      </a:r>
                      <a:r>
                        <a:rPr lang="en-US" altLang="zh-CN" sz="1700" b="1" dirty="0">
                          <a:solidFill>
                            <a:schemeClr val="accent5"/>
                          </a:solidFill>
                          <a:latin typeface="微软雅黑" panose="020B0503020204020204" pitchFamily="34" charset="-122"/>
                          <a:ea typeface="微软雅黑" panose="020B0503020204020204" pitchFamily="34" charset="-122"/>
                        </a:rPr>
                        <a:t> Read</a:t>
                      </a:r>
                      <a:r>
                        <a:rPr lang="en-US" altLang="zh-CN" sz="1700" b="1" baseline="-25000" dirty="0">
                          <a:solidFill>
                            <a:schemeClr val="accent5"/>
                          </a:solidFill>
                          <a:latin typeface="微软雅黑" panose="020B0503020204020204" pitchFamily="34" charset="-122"/>
                          <a:ea typeface="微软雅黑" panose="020B0503020204020204" pitchFamily="34" charset="-122"/>
                        </a:rPr>
                        <a:t> </a:t>
                      </a:r>
                      <a:endParaRPr lang="zh-CN" altLang="en-US" sz="1700" b="1" baseline="-25000"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76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IR</a:t>
                      </a:r>
                      <a:r>
                        <a:rPr lang="en-US" altLang="zh-CN" sz="1700" baseline="-25000" dirty="0" err="1">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289" name="圆角矩形 288"/>
          <p:cNvSpPr/>
          <p:nvPr/>
        </p:nvSpPr>
        <p:spPr bwMode="auto">
          <a:xfrm>
            <a:off x="318154" y="5299078"/>
            <a:ext cx="5862938" cy="388282"/>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290" name="表格 289"/>
          <p:cNvGraphicFramePr>
            <a:graphicFrameLocks noGrp="1"/>
          </p:cNvGraphicFramePr>
          <p:nvPr>
            <p:extLst>
              <p:ext uri="{D42A27DB-BD31-4B8C-83A1-F6EECF244321}">
                <p14:modId xmlns:p14="http://schemas.microsoft.com/office/powerpoint/2010/main" val="3770542865"/>
              </p:ext>
            </p:extLst>
          </p:nvPr>
        </p:nvGraphicFramePr>
        <p:xfrm>
          <a:off x="294994" y="3840703"/>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(PC)</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T2</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(X)+1</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chemeClr val="tx1"/>
                          </a:solidFill>
                          <a:latin typeface="微软雅黑" panose="020B0503020204020204" pitchFamily="34" charset="-122"/>
                          <a:ea typeface="微软雅黑" panose="020B0503020204020204" pitchFamily="34" charset="-122"/>
                        </a:rPr>
                        <a:t>+1</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(Z)</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chemeClr val="tx1"/>
                          </a:solidFill>
                          <a:latin typeface="微软雅黑" panose="020B0503020204020204" pitchFamily="34" charset="-122"/>
                          <a:ea typeface="微软雅黑" panose="020B0503020204020204" pitchFamily="34" charset="-122"/>
                        </a:rPr>
                        <a:t>T4</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(DR)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DR</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IR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292" name="矩形 291"/>
          <p:cNvSpPr/>
          <p:nvPr/>
        </p:nvSpPr>
        <p:spPr>
          <a:xfrm>
            <a:off x="6399334" y="3353988"/>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293" name="矩形 292"/>
          <p:cNvSpPr/>
          <p:nvPr/>
        </p:nvSpPr>
        <p:spPr>
          <a:xfrm>
            <a:off x="7127419" y="5774437"/>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294" name="矩形 293"/>
          <p:cNvSpPr/>
          <p:nvPr/>
        </p:nvSpPr>
        <p:spPr>
          <a:xfrm>
            <a:off x="7288925" y="4031508"/>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95" name="矩形 294"/>
          <p:cNvSpPr/>
          <p:nvPr/>
        </p:nvSpPr>
        <p:spPr>
          <a:xfrm>
            <a:off x="9184298" y="3132263"/>
            <a:ext cx="537327" cy="365741"/>
          </a:xfrm>
          <a:prstGeom prst="rect">
            <a:avLst/>
          </a:prstGeom>
        </p:spPr>
        <p:txBody>
          <a:bodyPr wrap="none">
            <a:spAutoFit/>
          </a:bodyPr>
          <a:lstStyle/>
          <a:p>
            <a:pPr marL="12698">
              <a:lnSpc>
                <a:spcPts val="1975"/>
              </a:lnSpc>
            </a:pPr>
            <a:r>
              <a:rPr lang="en-US" altLang="zh-CN"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④</a:t>
            </a:r>
            <a:endPar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8" name="上下箭头 297"/>
          <p:cNvSpPr/>
          <p:nvPr/>
        </p:nvSpPr>
        <p:spPr>
          <a:xfrm>
            <a:off x="8939659" y="1288621"/>
            <a:ext cx="177326" cy="4934647"/>
          </a:xfrm>
          <a:prstGeom prst="upDownArrow">
            <a:avLst/>
          </a:prstGeom>
          <a:solidFill>
            <a:srgbClr val="3FA6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06" name="组合 305"/>
          <p:cNvGrpSpPr/>
          <p:nvPr/>
        </p:nvGrpSpPr>
        <p:grpSpPr>
          <a:xfrm>
            <a:off x="7613650" y="5379049"/>
            <a:ext cx="1367928" cy="150880"/>
            <a:chOff x="7613650" y="5379049"/>
            <a:chExt cx="1367928" cy="150880"/>
          </a:xfrm>
        </p:grpSpPr>
        <p:cxnSp>
          <p:nvCxnSpPr>
            <p:cNvPr id="296" name="直接连接符 295"/>
            <p:cNvCxnSpPr>
              <a:cxnSpLocks/>
            </p:cNvCxnSpPr>
            <p:nvPr/>
          </p:nvCxnSpPr>
          <p:spPr>
            <a:xfrm>
              <a:off x="7613650" y="5451846"/>
              <a:ext cx="1367928" cy="2297"/>
            </a:xfrm>
            <a:prstGeom prst="line">
              <a:avLst/>
            </a:prstGeom>
            <a:noFill/>
            <a:ln w="57150">
              <a:solidFill>
                <a:srgbClr val="3FA6FF"/>
              </a:solidFill>
              <a:round/>
              <a:headEnd/>
              <a:tailEnd type="none" w="lg" len="lg"/>
            </a:ln>
            <a:extLst>
              <a:ext uri="{909E8E84-426E-40DD-AFC4-6F175D3DCCD1}">
                <a14:hiddenFill xmlns:a14="http://schemas.microsoft.com/office/drawing/2010/main">
                  <a:noFill/>
                </a14:hiddenFill>
              </a:ext>
            </a:extLst>
          </p:spPr>
        </p:cxnSp>
        <p:sp>
          <p:nvSpPr>
            <p:cNvPr id="297" name="等腰三角形 296"/>
            <p:cNvSpPr/>
            <p:nvPr/>
          </p:nvSpPr>
          <p:spPr>
            <a:xfrm rot="5400000" flipH="1">
              <a:off x="8200384" y="5383982"/>
              <a:ext cx="150880" cy="141013"/>
            </a:xfrm>
            <a:prstGeom prst="triangle">
              <a:avLst/>
            </a:prstGeom>
            <a:solidFill>
              <a:schemeClr val="bg1"/>
            </a:solidFill>
            <a:ln w="28575">
              <a:solidFill>
                <a:srgbClr val="3FA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99" name="Line 7"/>
          <p:cNvSpPr>
            <a:spLocks noChangeShapeType="1"/>
          </p:cNvSpPr>
          <p:nvPr/>
        </p:nvSpPr>
        <p:spPr bwMode="auto">
          <a:xfrm flipH="1">
            <a:off x="8155777" y="1809551"/>
            <a:ext cx="820434" cy="0"/>
          </a:xfrm>
          <a:prstGeom prst="line">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79" name="上下箭头 278"/>
          <p:cNvSpPr/>
          <p:nvPr/>
        </p:nvSpPr>
        <p:spPr>
          <a:xfrm>
            <a:off x="8938133" y="1291887"/>
            <a:ext cx="177326" cy="4934647"/>
          </a:xfrm>
          <a:prstGeom prst="upDownArrow">
            <a:avLst/>
          </a:prstGeom>
          <a:solidFill>
            <a:srgbClr val="FFC00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00" name="Rectangle 104"/>
          <p:cNvSpPr>
            <a:spLocks noChangeArrowheads="1"/>
          </p:cNvSpPr>
          <p:nvPr/>
        </p:nvSpPr>
        <p:spPr bwMode="auto">
          <a:xfrm>
            <a:off x="7328091" y="1672905"/>
            <a:ext cx="847833" cy="404590"/>
          </a:xfrm>
          <a:prstGeom prst="rect">
            <a:avLst/>
          </a:prstGeom>
          <a:solidFill>
            <a:srgbClr val="3FA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PC</a:t>
            </a:r>
          </a:p>
        </p:txBody>
      </p:sp>
      <p:sp>
        <p:nvSpPr>
          <p:cNvPr id="245" name="Rectangle 104"/>
          <p:cNvSpPr>
            <a:spLocks noChangeArrowheads="1"/>
          </p:cNvSpPr>
          <p:nvPr/>
        </p:nvSpPr>
        <p:spPr bwMode="auto">
          <a:xfrm>
            <a:off x="7195409" y="5249551"/>
            <a:ext cx="399191" cy="404590"/>
          </a:xfrm>
          <a:prstGeom prst="rect">
            <a:avLst/>
          </a:prstGeom>
          <a:solidFill>
            <a:srgbClr val="3FA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b="1" dirty="0">
                <a:solidFill>
                  <a:schemeClr val="tx1"/>
                </a:solidFill>
                <a:latin typeface="Segoe UI" panose="020B0502040204020203" pitchFamily="34" charset="0"/>
                <a:cs typeface="Segoe UI" panose="020B0502040204020203" pitchFamily="34" charset="0"/>
              </a:rPr>
              <a:t>Z</a:t>
            </a:r>
          </a:p>
        </p:txBody>
      </p:sp>
      <p:grpSp>
        <p:nvGrpSpPr>
          <p:cNvPr id="305" name="组合 304"/>
          <p:cNvGrpSpPr/>
          <p:nvPr/>
        </p:nvGrpSpPr>
        <p:grpSpPr>
          <a:xfrm>
            <a:off x="6728777" y="1483455"/>
            <a:ext cx="681257" cy="385522"/>
            <a:chOff x="7133943" y="370725"/>
            <a:chExt cx="681257" cy="385522"/>
          </a:xfrm>
        </p:grpSpPr>
        <p:sp>
          <p:nvSpPr>
            <p:cNvPr id="302" name="Text Box 54"/>
            <p:cNvSpPr txBox="1">
              <a:spLocks noChangeArrowheads="1"/>
            </p:cNvSpPr>
            <p:nvPr/>
          </p:nvSpPr>
          <p:spPr bwMode="auto">
            <a:xfrm>
              <a:off x="7135751" y="37072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03" name="直接箭头连接符 302"/>
            <p:cNvCxnSpPr/>
            <p:nvPr/>
          </p:nvCxnSpPr>
          <p:spPr>
            <a:xfrm>
              <a:off x="7214937" y="705863"/>
              <a:ext cx="516039"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04" name="Text Box 54"/>
            <p:cNvSpPr txBox="1">
              <a:spLocks noChangeArrowheads="1"/>
            </p:cNvSpPr>
            <p:nvPr/>
          </p:nvSpPr>
          <p:spPr bwMode="auto">
            <a:xfrm>
              <a:off x="7133943" y="37232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01" name="直接连接符 300"/>
          <p:cNvCxnSpPr/>
          <p:nvPr/>
        </p:nvCxnSpPr>
        <p:spPr>
          <a:xfrm>
            <a:off x="7401799" y="4928094"/>
            <a:ext cx="0" cy="315710"/>
          </a:xfrm>
          <a:prstGeom prst="line">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cxnSp>
      <p:sp>
        <p:nvSpPr>
          <p:cNvPr id="307" name="TextBox 24">
            <a:extLst>
              <a:ext uri="{FF2B5EF4-FFF2-40B4-BE49-F238E27FC236}">
                <a16:creationId xmlns:a16="http://schemas.microsoft.com/office/drawing/2014/main" id="{2F0D5F85-921F-4585-994E-7AD979E1A967}"/>
              </a:ext>
            </a:extLst>
          </p:cNvPr>
          <p:cNvSpPr txBox="1"/>
          <p:nvPr/>
        </p:nvSpPr>
        <p:spPr>
          <a:xfrm>
            <a:off x="1781539" y="2287221"/>
            <a:ext cx="2856987" cy="123469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四条微指令</a:t>
            </a:r>
          </a:p>
        </p:txBody>
      </p:sp>
    </p:spTree>
    <p:extLst>
      <p:ext uri="{BB962C8B-B14F-4D97-AF65-F5344CB8AC3E}">
        <p14:creationId xmlns:p14="http://schemas.microsoft.com/office/powerpoint/2010/main" val="1384714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取指令微程序</a:t>
            </a:r>
          </a:p>
        </p:txBody>
      </p:sp>
      <p:grpSp>
        <p:nvGrpSpPr>
          <p:cNvPr id="4" name="组合 3"/>
          <p:cNvGrpSpPr/>
          <p:nvPr/>
        </p:nvGrpSpPr>
        <p:grpSpPr>
          <a:xfrm>
            <a:off x="1126417" y="3672828"/>
            <a:ext cx="10284845" cy="707776"/>
            <a:chOff x="1188018" y="3589882"/>
            <a:chExt cx="10847297" cy="746483"/>
          </a:xfrm>
        </p:grpSpPr>
        <p:grpSp>
          <p:nvGrpSpPr>
            <p:cNvPr id="5" name="组合 4"/>
            <p:cNvGrpSpPr/>
            <p:nvPr/>
          </p:nvGrpSpPr>
          <p:grpSpPr>
            <a:xfrm>
              <a:off x="2101419" y="3870442"/>
              <a:ext cx="9021552" cy="463212"/>
              <a:chOff x="2101419" y="3870442"/>
              <a:chExt cx="9021552" cy="463212"/>
            </a:xfrm>
          </p:grpSpPr>
          <p:sp>
            <p:nvSpPr>
              <p:cNvPr id="10" name="矩形 9"/>
              <p:cNvSpPr/>
              <p:nvPr/>
            </p:nvSpPr>
            <p:spPr bwMode="auto">
              <a:xfrm>
                <a:off x="210141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1" name="矩形 10"/>
              <p:cNvSpPr/>
              <p:nvPr/>
            </p:nvSpPr>
            <p:spPr bwMode="auto">
              <a:xfrm>
                <a:off x="242394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 name="矩形 11"/>
              <p:cNvSpPr/>
              <p:nvPr/>
            </p:nvSpPr>
            <p:spPr bwMode="auto">
              <a:xfrm>
                <a:off x="274647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 name="矩形 12"/>
              <p:cNvSpPr/>
              <p:nvPr/>
            </p:nvSpPr>
            <p:spPr bwMode="auto">
              <a:xfrm>
                <a:off x="306900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 name="矩形 13"/>
              <p:cNvSpPr/>
              <p:nvPr/>
            </p:nvSpPr>
            <p:spPr bwMode="auto">
              <a:xfrm>
                <a:off x="339153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 name="矩形 14"/>
              <p:cNvSpPr/>
              <p:nvPr/>
            </p:nvSpPr>
            <p:spPr bwMode="auto">
              <a:xfrm>
                <a:off x="371406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 name="矩形 15"/>
              <p:cNvSpPr/>
              <p:nvPr/>
            </p:nvSpPr>
            <p:spPr bwMode="auto">
              <a:xfrm>
                <a:off x="403659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 name="矩形 16"/>
              <p:cNvSpPr/>
              <p:nvPr/>
            </p:nvSpPr>
            <p:spPr bwMode="auto">
              <a:xfrm>
                <a:off x="435912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 name="矩形 17"/>
              <p:cNvSpPr/>
              <p:nvPr/>
            </p:nvSpPr>
            <p:spPr bwMode="auto">
              <a:xfrm>
                <a:off x="467776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 name="矩形 18"/>
              <p:cNvSpPr/>
              <p:nvPr/>
            </p:nvSpPr>
            <p:spPr bwMode="auto">
              <a:xfrm>
                <a:off x="500029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 name="矩形 19"/>
              <p:cNvSpPr/>
              <p:nvPr/>
            </p:nvSpPr>
            <p:spPr bwMode="auto">
              <a:xfrm>
                <a:off x="532282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 name="矩形 20"/>
              <p:cNvSpPr/>
              <p:nvPr/>
            </p:nvSpPr>
            <p:spPr bwMode="auto">
              <a:xfrm>
                <a:off x="564535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 name="矩形 21"/>
              <p:cNvSpPr/>
              <p:nvPr/>
            </p:nvSpPr>
            <p:spPr bwMode="auto">
              <a:xfrm>
                <a:off x="596788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 name="矩形 22"/>
              <p:cNvSpPr/>
              <p:nvPr/>
            </p:nvSpPr>
            <p:spPr bwMode="auto">
              <a:xfrm>
                <a:off x="629041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 name="矩形 23"/>
              <p:cNvSpPr/>
              <p:nvPr/>
            </p:nvSpPr>
            <p:spPr bwMode="auto">
              <a:xfrm>
                <a:off x="661294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 name="矩形 24"/>
              <p:cNvSpPr/>
              <p:nvPr/>
            </p:nvSpPr>
            <p:spPr bwMode="auto">
              <a:xfrm>
                <a:off x="6935471"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 name="矩形 25"/>
              <p:cNvSpPr/>
              <p:nvPr/>
            </p:nvSpPr>
            <p:spPr bwMode="auto">
              <a:xfrm>
                <a:off x="7258000"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 name="矩形 26"/>
              <p:cNvSpPr/>
              <p:nvPr/>
            </p:nvSpPr>
            <p:spPr bwMode="auto">
              <a:xfrm>
                <a:off x="758052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 name="矩形 27"/>
              <p:cNvSpPr/>
              <p:nvPr/>
            </p:nvSpPr>
            <p:spPr bwMode="auto">
              <a:xfrm>
                <a:off x="7902744"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9" name="矩形 28"/>
              <p:cNvSpPr/>
              <p:nvPr/>
            </p:nvSpPr>
            <p:spPr bwMode="auto">
              <a:xfrm>
                <a:off x="8224959"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0" name="矩形 29"/>
              <p:cNvSpPr/>
              <p:nvPr/>
            </p:nvSpPr>
            <p:spPr bwMode="auto">
              <a:xfrm>
                <a:off x="854748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 name="矩形 30"/>
              <p:cNvSpPr/>
              <p:nvPr/>
            </p:nvSpPr>
            <p:spPr bwMode="auto">
              <a:xfrm>
                <a:off x="887001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2" name="矩形 31"/>
              <p:cNvSpPr/>
              <p:nvPr/>
            </p:nvSpPr>
            <p:spPr bwMode="auto">
              <a:xfrm>
                <a:off x="9192546"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3" name="矩形 32"/>
              <p:cNvSpPr/>
              <p:nvPr/>
            </p:nvSpPr>
            <p:spPr bwMode="auto">
              <a:xfrm>
                <a:off x="9515075"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4" name="矩形 33"/>
              <p:cNvSpPr/>
              <p:nvPr/>
            </p:nvSpPr>
            <p:spPr bwMode="auto">
              <a:xfrm>
                <a:off x="9837604"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5" name="矩形 34"/>
              <p:cNvSpPr/>
              <p:nvPr/>
            </p:nvSpPr>
            <p:spPr bwMode="auto">
              <a:xfrm>
                <a:off x="10153052"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 name="矩形 35"/>
              <p:cNvSpPr/>
              <p:nvPr/>
            </p:nvSpPr>
            <p:spPr bwMode="auto">
              <a:xfrm>
                <a:off x="10478217"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7" name="矩形 36"/>
              <p:cNvSpPr/>
              <p:nvPr/>
            </p:nvSpPr>
            <p:spPr bwMode="auto">
              <a:xfrm>
                <a:off x="10800756"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8" name="矩形 37"/>
              <p:cNvSpPr/>
              <p:nvPr/>
            </p:nvSpPr>
            <p:spPr bwMode="auto">
              <a:xfrm>
                <a:off x="2101419" y="3870442"/>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6" name="文本框 5"/>
            <p:cNvSpPr txBox="1"/>
            <p:nvPr/>
          </p:nvSpPr>
          <p:spPr>
            <a:xfrm>
              <a:off x="11269105" y="3808066"/>
              <a:ext cx="766210"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2</a:t>
              </a:r>
              <a:r>
                <a:rPr lang="en-US" altLang="zh-CN" sz="2655" dirty="0">
                  <a:solidFill>
                    <a:srgbClr val="FF6600"/>
                  </a:solidFill>
                </a:rPr>
                <a:t>  </a:t>
              </a:r>
              <a:endParaRPr lang="zh-CN" altLang="en-US" sz="2655" dirty="0">
                <a:solidFill>
                  <a:srgbClr val="FF6600"/>
                </a:solidFill>
              </a:endParaRPr>
            </a:p>
          </p:txBody>
        </p:sp>
        <p:sp>
          <p:nvSpPr>
            <p:cNvPr id="7" name="文本框 6"/>
            <p:cNvSpPr txBox="1"/>
            <p:nvPr/>
          </p:nvSpPr>
          <p:spPr>
            <a:xfrm>
              <a:off x="1188018" y="3928335"/>
              <a:ext cx="921751" cy="405085"/>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0001  </a:t>
              </a:r>
              <a:endParaRPr lang="zh-CN" altLang="en-US" sz="1896" dirty="0"/>
            </a:p>
          </p:txBody>
        </p:sp>
        <p:sp>
          <p:nvSpPr>
            <p:cNvPr id="8" name="文本框 7"/>
            <p:cNvSpPr txBox="1"/>
            <p:nvPr/>
          </p:nvSpPr>
          <p:spPr>
            <a:xfrm>
              <a:off x="7728183" y="3589882"/>
              <a:ext cx="632648"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9" name="文本框 8"/>
            <p:cNvSpPr txBox="1"/>
            <p:nvPr/>
          </p:nvSpPr>
          <p:spPr>
            <a:xfrm>
              <a:off x="8219829" y="3589882"/>
              <a:ext cx="409480"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39" name="组合 38"/>
          <p:cNvGrpSpPr/>
          <p:nvPr/>
        </p:nvGrpSpPr>
        <p:grpSpPr>
          <a:xfrm>
            <a:off x="1126416" y="4483728"/>
            <a:ext cx="10284846" cy="909086"/>
            <a:chOff x="1188017" y="4445126"/>
            <a:chExt cx="10847298" cy="958801"/>
          </a:xfrm>
        </p:grpSpPr>
        <p:grpSp>
          <p:nvGrpSpPr>
            <p:cNvPr id="40" name="组合 39"/>
            <p:cNvGrpSpPr/>
            <p:nvPr/>
          </p:nvGrpSpPr>
          <p:grpSpPr>
            <a:xfrm>
              <a:off x="2121926" y="4918146"/>
              <a:ext cx="9021552" cy="463212"/>
              <a:chOff x="2121926" y="4918146"/>
              <a:chExt cx="9021552" cy="463212"/>
            </a:xfrm>
          </p:grpSpPr>
          <p:sp>
            <p:nvSpPr>
              <p:cNvPr id="47" name="矩形 46"/>
              <p:cNvSpPr/>
              <p:nvPr/>
            </p:nvSpPr>
            <p:spPr bwMode="auto">
              <a:xfrm>
                <a:off x="212192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 name="矩形 47"/>
              <p:cNvSpPr/>
              <p:nvPr/>
            </p:nvSpPr>
            <p:spPr bwMode="auto">
              <a:xfrm>
                <a:off x="244445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 name="矩形 48"/>
              <p:cNvSpPr/>
              <p:nvPr/>
            </p:nvSpPr>
            <p:spPr bwMode="auto">
              <a:xfrm>
                <a:off x="276698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0" name="矩形 49"/>
              <p:cNvSpPr/>
              <p:nvPr/>
            </p:nvSpPr>
            <p:spPr bwMode="auto">
              <a:xfrm>
                <a:off x="308951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 name="矩形 50"/>
              <p:cNvSpPr/>
              <p:nvPr/>
            </p:nvSpPr>
            <p:spPr bwMode="auto">
              <a:xfrm>
                <a:off x="3412042"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52" name="矩形 51"/>
              <p:cNvSpPr/>
              <p:nvPr/>
            </p:nvSpPr>
            <p:spPr bwMode="auto">
              <a:xfrm>
                <a:off x="373457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 name="矩形 52"/>
              <p:cNvSpPr/>
              <p:nvPr/>
            </p:nvSpPr>
            <p:spPr bwMode="auto">
              <a:xfrm>
                <a:off x="405710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4" name="矩形 53"/>
              <p:cNvSpPr/>
              <p:nvPr/>
            </p:nvSpPr>
            <p:spPr bwMode="auto">
              <a:xfrm>
                <a:off x="437962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5" name="矩形 54"/>
              <p:cNvSpPr/>
              <p:nvPr/>
            </p:nvSpPr>
            <p:spPr bwMode="auto">
              <a:xfrm>
                <a:off x="469827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6" name="矩形 55"/>
              <p:cNvSpPr/>
              <p:nvPr/>
            </p:nvSpPr>
            <p:spPr bwMode="auto">
              <a:xfrm>
                <a:off x="502080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7" name="矩形 56"/>
              <p:cNvSpPr/>
              <p:nvPr/>
            </p:nvSpPr>
            <p:spPr bwMode="auto">
              <a:xfrm>
                <a:off x="534333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8" name="矩形 57"/>
              <p:cNvSpPr/>
              <p:nvPr/>
            </p:nvSpPr>
            <p:spPr bwMode="auto">
              <a:xfrm>
                <a:off x="566586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9" name="矩形 58"/>
              <p:cNvSpPr/>
              <p:nvPr/>
            </p:nvSpPr>
            <p:spPr bwMode="auto">
              <a:xfrm>
                <a:off x="598839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0" name="矩形 59"/>
              <p:cNvSpPr/>
              <p:nvPr/>
            </p:nvSpPr>
            <p:spPr bwMode="auto">
              <a:xfrm>
                <a:off x="631092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1" name="矩形 60"/>
              <p:cNvSpPr/>
              <p:nvPr/>
            </p:nvSpPr>
            <p:spPr bwMode="auto">
              <a:xfrm>
                <a:off x="663344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2" name="矩形 61"/>
              <p:cNvSpPr/>
              <p:nvPr/>
            </p:nvSpPr>
            <p:spPr bwMode="auto">
              <a:xfrm>
                <a:off x="6955978"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3" name="矩形 62"/>
              <p:cNvSpPr/>
              <p:nvPr/>
            </p:nvSpPr>
            <p:spPr bwMode="auto">
              <a:xfrm>
                <a:off x="7278507"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4" name="矩形 63"/>
              <p:cNvSpPr/>
              <p:nvPr/>
            </p:nvSpPr>
            <p:spPr bwMode="auto">
              <a:xfrm>
                <a:off x="7601036"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5" name="矩形 64"/>
              <p:cNvSpPr/>
              <p:nvPr/>
            </p:nvSpPr>
            <p:spPr bwMode="auto">
              <a:xfrm>
                <a:off x="7923251"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6" name="矩形 65"/>
              <p:cNvSpPr/>
              <p:nvPr/>
            </p:nvSpPr>
            <p:spPr bwMode="auto">
              <a:xfrm>
                <a:off x="824546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7" name="矩形 66"/>
              <p:cNvSpPr/>
              <p:nvPr/>
            </p:nvSpPr>
            <p:spPr bwMode="auto">
              <a:xfrm>
                <a:off x="856799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8" name="矩形 67"/>
              <p:cNvSpPr/>
              <p:nvPr/>
            </p:nvSpPr>
            <p:spPr bwMode="auto">
              <a:xfrm>
                <a:off x="889052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9" name="矩形 68"/>
              <p:cNvSpPr/>
              <p:nvPr/>
            </p:nvSpPr>
            <p:spPr bwMode="auto">
              <a:xfrm>
                <a:off x="9213053"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0" name="矩形 69"/>
              <p:cNvSpPr/>
              <p:nvPr/>
            </p:nvSpPr>
            <p:spPr bwMode="auto">
              <a:xfrm>
                <a:off x="9535582"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1" name="矩形 70"/>
              <p:cNvSpPr/>
              <p:nvPr/>
            </p:nvSpPr>
            <p:spPr bwMode="auto">
              <a:xfrm>
                <a:off x="9858111"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2" name="矩形 71"/>
              <p:cNvSpPr/>
              <p:nvPr/>
            </p:nvSpPr>
            <p:spPr bwMode="auto">
              <a:xfrm>
                <a:off x="10173559"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3" name="矩形 72"/>
              <p:cNvSpPr/>
              <p:nvPr/>
            </p:nvSpPr>
            <p:spPr bwMode="auto">
              <a:xfrm>
                <a:off x="10498724"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74" name="矩形 73"/>
              <p:cNvSpPr/>
              <p:nvPr/>
            </p:nvSpPr>
            <p:spPr bwMode="auto">
              <a:xfrm>
                <a:off x="10821263"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75" name="矩形 74"/>
              <p:cNvSpPr/>
              <p:nvPr/>
            </p:nvSpPr>
            <p:spPr bwMode="auto">
              <a:xfrm>
                <a:off x="2121926" y="4918146"/>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41" name="文本框 40"/>
            <p:cNvSpPr txBox="1"/>
            <p:nvPr/>
          </p:nvSpPr>
          <p:spPr>
            <a:xfrm>
              <a:off x="11269105" y="4875628"/>
              <a:ext cx="766210"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3</a:t>
              </a:r>
              <a:r>
                <a:rPr lang="en-US" altLang="zh-CN" sz="2655" dirty="0">
                  <a:solidFill>
                    <a:srgbClr val="FF6600"/>
                  </a:solidFill>
                </a:rPr>
                <a:t>  </a:t>
              </a:r>
              <a:endParaRPr lang="zh-CN" altLang="en-US" sz="2655" dirty="0">
                <a:solidFill>
                  <a:srgbClr val="FF6600"/>
                </a:solidFill>
              </a:endParaRPr>
            </a:p>
          </p:txBody>
        </p:sp>
        <p:sp>
          <p:nvSpPr>
            <p:cNvPr id="42" name="文本框 41"/>
            <p:cNvSpPr txBox="1"/>
            <p:nvPr/>
          </p:nvSpPr>
          <p:spPr>
            <a:xfrm>
              <a:off x="1188017" y="4957542"/>
              <a:ext cx="921751"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0010  </a:t>
              </a:r>
              <a:endParaRPr lang="zh-CN" altLang="en-US" sz="1896" dirty="0"/>
            </a:p>
          </p:txBody>
        </p:sp>
        <p:sp>
          <p:nvSpPr>
            <p:cNvPr id="43" name="文本框 42"/>
            <p:cNvSpPr txBox="1"/>
            <p:nvPr/>
          </p:nvSpPr>
          <p:spPr>
            <a:xfrm>
              <a:off x="3311100" y="4604692"/>
              <a:ext cx="510920"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4" name="文本框 43"/>
            <p:cNvSpPr txBox="1"/>
            <p:nvPr/>
          </p:nvSpPr>
          <p:spPr>
            <a:xfrm>
              <a:off x="7426583" y="4445126"/>
              <a:ext cx="537971"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5" name="文本框 44"/>
            <p:cNvSpPr txBox="1"/>
            <p:nvPr/>
          </p:nvSpPr>
          <p:spPr>
            <a:xfrm>
              <a:off x="6945212" y="4604692"/>
              <a:ext cx="708299" cy="312774"/>
            </a:xfrm>
            <a:prstGeom prst="rect">
              <a:avLst/>
            </a:prstGeom>
            <a:noFill/>
          </p:spPr>
          <p:txBody>
            <a:bodyPr wrap="squar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6" name="文本框 45"/>
            <p:cNvSpPr txBox="1"/>
            <p:nvPr/>
          </p:nvSpPr>
          <p:spPr>
            <a:xfrm>
              <a:off x="7778569" y="4604692"/>
              <a:ext cx="632648"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76" name="组合 75"/>
          <p:cNvGrpSpPr/>
          <p:nvPr/>
        </p:nvGrpSpPr>
        <p:grpSpPr>
          <a:xfrm>
            <a:off x="1147404" y="5633784"/>
            <a:ext cx="10268667" cy="733123"/>
            <a:chOff x="1210152" y="5658073"/>
            <a:chExt cx="10830235" cy="773215"/>
          </a:xfrm>
        </p:grpSpPr>
        <p:grpSp>
          <p:nvGrpSpPr>
            <p:cNvPr id="77" name="组合 76"/>
            <p:cNvGrpSpPr/>
            <p:nvPr/>
          </p:nvGrpSpPr>
          <p:grpSpPr>
            <a:xfrm>
              <a:off x="2142433" y="5965850"/>
              <a:ext cx="9021552" cy="463212"/>
              <a:chOff x="2142433" y="5965850"/>
              <a:chExt cx="9021552" cy="463212"/>
            </a:xfrm>
          </p:grpSpPr>
          <p:sp>
            <p:nvSpPr>
              <p:cNvPr id="82" name="矩形 81"/>
              <p:cNvSpPr/>
              <p:nvPr/>
            </p:nvSpPr>
            <p:spPr bwMode="auto">
              <a:xfrm>
                <a:off x="214243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3" name="矩形 82"/>
              <p:cNvSpPr/>
              <p:nvPr/>
            </p:nvSpPr>
            <p:spPr bwMode="auto">
              <a:xfrm>
                <a:off x="246496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4" name="矩形 83"/>
              <p:cNvSpPr/>
              <p:nvPr/>
            </p:nvSpPr>
            <p:spPr bwMode="auto">
              <a:xfrm>
                <a:off x="278749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5" name="矩形 84"/>
              <p:cNvSpPr/>
              <p:nvPr/>
            </p:nvSpPr>
            <p:spPr bwMode="auto">
              <a:xfrm>
                <a:off x="3110020"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6" name="矩形 85"/>
              <p:cNvSpPr/>
              <p:nvPr/>
            </p:nvSpPr>
            <p:spPr bwMode="auto">
              <a:xfrm>
                <a:off x="3432549"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7" name="矩形 86"/>
              <p:cNvSpPr/>
              <p:nvPr/>
            </p:nvSpPr>
            <p:spPr bwMode="auto">
              <a:xfrm>
                <a:off x="3755078" y="5966914"/>
                <a:ext cx="322215" cy="462147"/>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88" name="矩形 87"/>
              <p:cNvSpPr/>
              <p:nvPr/>
            </p:nvSpPr>
            <p:spPr bwMode="auto">
              <a:xfrm>
                <a:off x="4077607"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9" name="矩形 88"/>
              <p:cNvSpPr/>
              <p:nvPr/>
            </p:nvSpPr>
            <p:spPr bwMode="auto">
              <a:xfrm>
                <a:off x="4400136"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0" name="矩形 89"/>
              <p:cNvSpPr/>
              <p:nvPr/>
            </p:nvSpPr>
            <p:spPr bwMode="auto">
              <a:xfrm>
                <a:off x="471878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1" name="矩形 90"/>
              <p:cNvSpPr/>
              <p:nvPr/>
            </p:nvSpPr>
            <p:spPr bwMode="auto">
              <a:xfrm>
                <a:off x="504131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2" name="矩形 91"/>
              <p:cNvSpPr/>
              <p:nvPr/>
            </p:nvSpPr>
            <p:spPr bwMode="auto">
              <a:xfrm>
                <a:off x="5363840"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3" name="矩形 92"/>
              <p:cNvSpPr/>
              <p:nvPr/>
            </p:nvSpPr>
            <p:spPr bwMode="auto">
              <a:xfrm>
                <a:off x="5686369" y="596691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94" name="矩形 93"/>
              <p:cNvSpPr/>
              <p:nvPr/>
            </p:nvSpPr>
            <p:spPr bwMode="auto">
              <a:xfrm>
                <a:off x="6008898"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5" name="矩形 94"/>
              <p:cNvSpPr/>
              <p:nvPr/>
            </p:nvSpPr>
            <p:spPr bwMode="auto">
              <a:xfrm>
                <a:off x="6331427"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6" name="矩形 95"/>
              <p:cNvSpPr/>
              <p:nvPr/>
            </p:nvSpPr>
            <p:spPr bwMode="auto">
              <a:xfrm>
                <a:off x="6653956"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7" name="矩形 96"/>
              <p:cNvSpPr/>
              <p:nvPr/>
            </p:nvSpPr>
            <p:spPr bwMode="auto">
              <a:xfrm>
                <a:off x="6976485"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8" name="矩形 97"/>
              <p:cNvSpPr/>
              <p:nvPr/>
            </p:nvSpPr>
            <p:spPr bwMode="auto">
              <a:xfrm>
                <a:off x="7299014"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9" name="矩形 98"/>
              <p:cNvSpPr/>
              <p:nvPr/>
            </p:nvSpPr>
            <p:spPr bwMode="auto">
              <a:xfrm>
                <a:off x="762154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0" name="矩形 99"/>
              <p:cNvSpPr/>
              <p:nvPr/>
            </p:nvSpPr>
            <p:spPr bwMode="auto">
              <a:xfrm>
                <a:off x="7943758"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1" name="矩形 100"/>
              <p:cNvSpPr/>
              <p:nvPr/>
            </p:nvSpPr>
            <p:spPr bwMode="auto">
              <a:xfrm>
                <a:off x="826597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2" name="矩形 101"/>
              <p:cNvSpPr/>
              <p:nvPr/>
            </p:nvSpPr>
            <p:spPr bwMode="auto">
              <a:xfrm>
                <a:off x="858850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3" name="矩形 102"/>
              <p:cNvSpPr/>
              <p:nvPr/>
            </p:nvSpPr>
            <p:spPr bwMode="auto">
              <a:xfrm>
                <a:off x="891103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4" name="矩形 103"/>
              <p:cNvSpPr/>
              <p:nvPr/>
            </p:nvSpPr>
            <p:spPr bwMode="auto">
              <a:xfrm>
                <a:off x="9233560" y="5966914"/>
                <a:ext cx="322215" cy="462148"/>
              </a:xfrm>
              <a:prstGeom prst="rect">
                <a:avLst/>
              </a:prstGeom>
              <a:solidFill>
                <a:srgbClr val="FF0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05" name="矩形 104"/>
              <p:cNvSpPr/>
              <p:nvPr/>
            </p:nvSpPr>
            <p:spPr bwMode="auto">
              <a:xfrm>
                <a:off x="9556089" y="596691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06" name="矩形 105"/>
              <p:cNvSpPr/>
              <p:nvPr/>
            </p:nvSpPr>
            <p:spPr bwMode="auto">
              <a:xfrm>
                <a:off x="9878618"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X</a:t>
                </a:r>
                <a:endParaRPr lang="zh-CN" altLang="en-US" sz="1327" dirty="0">
                  <a:latin typeface="Segoe UI Black" panose="020B0A02040204020203" pitchFamily="34" charset="0"/>
                  <a:cs typeface="Segoe UI Black" panose="020B0A02040204020203" pitchFamily="34" charset="0"/>
                </a:endParaRPr>
              </a:p>
            </p:txBody>
          </p:sp>
          <p:sp>
            <p:nvSpPr>
              <p:cNvPr id="107" name="矩形 106"/>
              <p:cNvSpPr/>
              <p:nvPr/>
            </p:nvSpPr>
            <p:spPr bwMode="auto">
              <a:xfrm>
                <a:off x="10194066"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X</a:t>
                </a:r>
                <a:endParaRPr lang="zh-CN" altLang="en-US" sz="1327" dirty="0">
                  <a:latin typeface="Segoe UI Black" panose="020B0A02040204020203" pitchFamily="34" charset="0"/>
                  <a:cs typeface="Segoe UI Black" panose="020B0A02040204020203" pitchFamily="34" charset="0"/>
                </a:endParaRPr>
              </a:p>
            </p:txBody>
          </p:sp>
          <p:sp>
            <p:nvSpPr>
              <p:cNvPr id="108" name="矩形 107"/>
              <p:cNvSpPr/>
              <p:nvPr/>
            </p:nvSpPr>
            <p:spPr bwMode="auto">
              <a:xfrm>
                <a:off x="10519231"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X</a:t>
                </a:r>
                <a:endParaRPr lang="zh-CN" altLang="en-US" sz="1327" dirty="0">
                  <a:latin typeface="Segoe UI Black" panose="020B0A02040204020203" pitchFamily="34" charset="0"/>
                  <a:cs typeface="Segoe UI Black" panose="020B0A02040204020203" pitchFamily="34" charset="0"/>
                </a:endParaRPr>
              </a:p>
            </p:txBody>
          </p:sp>
          <p:sp>
            <p:nvSpPr>
              <p:cNvPr id="109" name="矩形 108"/>
              <p:cNvSpPr/>
              <p:nvPr/>
            </p:nvSpPr>
            <p:spPr bwMode="auto">
              <a:xfrm>
                <a:off x="10841770"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X</a:t>
                </a:r>
                <a:endParaRPr lang="zh-CN" altLang="en-US" sz="1327" dirty="0">
                  <a:latin typeface="Segoe UI Black" panose="020B0A02040204020203" pitchFamily="34" charset="0"/>
                  <a:cs typeface="Segoe UI Black" panose="020B0A02040204020203" pitchFamily="34" charset="0"/>
                </a:endParaRPr>
              </a:p>
            </p:txBody>
          </p:sp>
          <p:sp>
            <p:nvSpPr>
              <p:cNvPr id="110" name="矩形 109"/>
              <p:cNvSpPr/>
              <p:nvPr/>
            </p:nvSpPr>
            <p:spPr bwMode="auto">
              <a:xfrm>
                <a:off x="2142433" y="5965850"/>
                <a:ext cx="9014077" cy="463212"/>
              </a:xfrm>
              <a:prstGeom prst="rect">
                <a:avLst/>
              </a:prstGeom>
              <a:noFill/>
              <a:ln w="38100">
                <a:solidFill>
                  <a:schemeClr val="tx1">
                    <a:lumMod val="75000"/>
                    <a:lumOff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8" name="文本框 77"/>
            <p:cNvSpPr txBox="1"/>
            <p:nvPr/>
          </p:nvSpPr>
          <p:spPr>
            <a:xfrm>
              <a:off x="11269105" y="5902989"/>
              <a:ext cx="771282"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4</a:t>
              </a:r>
              <a:r>
                <a:rPr lang="en-US" altLang="zh-CN" sz="2655" dirty="0">
                  <a:solidFill>
                    <a:srgbClr val="FF6600"/>
                  </a:solidFill>
                </a:rPr>
                <a:t>  </a:t>
              </a:r>
              <a:endParaRPr lang="zh-CN" altLang="en-US" sz="2655" dirty="0">
                <a:solidFill>
                  <a:srgbClr val="FF6600"/>
                </a:solidFill>
              </a:endParaRPr>
            </a:p>
          </p:txBody>
        </p:sp>
        <p:sp>
          <p:nvSpPr>
            <p:cNvPr id="79" name="文本框 78"/>
            <p:cNvSpPr txBox="1"/>
            <p:nvPr/>
          </p:nvSpPr>
          <p:spPr>
            <a:xfrm>
              <a:off x="1210152" y="5986748"/>
              <a:ext cx="891320"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0011  </a:t>
              </a:r>
              <a:endParaRPr lang="zh-CN" altLang="en-US" sz="1896" dirty="0"/>
            </a:p>
          </p:txBody>
        </p:sp>
        <p:sp>
          <p:nvSpPr>
            <p:cNvPr id="80" name="文本框 79"/>
            <p:cNvSpPr txBox="1"/>
            <p:nvPr/>
          </p:nvSpPr>
          <p:spPr>
            <a:xfrm>
              <a:off x="3648887" y="5658073"/>
              <a:ext cx="65462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81" name="文本框 80"/>
            <p:cNvSpPr txBox="1"/>
            <p:nvPr/>
          </p:nvSpPr>
          <p:spPr>
            <a:xfrm>
              <a:off x="5605602" y="5658073"/>
              <a:ext cx="490632"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1070302" y="1922772"/>
            <a:ext cx="10313709" cy="1823043"/>
            <a:chOff x="1128834" y="1744117"/>
            <a:chExt cx="10877740" cy="1922741"/>
          </a:xfrm>
        </p:grpSpPr>
        <p:grpSp>
          <p:nvGrpSpPr>
            <p:cNvPr id="112" name="组合 111"/>
            <p:cNvGrpSpPr/>
            <p:nvPr/>
          </p:nvGrpSpPr>
          <p:grpSpPr>
            <a:xfrm>
              <a:off x="1964879" y="1744117"/>
              <a:ext cx="9165568" cy="1922741"/>
              <a:chOff x="1964879" y="1744117"/>
              <a:chExt cx="9165568" cy="1922741"/>
            </a:xfrm>
          </p:grpSpPr>
          <p:cxnSp>
            <p:nvCxnSpPr>
              <p:cNvPr id="117" name="直接箭头连接符 116"/>
              <p:cNvCxnSpPr/>
              <p:nvPr/>
            </p:nvCxnSpPr>
            <p:spPr>
              <a:xfrm flipV="1">
                <a:off x="25918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flipV="1">
                <a:off x="322110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flipV="1">
                <a:off x="388407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451332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V="1">
                <a:off x="517629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flipV="1">
                <a:off x="580554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V="1">
                <a:off x="646851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flipV="1">
                <a:off x="709776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V="1">
                <a:off x="776073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838998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90529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2101420" y="2811977"/>
                <a:ext cx="9029027" cy="854881"/>
                <a:chOff x="1229178" y="3007980"/>
                <a:chExt cx="9029027" cy="854881"/>
              </a:xfrm>
            </p:grpSpPr>
            <p:sp>
              <p:nvSpPr>
                <p:cNvPr id="173" name="矩形 172"/>
                <p:cNvSpPr/>
                <p:nvPr/>
              </p:nvSpPr>
              <p:spPr bwMode="auto">
                <a:xfrm>
                  <a:off x="122917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4" name="矩形 173"/>
                <p:cNvSpPr/>
                <p:nvPr/>
              </p:nvSpPr>
              <p:spPr bwMode="auto">
                <a:xfrm>
                  <a:off x="155170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5" name="矩形 174"/>
                <p:cNvSpPr/>
                <p:nvPr/>
              </p:nvSpPr>
              <p:spPr bwMode="auto">
                <a:xfrm>
                  <a:off x="187423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6" name="矩形 175"/>
                <p:cNvSpPr/>
                <p:nvPr/>
              </p:nvSpPr>
              <p:spPr bwMode="auto">
                <a:xfrm>
                  <a:off x="219676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7" name="矩形 176"/>
                <p:cNvSpPr/>
                <p:nvPr/>
              </p:nvSpPr>
              <p:spPr bwMode="auto">
                <a:xfrm>
                  <a:off x="251929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8" name="矩形 177"/>
                <p:cNvSpPr/>
                <p:nvPr/>
              </p:nvSpPr>
              <p:spPr bwMode="auto">
                <a:xfrm>
                  <a:off x="284182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9" name="矩形 178"/>
                <p:cNvSpPr/>
                <p:nvPr/>
              </p:nvSpPr>
              <p:spPr bwMode="auto">
                <a:xfrm>
                  <a:off x="3164352"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80" name="矩形 179"/>
                <p:cNvSpPr/>
                <p:nvPr/>
              </p:nvSpPr>
              <p:spPr bwMode="auto">
                <a:xfrm>
                  <a:off x="348688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1" name="矩形 180"/>
                <p:cNvSpPr/>
                <p:nvPr/>
              </p:nvSpPr>
              <p:spPr bwMode="auto">
                <a:xfrm>
                  <a:off x="380552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2" name="矩形 181"/>
                <p:cNvSpPr/>
                <p:nvPr/>
              </p:nvSpPr>
              <p:spPr bwMode="auto">
                <a:xfrm>
                  <a:off x="412805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3" name="矩形 182"/>
                <p:cNvSpPr/>
                <p:nvPr/>
              </p:nvSpPr>
              <p:spPr bwMode="auto">
                <a:xfrm>
                  <a:off x="445058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4" name="矩形 183"/>
                <p:cNvSpPr/>
                <p:nvPr/>
              </p:nvSpPr>
              <p:spPr bwMode="auto">
                <a:xfrm>
                  <a:off x="477311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5" name="矩形 184"/>
                <p:cNvSpPr/>
                <p:nvPr/>
              </p:nvSpPr>
              <p:spPr bwMode="auto">
                <a:xfrm>
                  <a:off x="5095643"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86" name="矩形 185"/>
                <p:cNvSpPr/>
                <p:nvPr/>
              </p:nvSpPr>
              <p:spPr bwMode="auto">
                <a:xfrm>
                  <a:off x="541817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7" name="矩形 186"/>
                <p:cNvSpPr/>
                <p:nvPr/>
              </p:nvSpPr>
              <p:spPr bwMode="auto">
                <a:xfrm>
                  <a:off x="5740701"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88" name="矩形 187"/>
                <p:cNvSpPr/>
                <p:nvPr/>
              </p:nvSpPr>
              <p:spPr bwMode="auto">
                <a:xfrm>
                  <a:off x="6063230"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9" name="矩形 188"/>
                <p:cNvSpPr/>
                <p:nvPr/>
              </p:nvSpPr>
              <p:spPr bwMode="auto">
                <a:xfrm>
                  <a:off x="6385759"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0" name="矩形 189"/>
                <p:cNvSpPr/>
                <p:nvPr/>
              </p:nvSpPr>
              <p:spPr bwMode="auto">
                <a:xfrm>
                  <a:off x="670828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1" name="矩形 190"/>
                <p:cNvSpPr/>
                <p:nvPr/>
              </p:nvSpPr>
              <p:spPr bwMode="auto">
                <a:xfrm>
                  <a:off x="703050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2" name="矩形 191"/>
                <p:cNvSpPr/>
                <p:nvPr/>
              </p:nvSpPr>
              <p:spPr bwMode="auto">
                <a:xfrm>
                  <a:off x="735271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3" name="矩形 192"/>
                <p:cNvSpPr/>
                <p:nvPr/>
              </p:nvSpPr>
              <p:spPr bwMode="auto">
                <a:xfrm>
                  <a:off x="767524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4" name="矩形 193"/>
                <p:cNvSpPr/>
                <p:nvPr/>
              </p:nvSpPr>
              <p:spPr bwMode="auto">
                <a:xfrm>
                  <a:off x="799777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5" name="矩形 194"/>
                <p:cNvSpPr/>
                <p:nvPr/>
              </p:nvSpPr>
              <p:spPr bwMode="auto">
                <a:xfrm>
                  <a:off x="8320305"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96" name="矩形 195"/>
                <p:cNvSpPr/>
                <p:nvPr/>
              </p:nvSpPr>
              <p:spPr bwMode="auto">
                <a:xfrm>
                  <a:off x="8642834"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97" name="矩形 196"/>
                <p:cNvSpPr/>
                <p:nvPr/>
              </p:nvSpPr>
              <p:spPr bwMode="auto">
                <a:xfrm>
                  <a:off x="8965363"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8" name="矩形 197"/>
                <p:cNvSpPr/>
                <p:nvPr/>
              </p:nvSpPr>
              <p:spPr bwMode="auto">
                <a:xfrm>
                  <a:off x="9280811"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9" name="矩形 198"/>
                <p:cNvSpPr/>
                <p:nvPr/>
              </p:nvSpPr>
              <p:spPr bwMode="auto">
                <a:xfrm>
                  <a:off x="9605976"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0" name="矩形 199"/>
                <p:cNvSpPr/>
                <p:nvPr/>
              </p:nvSpPr>
              <p:spPr bwMode="auto">
                <a:xfrm>
                  <a:off x="9928515"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nvGrpSpPr>
                <p:cNvPr id="201" name="组合 200"/>
                <p:cNvGrpSpPr/>
                <p:nvPr/>
              </p:nvGrpSpPr>
              <p:grpSpPr>
                <a:xfrm>
                  <a:off x="1236653" y="3399587"/>
                  <a:ext cx="9021552" cy="463274"/>
                  <a:chOff x="2346480" y="4277865"/>
                  <a:chExt cx="9021552" cy="463274"/>
                </a:xfrm>
                <a:noFill/>
              </p:grpSpPr>
              <p:sp>
                <p:nvSpPr>
                  <p:cNvPr id="203" name="矩形 202"/>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204" name="矩形 203"/>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205" name="矩形 204"/>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206" name="矩形 205"/>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207" name="矩形 206"/>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208" name="矩形 207"/>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209" name="矩形 208"/>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210" name="矩形 209"/>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211" name="矩形 210"/>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212" name="矩形 211"/>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213" name="矩形 212"/>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214" name="矩形 213"/>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215" name="矩形 214"/>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216" name="矩形 215"/>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217" name="矩形 216"/>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218" name="矩形 217"/>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219" name="矩形 218"/>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220" name="矩形 219"/>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221" name="矩形 220"/>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222" name="矩形 221"/>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223" name="矩形 222"/>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224" name="矩形 223"/>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225" name="矩形 224"/>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226" name="矩形 225"/>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227" name="矩形 226"/>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228" name="矩形 227"/>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229" name="矩形 228"/>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230" name="矩形 229"/>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202" name="矩形 201"/>
                <p:cNvSpPr/>
                <p:nvPr/>
              </p:nvSpPr>
              <p:spPr bwMode="auto">
                <a:xfrm>
                  <a:off x="1229178" y="3007980"/>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28" name="组合 127"/>
              <p:cNvGrpSpPr/>
              <p:nvPr/>
            </p:nvGrpSpPr>
            <p:grpSpPr>
              <a:xfrm>
                <a:off x="1964879" y="1744117"/>
                <a:ext cx="7385754" cy="1054468"/>
                <a:chOff x="1748855" y="4461114"/>
                <a:chExt cx="7385754" cy="1054468"/>
              </a:xfrm>
            </p:grpSpPr>
            <p:cxnSp>
              <p:nvCxnSpPr>
                <p:cNvPr id="165" name="直接箭头连接符 164"/>
                <p:cNvCxnSpPr>
                  <a:cxnSpLocks/>
                </p:cNvCxnSpPr>
                <p:nvPr/>
              </p:nvCxnSpPr>
              <p:spPr>
                <a:xfrm flipV="1">
                  <a:off x="3980435" y="5110974"/>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flipV="1">
                  <a:off x="6564875" y="5110974"/>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flipV="1">
                  <a:off x="5922231" y="5110974"/>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20589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268821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sp>
              <p:nvSpPr>
                <p:cNvPr id="140" name="文本框 139"/>
                <p:cNvSpPr txBox="1"/>
                <p:nvPr/>
              </p:nvSpPr>
              <p:spPr>
                <a:xfrm>
                  <a:off x="1748855"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1" name="文本框 140"/>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2" name="文本框 141"/>
                <p:cNvSpPr txBox="1"/>
                <p:nvPr/>
              </p:nvSpPr>
              <p:spPr>
                <a:xfrm>
                  <a:off x="2726975" y="4461114"/>
                  <a:ext cx="58023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3" name="文本框 142"/>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4" name="文本框 143"/>
                <p:cNvSpPr txBox="1"/>
                <p:nvPr/>
              </p:nvSpPr>
              <p:spPr>
                <a:xfrm>
                  <a:off x="4006024"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5" name="文本框 144"/>
                <p:cNvSpPr txBox="1"/>
                <p:nvPr/>
              </p:nvSpPr>
              <p:spPr>
                <a:xfrm>
                  <a:off x="4698261" y="4461114"/>
                  <a:ext cx="514302"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46" name="文本框 145"/>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47" name="文本框 146"/>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48" name="文本框 147"/>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49" name="文本框 148"/>
                <p:cNvSpPr txBox="1"/>
                <p:nvPr/>
              </p:nvSpPr>
              <p:spPr>
                <a:xfrm>
                  <a:off x="2424330"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50" name="文本框 149"/>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51" name="文本框 150"/>
                <p:cNvSpPr txBox="1"/>
                <p:nvPr/>
              </p:nvSpPr>
              <p:spPr>
                <a:xfrm>
                  <a:off x="3693648" y="4840461"/>
                  <a:ext cx="627576"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52" name="文本框 151"/>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53" name="文本框 152"/>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54" name="文本框 153"/>
                <p:cNvSpPr txBox="1"/>
                <p:nvPr/>
              </p:nvSpPr>
              <p:spPr>
                <a:xfrm>
                  <a:off x="5716399" y="4840461"/>
                  <a:ext cx="433150"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55" name="文本框 154"/>
                <p:cNvSpPr txBox="1"/>
                <p:nvPr/>
              </p:nvSpPr>
              <p:spPr>
                <a:xfrm>
                  <a:off x="6316306" y="4840461"/>
                  <a:ext cx="563331"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56" name="文本框 155"/>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157" name="文本框 156"/>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158" name="文本框 157"/>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159" name="文本框 158"/>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160" name="文本框 159"/>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161" name="文本框 160"/>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grpSp>
          <p:grpSp>
            <p:nvGrpSpPr>
              <p:cNvPr id="129" name="组合 128"/>
              <p:cNvGrpSpPr/>
              <p:nvPr/>
            </p:nvGrpSpPr>
            <p:grpSpPr>
              <a:xfrm>
                <a:off x="9103092" y="1744117"/>
                <a:ext cx="724881" cy="1054468"/>
                <a:chOff x="8887068" y="4461114"/>
                <a:chExt cx="724881" cy="1054468"/>
              </a:xfrm>
            </p:grpSpPr>
            <p:cxnSp>
              <p:nvCxnSpPr>
                <p:cNvPr id="136" name="直接箭头连接符 135"/>
                <p:cNvCxnSpPr>
                  <a:cxnSpLocks/>
                </p:cNvCxnSpPr>
                <p:nvPr/>
              </p:nvCxnSpPr>
              <p:spPr>
                <a:xfrm flipV="1">
                  <a:off x="9432150" y="4742228"/>
                  <a:ext cx="0" cy="77335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p:cNvCxnSpPr>
                <p:nvPr/>
              </p:nvCxnSpPr>
              <p:spPr>
                <a:xfrm flipV="1">
                  <a:off x="9092350" y="5146069"/>
                  <a:ext cx="0" cy="369513"/>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8887068" y="4840461"/>
                  <a:ext cx="399336"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139" name="文本框 138"/>
                <p:cNvSpPr txBox="1"/>
                <p:nvPr/>
              </p:nvSpPr>
              <p:spPr>
                <a:xfrm>
                  <a:off x="9190635" y="4461114"/>
                  <a:ext cx="421314"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30" name="组合 129"/>
              <p:cNvGrpSpPr/>
              <p:nvPr/>
            </p:nvGrpSpPr>
            <p:grpSpPr>
              <a:xfrm>
                <a:off x="9887383" y="2034692"/>
                <a:ext cx="1121251" cy="775766"/>
                <a:chOff x="9671359" y="4751689"/>
                <a:chExt cx="1121251" cy="775766"/>
              </a:xfrm>
            </p:grpSpPr>
            <p:cxnSp>
              <p:nvCxnSpPr>
                <p:cNvPr id="131" name="直接箭头连接符 130"/>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latin typeface="微软雅黑" panose="020B0503020204020204" pitchFamily="34" charset="-122"/>
                      <a:ea typeface="微软雅黑" panose="020B0503020204020204" pitchFamily="34" charset="-122"/>
                    </a:rPr>
                    <a:t>下址字段</a:t>
                  </a:r>
                </a:p>
              </p:txBody>
            </p:sp>
          </p:grpSp>
        </p:grpSp>
        <p:sp>
          <p:nvSpPr>
            <p:cNvPr id="113" name="文本框 112"/>
            <p:cNvSpPr txBox="1"/>
            <p:nvPr/>
          </p:nvSpPr>
          <p:spPr>
            <a:xfrm>
              <a:off x="11269105" y="2751969"/>
              <a:ext cx="737469"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1</a:t>
              </a:r>
              <a:r>
                <a:rPr lang="en-US" altLang="zh-CN" sz="2655" dirty="0">
                  <a:solidFill>
                    <a:srgbClr val="FF6600"/>
                  </a:solidFill>
                </a:rPr>
                <a:t>  </a:t>
              </a:r>
              <a:endParaRPr lang="zh-CN" altLang="en-US" sz="2655" dirty="0">
                <a:solidFill>
                  <a:srgbClr val="FF6600"/>
                </a:solidFill>
              </a:endParaRPr>
            </a:p>
          </p:txBody>
        </p:sp>
        <p:sp>
          <p:nvSpPr>
            <p:cNvPr id="114" name="文本框 113"/>
            <p:cNvSpPr txBox="1"/>
            <p:nvPr/>
          </p:nvSpPr>
          <p:spPr>
            <a:xfrm>
              <a:off x="1172791" y="2899128"/>
              <a:ext cx="952183"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0000  </a:t>
              </a:r>
              <a:endParaRPr lang="zh-CN" altLang="en-US" sz="1896" dirty="0"/>
            </a:p>
          </p:txBody>
        </p:sp>
        <p:sp>
          <p:nvSpPr>
            <p:cNvPr id="115" name="文本框 114"/>
            <p:cNvSpPr txBox="1"/>
            <p:nvPr/>
          </p:nvSpPr>
          <p:spPr>
            <a:xfrm>
              <a:off x="1128834" y="2414433"/>
              <a:ext cx="965709" cy="405084"/>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896" dirty="0">
                  <a:solidFill>
                    <a:schemeClr val="tx1"/>
                  </a:solidFill>
                </a:rPr>
                <a:t>微地址</a:t>
              </a:r>
            </a:p>
          </p:txBody>
        </p:sp>
      </p:grpSp>
      <p:graphicFrame>
        <p:nvGraphicFramePr>
          <p:cNvPr id="231" name="表格 230"/>
          <p:cNvGraphicFramePr>
            <a:graphicFrameLocks noGrp="1"/>
          </p:cNvGraphicFramePr>
          <p:nvPr>
            <p:extLst/>
          </p:nvPr>
        </p:nvGraphicFramePr>
        <p:xfrm>
          <a:off x="6614444" y="177134"/>
          <a:ext cx="5419334" cy="1613758"/>
        </p:xfrm>
        <a:graphic>
          <a:graphicData uri="http://schemas.openxmlformats.org/drawingml/2006/table">
            <a:tbl>
              <a:tblPr firstRow="1" bandRow="1">
                <a:tableStyleId>{5C22544A-7EE6-4342-B048-85BDC9FD1C3A}</a:tableStyleId>
              </a:tblPr>
              <a:tblGrid>
                <a:gridCol w="569393">
                  <a:extLst>
                    <a:ext uri="{9D8B030D-6E8A-4147-A177-3AD203B41FA5}">
                      <a16:colId xmlns:a16="http://schemas.microsoft.com/office/drawing/2014/main" val="517979817"/>
                    </a:ext>
                  </a:extLst>
                </a:gridCol>
                <a:gridCol w="2659149">
                  <a:extLst>
                    <a:ext uri="{9D8B030D-6E8A-4147-A177-3AD203B41FA5}">
                      <a16:colId xmlns:a16="http://schemas.microsoft.com/office/drawing/2014/main" val="2841136919"/>
                    </a:ext>
                  </a:extLst>
                </a:gridCol>
                <a:gridCol w="2190792">
                  <a:extLst>
                    <a:ext uri="{9D8B030D-6E8A-4147-A177-3AD203B41FA5}">
                      <a16:colId xmlns:a16="http://schemas.microsoft.com/office/drawing/2014/main" val="683982917"/>
                    </a:ext>
                  </a:extLst>
                </a:gridCol>
              </a:tblGrid>
              <a:tr h="318746">
                <a:tc>
                  <a:txBody>
                    <a:bodyPr/>
                    <a:lstStyle/>
                    <a:p>
                      <a:pPr algn="l"/>
                      <a:r>
                        <a:rPr lang="zh-CN" altLang="en-US" sz="13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300" dirty="0">
                          <a:latin typeface="微软雅黑" panose="020B0503020204020204" pitchFamily="34" charset="-122"/>
                          <a:ea typeface="微软雅黑" panose="020B0503020204020204" pitchFamily="34" charset="-122"/>
                        </a:rPr>
                        <a:t>取指令数据通路</a:t>
                      </a:r>
                    </a:p>
                  </a:txBody>
                  <a:tcPr marL="86699" marR="86699" marT="43349" marB="43349" anchor="ctr" anchorCtr="1"/>
                </a:tc>
                <a:tc>
                  <a:txBody>
                    <a:bodyPr/>
                    <a:lstStyle/>
                    <a:p>
                      <a:pPr algn="l"/>
                      <a:r>
                        <a:rPr lang="zh-CN" altLang="en-US" sz="1300" dirty="0">
                          <a:latin typeface="微软雅黑" panose="020B0503020204020204" pitchFamily="34" charset="-122"/>
                          <a:ea typeface="微软雅黑" panose="020B0503020204020204" pitchFamily="34" charset="-122"/>
                        </a:rPr>
                        <a:t>控制信号</a:t>
                      </a:r>
                    </a:p>
                  </a:txBody>
                  <a:tcPr marL="86699" marR="86699" marT="43349" marB="43349" anchor="ctr" anchorCtr="1"/>
                </a:tc>
                <a:extLst>
                  <a:ext uri="{0D108BD9-81ED-4DB2-BD59-A6C34878D82A}">
                    <a16:rowId xmlns:a16="http://schemas.microsoft.com/office/drawing/2014/main" val="4056042031"/>
                  </a:ext>
                </a:extLst>
              </a:tr>
              <a:tr h="323753">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T1</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(PC)</a:t>
                      </a:r>
                      <a:r>
                        <a:rPr lang="en-US" altLang="zh-CN" sz="13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300" b="1"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3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300" b="1" dirty="0" err="1">
                          <a:solidFill>
                            <a:schemeClr val="tx1"/>
                          </a:solidFill>
                          <a:latin typeface="微软雅黑" panose="020B0503020204020204" pitchFamily="34" charset="-122"/>
                          <a:ea typeface="微软雅黑" panose="020B0503020204020204" pitchFamily="34" charset="-122"/>
                        </a:rPr>
                        <a:t>PC</a:t>
                      </a:r>
                      <a:r>
                        <a:rPr lang="en-US" altLang="zh-CN" sz="1300" b="1" baseline="-25000" dirty="0" err="1">
                          <a:solidFill>
                            <a:schemeClr val="tx1"/>
                          </a:solidFill>
                          <a:latin typeface="微软雅黑" panose="020B0503020204020204" pitchFamily="34" charset="-122"/>
                          <a:ea typeface="微软雅黑" panose="020B0503020204020204" pitchFamily="34" charset="-122"/>
                        </a:rPr>
                        <a:t>out</a:t>
                      </a:r>
                      <a:r>
                        <a:rPr lang="en-US" altLang="zh-CN" sz="1300" b="1" dirty="0">
                          <a:solidFill>
                            <a:schemeClr val="tx1"/>
                          </a:solidFill>
                          <a:latin typeface="微软雅黑" panose="020B0503020204020204" pitchFamily="34" charset="-122"/>
                          <a:ea typeface="微软雅黑" panose="020B0503020204020204" pitchFamily="34" charset="-122"/>
                        </a:rPr>
                        <a:t>, </a:t>
                      </a:r>
                      <a:r>
                        <a:rPr lang="en-US" altLang="zh-CN" sz="1300" b="1" dirty="0" err="1">
                          <a:solidFill>
                            <a:schemeClr val="tx1"/>
                          </a:solidFill>
                          <a:latin typeface="微软雅黑" panose="020B0503020204020204" pitchFamily="34" charset="-122"/>
                          <a:ea typeface="微软雅黑" panose="020B0503020204020204" pitchFamily="34" charset="-122"/>
                        </a:rPr>
                        <a:t>AR</a:t>
                      </a:r>
                      <a:r>
                        <a:rPr lang="en-US" altLang="zh-CN" sz="1300" b="1" baseline="-25000" dirty="0" err="1">
                          <a:solidFill>
                            <a:schemeClr val="tx1"/>
                          </a:solidFill>
                          <a:latin typeface="微软雅黑" panose="020B0503020204020204" pitchFamily="34" charset="-122"/>
                          <a:ea typeface="微软雅黑" panose="020B0503020204020204" pitchFamily="34" charset="-122"/>
                        </a:rPr>
                        <a:t>in</a:t>
                      </a:r>
                      <a:r>
                        <a:rPr lang="en-US" altLang="zh-CN" sz="1300" b="1" dirty="0">
                          <a:solidFill>
                            <a:schemeClr val="tx1"/>
                          </a:solidFill>
                          <a:latin typeface="微软雅黑" panose="020B0503020204020204" pitchFamily="34" charset="-122"/>
                          <a:ea typeface="微软雅黑" panose="020B0503020204020204" pitchFamily="34" charset="-122"/>
                        </a:rPr>
                        <a:t>, </a:t>
                      </a:r>
                      <a:r>
                        <a:rPr lang="en-US" altLang="zh-CN" sz="1300" b="1" baseline="0" dirty="0">
                          <a:solidFill>
                            <a:schemeClr val="tx1"/>
                          </a:solidFill>
                          <a:latin typeface="微软雅黑" panose="020B0503020204020204" pitchFamily="34" charset="-122"/>
                          <a:ea typeface="微软雅黑" panose="020B0503020204020204" pitchFamily="34" charset="-122"/>
                        </a:rPr>
                        <a:t>X</a:t>
                      </a:r>
                      <a:r>
                        <a:rPr lang="en-US" altLang="zh-CN" sz="1300" b="1" baseline="-25000" dirty="0">
                          <a:solidFill>
                            <a:schemeClr val="tx1"/>
                          </a:solidFill>
                          <a:latin typeface="微软雅黑" panose="020B0503020204020204" pitchFamily="34" charset="-122"/>
                          <a:ea typeface="微软雅黑" panose="020B0503020204020204" pitchFamily="34" charset="-122"/>
                        </a:rPr>
                        <a:t>in</a:t>
                      </a:r>
                      <a:endParaRPr lang="zh-CN" altLang="en-US" sz="13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323753">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T2</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(X)+1</a:t>
                      </a:r>
                      <a:r>
                        <a:rPr lang="en-US" altLang="zh-CN" sz="13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b="1" dirty="0">
                          <a:solidFill>
                            <a:schemeClr val="tx1"/>
                          </a:solidFill>
                          <a:latin typeface="微软雅黑" panose="020B0503020204020204" pitchFamily="34" charset="-122"/>
                          <a:ea typeface="微软雅黑" panose="020B0503020204020204" pitchFamily="34" charset="-122"/>
                        </a:rPr>
                        <a:t>+1</a:t>
                      </a:r>
                      <a:r>
                        <a:rPr lang="en-US" altLang="zh-CN" sz="1300" b="1" baseline="-25000" dirty="0">
                          <a:solidFill>
                            <a:schemeClr val="tx1"/>
                          </a:solidFill>
                          <a:latin typeface="微软雅黑" panose="020B0503020204020204" pitchFamily="34" charset="-122"/>
                          <a:ea typeface="微软雅黑" panose="020B0503020204020204" pitchFamily="34" charset="-122"/>
                        </a:rPr>
                        <a:t>,</a:t>
                      </a:r>
                      <a:r>
                        <a:rPr lang="en-US" altLang="zh-CN" sz="1300" b="1" dirty="0">
                          <a:solidFill>
                            <a:schemeClr val="tx1"/>
                          </a:solidFill>
                          <a:latin typeface="微软雅黑" panose="020B0503020204020204" pitchFamily="34" charset="-122"/>
                          <a:ea typeface="微软雅黑" panose="020B0503020204020204" pitchFamily="34" charset="-122"/>
                        </a:rPr>
                        <a:t> Read</a:t>
                      </a:r>
                      <a:r>
                        <a:rPr lang="en-US" altLang="zh-CN" sz="1300" b="1" baseline="-25000" dirty="0">
                          <a:solidFill>
                            <a:schemeClr val="tx1"/>
                          </a:solidFill>
                          <a:latin typeface="微软雅黑" panose="020B0503020204020204" pitchFamily="34" charset="-122"/>
                          <a:ea typeface="微软雅黑" panose="020B0503020204020204" pitchFamily="34" charset="-122"/>
                        </a:rPr>
                        <a:t> </a:t>
                      </a:r>
                      <a:endParaRPr lang="zh-CN" altLang="en-US" sz="13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323753">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T3</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(Z)</a:t>
                      </a:r>
                      <a:r>
                        <a:rPr lang="en-US" altLang="zh-CN" sz="13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b="1" dirty="0" err="1">
                          <a:solidFill>
                            <a:schemeClr val="tx1"/>
                          </a:solidFill>
                          <a:latin typeface="微软雅黑" panose="020B0503020204020204" pitchFamily="34" charset="-122"/>
                          <a:ea typeface="微软雅黑" panose="020B0503020204020204" pitchFamily="34" charset="-122"/>
                        </a:rPr>
                        <a:t>Z</a:t>
                      </a:r>
                      <a:r>
                        <a:rPr lang="en-US" altLang="zh-CN" sz="1300" b="1" baseline="-25000" dirty="0" err="1">
                          <a:solidFill>
                            <a:schemeClr val="tx1"/>
                          </a:solidFill>
                          <a:latin typeface="微软雅黑" panose="020B0503020204020204" pitchFamily="34" charset="-122"/>
                          <a:ea typeface="微软雅黑" panose="020B0503020204020204" pitchFamily="34" charset="-122"/>
                        </a:rPr>
                        <a:t>out</a:t>
                      </a:r>
                      <a:r>
                        <a:rPr lang="en-US" altLang="zh-CN" sz="1300" b="1" dirty="0">
                          <a:solidFill>
                            <a:schemeClr val="tx1"/>
                          </a:solidFill>
                          <a:latin typeface="微软雅黑" panose="020B0503020204020204" pitchFamily="34" charset="-122"/>
                          <a:ea typeface="微软雅黑" panose="020B0503020204020204" pitchFamily="34" charset="-122"/>
                        </a:rPr>
                        <a:t>, </a:t>
                      </a:r>
                      <a:r>
                        <a:rPr lang="en-US" altLang="zh-CN" sz="1300" b="1" dirty="0" err="1">
                          <a:solidFill>
                            <a:schemeClr val="tx1"/>
                          </a:solidFill>
                          <a:latin typeface="微软雅黑" panose="020B0503020204020204" pitchFamily="34" charset="-122"/>
                          <a:ea typeface="微软雅黑" panose="020B0503020204020204" pitchFamily="34" charset="-122"/>
                        </a:rPr>
                        <a:t>PC</a:t>
                      </a:r>
                      <a:r>
                        <a:rPr lang="en-US" altLang="zh-CN" sz="1300" b="1" baseline="-25000" dirty="0" err="1">
                          <a:solidFill>
                            <a:schemeClr val="tx1"/>
                          </a:solidFill>
                          <a:latin typeface="微软雅黑" panose="020B0503020204020204" pitchFamily="34" charset="-122"/>
                          <a:ea typeface="微软雅黑" panose="020B0503020204020204" pitchFamily="34" charset="-122"/>
                        </a:rPr>
                        <a:t>in</a:t>
                      </a:r>
                      <a:r>
                        <a:rPr lang="en-US" altLang="zh-CN" sz="1300" b="1" dirty="0">
                          <a:solidFill>
                            <a:schemeClr val="tx1"/>
                          </a:solidFill>
                          <a:latin typeface="微软雅黑" panose="020B0503020204020204" pitchFamily="34" charset="-122"/>
                          <a:ea typeface="微软雅黑" panose="020B0503020204020204" pitchFamily="34" charset="-122"/>
                        </a:rPr>
                        <a:t>, </a:t>
                      </a:r>
                      <a:r>
                        <a:rPr lang="en-US" altLang="zh-CN" sz="1300" b="1" dirty="0" err="1">
                          <a:solidFill>
                            <a:schemeClr val="tx1"/>
                          </a:solidFill>
                          <a:latin typeface="微软雅黑" panose="020B0503020204020204" pitchFamily="34" charset="-122"/>
                          <a:ea typeface="微软雅黑" panose="020B0503020204020204" pitchFamily="34" charset="-122"/>
                        </a:rPr>
                        <a:t>DRE</a:t>
                      </a:r>
                      <a:r>
                        <a:rPr lang="en-US" altLang="zh-CN" sz="1300" b="1" baseline="-25000" dirty="0" err="1">
                          <a:solidFill>
                            <a:schemeClr val="tx1"/>
                          </a:solidFill>
                          <a:latin typeface="微软雅黑" panose="020B0503020204020204" pitchFamily="34" charset="-122"/>
                          <a:ea typeface="微软雅黑" panose="020B0503020204020204" pitchFamily="34" charset="-122"/>
                        </a:rPr>
                        <a:t>in</a:t>
                      </a:r>
                      <a:r>
                        <a:rPr lang="en-US" altLang="zh-CN" sz="1300" b="1" baseline="-25000" dirty="0">
                          <a:solidFill>
                            <a:schemeClr val="tx1"/>
                          </a:solidFill>
                          <a:latin typeface="微软雅黑" panose="020B0503020204020204" pitchFamily="34" charset="-122"/>
                          <a:ea typeface="微软雅黑" panose="020B0503020204020204" pitchFamily="34" charset="-122"/>
                        </a:rPr>
                        <a:t>,</a:t>
                      </a:r>
                      <a:r>
                        <a:rPr lang="en-US" altLang="zh-CN" sz="1300" b="1" dirty="0">
                          <a:solidFill>
                            <a:schemeClr val="tx1"/>
                          </a:solidFill>
                          <a:latin typeface="微软雅黑" panose="020B0503020204020204" pitchFamily="34" charset="-122"/>
                          <a:ea typeface="微软雅黑" panose="020B0503020204020204" pitchFamily="34" charset="-122"/>
                        </a:rPr>
                        <a:t> Read</a:t>
                      </a:r>
                      <a:r>
                        <a:rPr lang="en-US" altLang="zh-CN" sz="1300" b="1" baseline="-25000" dirty="0">
                          <a:solidFill>
                            <a:schemeClr val="tx1"/>
                          </a:solidFill>
                          <a:latin typeface="微软雅黑" panose="020B0503020204020204" pitchFamily="34" charset="-122"/>
                          <a:ea typeface="微软雅黑" panose="020B0503020204020204" pitchFamily="34" charset="-122"/>
                        </a:rPr>
                        <a:t> </a:t>
                      </a:r>
                      <a:endParaRPr lang="zh-CN" altLang="en-US" sz="13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3237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b="1" dirty="0">
                          <a:solidFill>
                            <a:schemeClr val="tx1"/>
                          </a:solidFill>
                          <a:latin typeface="微软雅黑" panose="020B0503020204020204" pitchFamily="34" charset="-122"/>
                          <a:ea typeface="微软雅黑" panose="020B0503020204020204" pitchFamily="34" charset="-122"/>
                        </a:rPr>
                        <a:t>T4</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(DR)</a:t>
                      </a:r>
                      <a:r>
                        <a:rPr lang="en-US" altLang="zh-CN" sz="13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300" b="1" dirty="0" err="1">
                          <a:solidFill>
                            <a:schemeClr val="tx1"/>
                          </a:solidFill>
                          <a:latin typeface="微软雅黑" panose="020B0503020204020204" pitchFamily="34" charset="-122"/>
                          <a:ea typeface="微软雅黑" panose="020B0503020204020204" pitchFamily="34" charset="-122"/>
                        </a:rPr>
                        <a:t>DR</a:t>
                      </a:r>
                      <a:r>
                        <a:rPr lang="en-US" altLang="zh-CN" sz="1300" b="1" baseline="-25000" dirty="0" err="1">
                          <a:solidFill>
                            <a:schemeClr val="tx1"/>
                          </a:solidFill>
                          <a:latin typeface="微软雅黑" panose="020B0503020204020204" pitchFamily="34" charset="-122"/>
                          <a:ea typeface="微软雅黑" panose="020B0503020204020204" pitchFamily="34" charset="-122"/>
                        </a:rPr>
                        <a:t>out</a:t>
                      </a:r>
                      <a:r>
                        <a:rPr lang="en-US" altLang="zh-CN" sz="1300" b="1" dirty="0">
                          <a:solidFill>
                            <a:schemeClr val="tx1"/>
                          </a:solidFill>
                          <a:latin typeface="微软雅黑" panose="020B0503020204020204" pitchFamily="34" charset="-122"/>
                          <a:ea typeface="微软雅黑" panose="020B0503020204020204" pitchFamily="34" charset="-122"/>
                        </a:rPr>
                        <a:t>, </a:t>
                      </a:r>
                      <a:r>
                        <a:rPr lang="en-US" altLang="zh-CN" sz="1300" b="1" dirty="0" err="1">
                          <a:solidFill>
                            <a:schemeClr val="tx1"/>
                          </a:solidFill>
                          <a:latin typeface="微软雅黑" panose="020B0503020204020204" pitchFamily="34" charset="-122"/>
                          <a:ea typeface="微软雅黑" panose="020B0503020204020204" pitchFamily="34" charset="-122"/>
                        </a:rPr>
                        <a:t>IR</a:t>
                      </a:r>
                      <a:r>
                        <a:rPr lang="en-US" altLang="zh-CN" sz="13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3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232" name="圆角矩形 229">
            <a:extLst>
              <a:ext uri="{FF2B5EF4-FFF2-40B4-BE49-F238E27FC236}">
                <a16:creationId xmlns:a16="http://schemas.microsoft.com/office/drawing/2014/main" id="{662CC383-4D7A-435E-ADB4-31A8CE18861C}"/>
              </a:ext>
            </a:extLst>
          </p:cNvPr>
          <p:cNvSpPr/>
          <p:nvPr/>
        </p:nvSpPr>
        <p:spPr bwMode="auto">
          <a:xfrm>
            <a:off x="6614445" y="529193"/>
            <a:ext cx="5419334" cy="245273"/>
          </a:xfrm>
          <a:prstGeom prst="roundRect">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spTree>
    <p:extLst>
      <p:ext uri="{BB962C8B-B14F-4D97-AF65-F5344CB8AC3E}">
        <p14:creationId xmlns:p14="http://schemas.microsoft.com/office/powerpoint/2010/main" val="196051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left)">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54167E-6 2.59259E-6 L -3.54167E-6 0.04676 " pathEditMode="relative" rAng="0" ptsTypes="AA">
                                      <p:cBhvr>
                                        <p:cTn id="11" dur="2000" fill="hold"/>
                                        <p:tgtEl>
                                          <p:spTgt spid="232"/>
                                        </p:tgtEl>
                                        <p:attrNameLst>
                                          <p:attrName>ppt_x</p:attrName>
                                          <p:attrName>ppt_y</p:attrName>
                                        </p:attrNameLst>
                                      </p:cBhvr>
                                      <p:rCtr x="0" y="2338"/>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54167E-6 0.04676 L -3.54167E-6 0.0949 " pathEditMode="relative" rAng="0" ptsTypes="AA">
                                      <p:cBhvr>
                                        <p:cTn id="20" dur="2000" fill="hold"/>
                                        <p:tgtEl>
                                          <p:spTgt spid="232"/>
                                        </p:tgtEl>
                                        <p:attrNameLst>
                                          <p:attrName>ppt_x</p:attrName>
                                          <p:attrName>ppt_y</p:attrName>
                                        </p:attrNameLst>
                                      </p:cBhvr>
                                      <p:rCtr x="0" y="2546"/>
                                    </p:animMotion>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2" nodeType="clickEffect">
                                  <p:stCondLst>
                                    <p:cond delay="0"/>
                                  </p:stCondLst>
                                  <p:childTnLst>
                                    <p:animMotion origin="layout" path="M -3.54167E-6 0.09491 L -3.54167E-6 0.14028 " pathEditMode="relative" rAng="0" ptsTypes="AA">
                                      <p:cBhvr>
                                        <p:cTn id="29" dur="2000" fill="hold"/>
                                        <p:tgtEl>
                                          <p:spTgt spid="232"/>
                                        </p:tgtEl>
                                        <p:attrNameLst>
                                          <p:attrName>ppt_x</p:attrName>
                                          <p:attrName>ppt_y</p:attrName>
                                        </p:attrNameLst>
                                      </p:cBhvr>
                                      <p:rCtr x="0" y="231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wipe(left)">
                                      <p:cBhvr>
                                        <p:cTn id="3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32" grpId="1" animBg="1"/>
      <p:bldP spid="23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p>
        </p:txBody>
      </p:sp>
      <p:sp>
        <p:nvSpPr>
          <p:cNvPr id="3" name="内容占位符 2"/>
          <p:cNvSpPr>
            <a:spLocks noGrp="1"/>
          </p:cNvSpPr>
          <p:nvPr>
            <p:ph idx="1"/>
          </p:nvPr>
        </p:nvSpPr>
        <p:spPr>
          <a:xfrm>
            <a:off x="487822" y="942764"/>
            <a:ext cx="11061050" cy="5637024"/>
          </a:xfrm>
        </p:spPr>
        <p:txBody>
          <a:bodyPr>
            <a:normAutofit/>
          </a:bodyPr>
          <a:lstStyle/>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PC (Program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IR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AR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DR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AC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PSW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p>
          <a:p>
            <a:pPr marL="931963" lvl="1" indent="-325103" defTabSz="866943" fontAlgn="base">
              <a:lnSpc>
                <a:spcPct val="140000"/>
              </a:lnSpc>
              <a:spcBef>
                <a:spcPts val="569"/>
              </a:spcBef>
              <a:spcAft>
                <a:spcPts val="569"/>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p>
        </p:txBody>
      </p:sp>
    </p:spTree>
    <p:extLst>
      <p:ext uri="{BB962C8B-B14F-4D97-AF65-F5344CB8AC3E}">
        <p14:creationId xmlns:p14="http://schemas.microsoft.com/office/powerpoint/2010/main" val="947123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headEnd/>
            <a:tailEnd/>
          </a:ln>
          <a:extLst/>
        </p:spPr>
        <p:txBody>
          <a:bodyPr vert="horz" wrap="square" lIns="86699" tIns="43349" rIns="86699" bIns="43349" numCol="1" anchor="t" anchorCtr="0" compatLnSpc="1">
            <a:prstTxWarp prst="textNoShape">
              <a:avLst/>
            </a:prstTxWarp>
          </a:bodyPr>
          <a:lstStyle/>
          <a:p>
            <a:endParaRPr lang="zh-CN" altLang="en-US" sz="3792"/>
          </a:p>
        </p:txBody>
      </p:sp>
      <p:sp>
        <p:nvSpPr>
          <p:cNvPr id="279" name="Text Box 35">
            <a:extLst>
              <a:ext uri="{FF2B5EF4-FFF2-40B4-BE49-F238E27FC236}">
                <a16:creationId xmlns:a16="http://schemas.microsoft.com/office/drawing/2014/main" id="{D247FA76-7EB6-4AF7-9503-13607C61F2AD}"/>
              </a:ext>
            </a:extLst>
          </p:cNvPr>
          <p:cNvSpPr txBox="1">
            <a:spLocks noChangeArrowheads="1"/>
          </p:cNvSpPr>
          <p:nvPr/>
        </p:nvSpPr>
        <p:spPr bwMode="auto">
          <a:xfrm>
            <a:off x="10943954" y="3584558"/>
            <a:ext cx="6181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76717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Load</a:t>
            </a:r>
            <a:r>
              <a:rPr lang="zh-CN" altLang="en-US" dirty="0"/>
              <a:t>指令执行数据通路</a:t>
            </a:r>
          </a:p>
        </p:txBody>
      </p:sp>
      <p:sp>
        <p:nvSpPr>
          <p:cNvPr id="296" name="矩形 295"/>
          <p:cNvSpPr/>
          <p:nvPr/>
        </p:nvSpPr>
        <p:spPr>
          <a:xfrm>
            <a:off x="961238" y="1981570"/>
            <a:ext cx="2937022" cy="559256"/>
          </a:xfrm>
          <a:prstGeom prst="rect">
            <a:avLst/>
          </a:prstGeom>
        </p:spPr>
        <p:txBody>
          <a:bodyPr wrap="none">
            <a:spAutoFit/>
          </a:bodyPr>
          <a:lstStyle/>
          <a:p>
            <a:pPr lvl="1">
              <a:spcBef>
                <a:spcPts val="569"/>
              </a:spcBef>
              <a:spcAft>
                <a:spcPts val="569"/>
              </a:spcAft>
            </a:pPr>
            <a:r>
              <a:rPr lang="en-US" altLang="zh-CN" sz="3034"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LOAD R0,6#</a:t>
            </a:r>
          </a:p>
        </p:txBody>
      </p:sp>
      <p:sp>
        <p:nvSpPr>
          <p:cNvPr id="297"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9"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2" b="1" dirty="0">
              <a:latin typeface="微软雅黑" panose="020B0503020204020204" pitchFamily="34" charset="-122"/>
              <a:ea typeface="微软雅黑" panose="020B0503020204020204" pitchFamily="34" charset="-122"/>
            </a:endParaRPr>
          </a:p>
        </p:txBody>
      </p:sp>
      <p:sp>
        <p:nvSpPr>
          <p:cNvPr id="30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301"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2"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30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30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305"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30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30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grpSp>
        <p:nvGrpSpPr>
          <p:cNvPr id="309" name="组合 308"/>
          <p:cNvGrpSpPr/>
          <p:nvPr/>
        </p:nvGrpSpPr>
        <p:grpSpPr>
          <a:xfrm>
            <a:off x="9074688" y="3501776"/>
            <a:ext cx="728683" cy="240131"/>
            <a:chOff x="5939241" y="3396461"/>
            <a:chExt cx="768533" cy="253263"/>
          </a:xfrm>
        </p:grpSpPr>
        <p:sp>
          <p:nvSpPr>
            <p:cNvPr id="310"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11" name="组合 310"/>
            <p:cNvGrpSpPr/>
            <p:nvPr/>
          </p:nvGrpSpPr>
          <p:grpSpPr>
            <a:xfrm rot="16200000">
              <a:off x="6243942" y="3185892"/>
              <a:ext cx="159131" cy="768533"/>
              <a:chOff x="6712622" y="6427719"/>
              <a:chExt cx="159131" cy="768533"/>
            </a:xfrm>
          </p:grpSpPr>
          <p:cxnSp>
            <p:nvCxnSpPr>
              <p:cNvPr id="312" name="直接连接符 311"/>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3" name="等腰三角形 312"/>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314"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15" name="直接连接符 314"/>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6" name="等腰三角形 315"/>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17" name="组合 316"/>
          <p:cNvGrpSpPr/>
          <p:nvPr/>
        </p:nvGrpSpPr>
        <p:grpSpPr>
          <a:xfrm>
            <a:off x="6247589" y="3027360"/>
            <a:ext cx="1064807" cy="232317"/>
            <a:chOff x="660658" y="4143960"/>
            <a:chExt cx="1123039" cy="245022"/>
          </a:xfrm>
        </p:grpSpPr>
        <p:cxnSp>
          <p:nvCxnSpPr>
            <p:cNvPr id="318" name="直接连接符 317"/>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19" name="等腰三角形 318"/>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20"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321" name="组合 320"/>
          <p:cNvGrpSpPr/>
          <p:nvPr/>
        </p:nvGrpSpPr>
        <p:grpSpPr>
          <a:xfrm>
            <a:off x="9074076" y="4942272"/>
            <a:ext cx="728683" cy="231100"/>
            <a:chOff x="5939241" y="3396461"/>
            <a:chExt cx="768533" cy="243738"/>
          </a:xfrm>
        </p:grpSpPr>
        <p:sp>
          <p:nvSpPr>
            <p:cNvPr id="322"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23" name="组合 322"/>
            <p:cNvGrpSpPr/>
            <p:nvPr/>
          </p:nvGrpSpPr>
          <p:grpSpPr>
            <a:xfrm rot="16200000">
              <a:off x="6243942" y="3176367"/>
              <a:ext cx="159131" cy="768533"/>
              <a:chOff x="6722147" y="6427719"/>
              <a:chExt cx="159131" cy="768533"/>
            </a:xfrm>
          </p:grpSpPr>
          <p:cxnSp>
            <p:nvCxnSpPr>
              <p:cNvPr id="324" name="直接连接符 323"/>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25" name="等腰三角形 324"/>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326" name="组合 325"/>
          <p:cNvGrpSpPr/>
          <p:nvPr/>
        </p:nvGrpSpPr>
        <p:grpSpPr>
          <a:xfrm>
            <a:off x="9074076" y="5665402"/>
            <a:ext cx="728683" cy="240131"/>
            <a:chOff x="5939241" y="3396461"/>
            <a:chExt cx="768533" cy="253263"/>
          </a:xfrm>
        </p:grpSpPr>
        <p:sp>
          <p:nvSpPr>
            <p:cNvPr id="327"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28" name="组合 327"/>
            <p:cNvGrpSpPr/>
            <p:nvPr/>
          </p:nvGrpSpPr>
          <p:grpSpPr>
            <a:xfrm rot="16200000">
              <a:off x="6243942" y="3185892"/>
              <a:ext cx="159131" cy="768533"/>
              <a:chOff x="6712622" y="6427719"/>
              <a:chExt cx="159131" cy="768533"/>
            </a:xfrm>
          </p:grpSpPr>
          <p:cxnSp>
            <p:nvCxnSpPr>
              <p:cNvPr id="329" name="直接连接符 328"/>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30" name="等腰三角形 329"/>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331"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32"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33"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334"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5"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36" name="直接连接符 335"/>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37" name="等腰三角形 336"/>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38" name="直接连接符 337"/>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39" name="等腰三角形 338"/>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40" name="直接连接符 339"/>
          <p:cNvCxnSpPr>
            <a:stCxn id="351"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341" name="等腰三角形 340"/>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cxnSp>
        <p:nvCxnSpPr>
          <p:cNvPr id="342" name="直接连接符 341"/>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43" name="Line 7"/>
          <p:cNvSpPr>
            <a:spLocks noChangeShapeType="1"/>
          </p:cNvSpPr>
          <p:nvPr/>
        </p:nvSpPr>
        <p:spPr bwMode="auto">
          <a:xfrm flipH="1">
            <a:off x="8164815" y="2311979"/>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44"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45"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346"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347" name="直接连接符 346"/>
          <p:cNvCxnSpPr>
            <a:stCxn id="350"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48"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49"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50"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1"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352" name="直接连接符 351"/>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53"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4"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6"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7"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58"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664148" y="1807015"/>
            <a:ext cx="5745845" cy="4005127"/>
            <a:chOff x="4361520" y="1522026"/>
            <a:chExt cx="6060071" cy="4224157"/>
          </a:xfrm>
        </p:grpSpPr>
        <p:grpSp>
          <p:nvGrpSpPr>
            <p:cNvPr id="360" name="组合 359"/>
            <p:cNvGrpSpPr/>
            <p:nvPr/>
          </p:nvGrpSpPr>
          <p:grpSpPr>
            <a:xfrm>
              <a:off x="9877331" y="3288370"/>
              <a:ext cx="544260" cy="171711"/>
              <a:chOff x="10136647" y="3405134"/>
              <a:chExt cx="544260" cy="171711"/>
            </a:xfrm>
          </p:grpSpPr>
          <p:cxnSp>
            <p:nvCxnSpPr>
              <p:cNvPr id="390" name="直接箭头连接符 389"/>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91" name="直接箭头连接符 390"/>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361" name="直接箭头连接符 360"/>
            <p:cNvCxnSpPr/>
            <p:nvPr/>
          </p:nvCxnSpPr>
          <p:spPr>
            <a:xfrm flipH="1">
              <a:off x="9877331" y="405040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62" name="直接箭头连接符 361"/>
            <p:cNvCxnSpPr/>
            <p:nvPr/>
          </p:nvCxnSpPr>
          <p:spPr>
            <a:xfrm flipH="1">
              <a:off x="9877331" y="422211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63" name="组合 362"/>
            <p:cNvGrpSpPr/>
            <p:nvPr/>
          </p:nvGrpSpPr>
          <p:grpSpPr>
            <a:xfrm>
              <a:off x="9877331" y="4812438"/>
              <a:ext cx="544260" cy="171711"/>
              <a:chOff x="10136647" y="3405134"/>
              <a:chExt cx="544260" cy="171711"/>
            </a:xfrm>
          </p:grpSpPr>
          <p:cxnSp>
            <p:nvCxnSpPr>
              <p:cNvPr id="388" name="直接箭头连接符 387"/>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89" name="直接箭头连接符 388"/>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64" name="组合 363"/>
            <p:cNvGrpSpPr/>
            <p:nvPr/>
          </p:nvGrpSpPr>
          <p:grpSpPr>
            <a:xfrm>
              <a:off x="9877331" y="5574472"/>
              <a:ext cx="544260" cy="171711"/>
              <a:chOff x="10136647" y="3405134"/>
              <a:chExt cx="544260" cy="171711"/>
            </a:xfrm>
          </p:grpSpPr>
          <p:cxnSp>
            <p:nvCxnSpPr>
              <p:cNvPr id="386" name="直接箭头连接符 385"/>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87" name="直接箭头连接符 386"/>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65" name="组合 364"/>
            <p:cNvGrpSpPr/>
            <p:nvPr/>
          </p:nvGrpSpPr>
          <p:grpSpPr>
            <a:xfrm>
              <a:off x="4361520" y="1522026"/>
              <a:ext cx="3506404" cy="3844158"/>
              <a:chOff x="4361520" y="1522026"/>
              <a:chExt cx="3506404" cy="3844158"/>
            </a:xfrm>
          </p:grpSpPr>
          <p:grpSp>
            <p:nvGrpSpPr>
              <p:cNvPr id="366" name="组合 365"/>
              <p:cNvGrpSpPr/>
              <p:nvPr/>
            </p:nvGrpSpPr>
            <p:grpSpPr>
              <a:xfrm>
                <a:off x="4361520" y="1522026"/>
                <a:ext cx="3506404" cy="1996413"/>
                <a:chOff x="4361520" y="1522026"/>
                <a:chExt cx="3506404" cy="1996413"/>
              </a:xfrm>
            </p:grpSpPr>
            <p:cxnSp>
              <p:nvCxnSpPr>
                <p:cNvPr id="373" name="直接箭头连接符 372"/>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74" name="组合 373"/>
                <p:cNvGrpSpPr/>
                <p:nvPr/>
              </p:nvGrpSpPr>
              <p:grpSpPr>
                <a:xfrm>
                  <a:off x="4361520" y="1522026"/>
                  <a:ext cx="3506404" cy="1383693"/>
                  <a:chOff x="4361520" y="1522026"/>
                  <a:chExt cx="3506404" cy="1383693"/>
                </a:xfrm>
              </p:grpSpPr>
              <p:grpSp>
                <p:nvGrpSpPr>
                  <p:cNvPr id="378" name="组合 377"/>
                  <p:cNvGrpSpPr/>
                  <p:nvPr/>
                </p:nvGrpSpPr>
                <p:grpSpPr>
                  <a:xfrm>
                    <a:off x="4361520" y="1522026"/>
                    <a:ext cx="1748222" cy="358192"/>
                    <a:chOff x="4361520" y="1522026"/>
                    <a:chExt cx="1748222" cy="358192"/>
                  </a:xfrm>
                </p:grpSpPr>
                <p:sp>
                  <p:nvSpPr>
                    <p:cNvPr id="382" name="Line 127"/>
                    <p:cNvSpPr>
                      <a:spLocks noChangeShapeType="1"/>
                    </p:cNvSpPr>
                    <p:nvPr/>
                  </p:nvSpPr>
                  <p:spPr bwMode="auto">
                    <a:xfrm>
                      <a:off x="4752538"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83" name="Line 127"/>
                    <p:cNvSpPr>
                      <a:spLocks noChangeShapeType="1"/>
                    </p:cNvSpPr>
                    <p:nvPr/>
                  </p:nvSpPr>
                  <p:spPr bwMode="auto">
                    <a:xfrm>
                      <a:off x="4361520" y="1522027"/>
                      <a:ext cx="0" cy="345921"/>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4" name="直接箭头连接符 383"/>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85" name="直接箭头连接符 384"/>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379" name="直接箭头连接符 378"/>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80"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1" name="直接箭头连接符 380"/>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75" name="组合 374"/>
                <p:cNvGrpSpPr/>
                <p:nvPr/>
              </p:nvGrpSpPr>
              <p:grpSpPr>
                <a:xfrm>
                  <a:off x="6289419" y="3224836"/>
                  <a:ext cx="533810" cy="293603"/>
                  <a:chOff x="1081011" y="4795829"/>
                  <a:chExt cx="533810" cy="293603"/>
                </a:xfrm>
              </p:grpSpPr>
              <p:cxnSp>
                <p:nvCxnSpPr>
                  <p:cNvPr id="376" name="直接箭头连接符 375"/>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7" name="直接箭头连接符 376"/>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367" name="直接箭头连接符 366"/>
              <p:cNvCxnSpPr/>
              <p:nvPr/>
            </p:nvCxnSpPr>
            <p:spPr>
              <a:xfrm>
                <a:off x="5430048" y="536618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68" name="组合 367"/>
              <p:cNvGrpSpPr/>
              <p:nvPr/>
            </p:nvGrpSpPr>
            <p:grpSpPr>
              <a:xfrm>
                <a:off x="5296743" y="3767069"/>
                <a:ext cx="2018830" cy="942122"/>
                <a:chOff x="5296743" y="3767069"/>
                <a:chExt cx="2018830" cy="942122"/>
              </a:xfrm>
            </p:grpSpPr>
            <p:cxnSp>
              <p:nvCxnSpPr>
                <p:cNvPr id="369" name="直接箭头连接符 368"/>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0" name="直接箭头连接符 369"/>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1" name="直接箭头连接符 370"/>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2" name="直接箭头连接符 371"/>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grpSp>
      <p:sp>
        <p:nvSpPr>
          <p:cNvPr id="392"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3"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394"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6"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7"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8"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9"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1"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3"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04"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5"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6"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8"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9"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0"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3"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4"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5"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517"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2"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416"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17" name="上下箭头 416"/>
          <p:cNvSpPr/>
          <p:nvPr/>
        </p:nvSpPr>
        <p:spPr>
          <a:xfrm>
            <a:off x="8938794" y="1288568"/>
            <a:ext cx="177326" cy="4934647"/>
          </a:xfrm>
          <a:prstGeom prst="upDownArrow">
            <a:avLst/>
          </a:prstGeom>
          <a:solidFill>
            <a:schemeClr val="bg1"/>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18"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707"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2"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421"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2" name="任意多边形: 形状 296">
            <a:extLst>
              <a:ext uri="{FF2B5EF4-FFF2-40B4-BE49-F238E27FC236}">
                <a16:creationId xmlns:a16="http://schemas.microsoft.com/office/drawing/2014/main" id="{F7E6437E-CD06-45C0-A9F0-9FB38512790A}"/>
              </a:ext>
            </a:extLst>
          </p:cNvPr>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42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42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425" name="Rectangle 104"/>
          <p:cNvSpPr>
            <a:spLocks noChangeArrowheads="1"/>
          </p:cNvSpPr>
          <p:nvPr/>
        </p:nvSpPr>
        <p:spPr bwMode="auto">
          <a:xfrm>
            <a:off x="9810262" y="3360320"/>
            <a:ext cx="1077271" cy="404590"/>
          </a:xfrm>
          <a:prstGeom prst="rect">
            <a:avLst/>
          </a:prstGeom>
          <a:solidFill>
            <a:srgbClr val="FFC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2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2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8" name="矩形 427">
            <a:extLst>
              <a:ext uri="{FF2B5EF4-FFF2-40B4-BE49-F238E27FC236}">
                <a16:creationId xmlns:a16="http://schemas.microsoft.com/office/drawing/2014/main" id="{327CE1CC-D037-4CF2-8318-D9B12A452C04}"/>
              </a:ext>
            </a:extLst>
          </p:cNvPr>
          <p:cNvSpPr/>
          <p:nvPr/>
        </p:nvSpPr>
        <p:spPr>
          <a:xfrm>
            <a:off x="7100568" y="4507742"/>
            <a:ext cx="628698" cy="355034"/>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b="1" dirty="0">
              <a:latin typeface="Segoe UI Black" panose="020B0A02040204020203" pitchFamily="34" charset="0"/>
              <a:cs typeface="Segoe UI Black" panose="020B0A02040204020203" pitchFamily="34" charset="0"/>
            </a:endParaRPr>
          </a:p>
        </p:txBody>
      </p:sp>
      <p:sp>
        <p:nvSpPr>
          <p:cNvPr id="429" name="Line 7"/>
          <p:cNvSpPr>
            <a:spLocks noChangeShapeType="1"/>
          </p:cNvSpPr>
          <p:nvPr/>
        </p:nvSpPr>
        <p:spPr bwMode="auto">
          <a:xfrm>
            <a:off x="9074688" y="3501775"/>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30" name="组合 429"/>
          <p:cNvGrpSpPr/>
          <p:nvPr/>
        </p:nvGrpSpPr>
        <p:grpSpPr>
          <a:xfrm rot="16200000">
            <a:off x="9363590" y="3302125"/>
            <a:ext cx="150880" cy="728683"/>
            <a:chOff x="6712622" y="6427720"/>
            <a:chExt cx="159131" cy="768533"/>
          </a:xfrm>
        </p:grpSpPr>
        <p:cxnSp>
          <p:nvCxnSpPr>
            <p:cNvPr id="431" name="直接连接符 430"/>
            <p:cNvCxnSpPr/>
            <p:nvPr/>
          </p:nvCxnSpPr>
          <p:spPr>
            <a:xfrm rot="5400000" flipH="1">
              <a:off x="6407921" y="6811987"/>
              <a:ext cx="768533" cy="0"/>
            </a:xfrm>
            <a:prstGeom prst="line">
              <a:avLst/>
            </a:prstGeom>
            <a:noFill/>
            <a:ln w="57150">
              <a:solidFill>
                <a:srgbClr val="FF6600"/>
              </a:solidFill>
              <a:round/>
              <a:headEnd/>
              <a:tailEnd type="none" w="lg" len="lg"/>
            </a:ln>
            <a:extLst>
              <a:ext uri="{909E8E84-426E-40DD-AFC4-6F175D3DCCD1}">
                <a14:hiddenFill xmlns:a14="http://schemas.microsoft.com/office/drawing/2010/main">
                  <a:noFill/>
                </a14:hiddenFill>
              </a:ext>
            </a:extLst>
          </p:spPr>
        </p:cxnSp>
        <p:sp>
          <p:nvSpPr>
            <p:cNvPr id="432" name="等腰三角形 431"/>
            <p:cNvSpPr/>
            <p:nvPr/>
          </p:nvSpPr>
          <p:spPr>
            <a:xfrm>
              <a:off x="6712622" y="6708917"/>
              <a:ext cx="159131" cy="148725"/>
            </a:xfrm>
            <a:prstGeom prst="triangle">
              <a:avLst/>
            </a:prstGeom>
            <a:solidFill>
              <a:schemeClr val="bg1"/>
            </a:solidFill>
            <a:ln w="28575">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433" name="Line 7"/>
          <p:cNvSpPr>
            <a:spLocks noChangeShapeType="1"/>
          </p:cNvSpPr>
          <p:nvPr/>
        </p:nvSpPr>
        <p:spPr bwMode="auto">
          <a:xfrm>
            <a:off x="9074076" y="421914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34" name="直接连接符 433"/>
          <p:cNvCxnSpPr/>
          <p:nvPr/>
        </p:nvCxnSpPr>
        <p:spPr>
          <a:xfrm flipH="1">
            <a:off x="9074078" y="4383834"/>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35" name="等腰三角形 434"/>
          <p:cNvSpPr/>
          <p:nvPr/>
        </p:nvSpPr>
        <p:spPr>
          <a:xfrm rot="16200000">
            <a:off x="9335761" y="4313328"/>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36" name="组合 435"/>
          <p:cNvGrpSpPr/>
          <p:nvPr/>
        </p:nvGrpSpPr>
        <p:grpSpPr>
          <a:xfrm>
            <a:off x="6247589" y="3027360"/>
            <a:ext cx="1064807" cy="232317"/>
            <a:chOff x="660658" y="4143960"/>
            <a:chExt cx="1123039" cy="245022"/>
          </a:xfrm>
        </p:grpSpPr>
        <p:cxnSp>
          <p:nvCxnSpPr>
            <p:cNvPr id="437" name="直接连接符 436"/>
            <p:cNvCxnSpPr/>
            <p:nvPr/>
          </p:nvCxnSpPr>
          <p:spPr>
            <a:xfrm flipH="1">
              <a:off x="660658" y="4233051"/>
              <a:ext cx="1103989"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38" name="等腰三角形 437"/>
            <p:cNvSpPr/>
            <p:nvPr/>
          </p:nvSpPr>
          <p:spPr>
            <a:xfrm rot="16200000">
              <a:off x="1110183" y="4149163"/>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39" name="Line 7"/>
            <p:cNvSpPr>
              <a:spLocks noChangeShapeType="1"/>
            </p:cNvSpPr>
            <p:nvPr/>
          </p:nvSpPr>
          <p:spPr bwMode="auto">
            <a:xfrm>
              <a:off x="679709" y="4388982"/>
              <a:ext cx="1103988"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440" name="组合 439"/>
          <p:cNvGrpSpPr/>
          <p:nvPr/>
        </p:nvGrpSpPr>
        <p:grpSpPr>
          <a:xfrm>
            <a:off x="9074076" y="4942272"/>
            <a:ext cx="728683" cy="231100"/>
            <a:chOff x="5939241" y="3396461"/>
            <a:chExt cx="768533" cy="243738"/>
          </a:xfrm>
        </p:grpSpPr>
        <p:sp>
          <p:nvSpPr>
            <p:cNvPr id="441"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42" name="组合 441"/>
            <p:cNvGrpSpPr/>
            <p:nvPr/>
          </p:nvGrpSpPr>
          <p:grpSpPr>
            <a:xfrm rot="16200000">
              <a:off x="6243942" y="3176367"/>
              <a:ext cx="159131" cy="768533"/>
              <a:chOff x="6722147" y="6427719"/>
              <a:chExt cx="159131" cy="768533"/>
            </a:xfrm>
          </p:grpSpPr>
          <p:cxnSp>
            <p:nvCxnSpPr>
              <p:cNvPr id="443" name="直接连接符 442"/>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44" name="等腰三角形 443"/>
              <p:cNvSpPr/>
              <p:nvPr/>
            </p:nvSpPr>
            <p:spPr>
              <a:xfrm>
                <a:off x="6722147"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445" name="组合 444"/>
          <p:cNvGrpSpPr/>
          <p:nvPr/>
        </p:nvGrpSpPr>
        <p:grpSpPr>
          <a:xfrm>
            <a:off x="9074076" y="5665402"/>
            <a:ext cx="728683" cy="240131"/>
            <a:chOff x="5939241" y="3396461"/>
            <a:chExt cx="768533" cy="253263"/>
          </a:xfrm>
        </p:grpSpPr>
        <p:sp>
          <p:nvSpPr>
            <p:cNvPr id="446" name="Line 7"/>
            <p:cNvSpPr>
              <a:spLocks noChangeShapeType="1"/>
            </p:cNvSpPr>
            <p:nvPr/>
          </p:nvSpPr>
          <p:spPr bwMode="auto">
            <a:xfrm>
              <a:off x="5939241" y="3396461"/>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47" name="组合 446"/>
            <p:cNvGrpSpPr/>
            <p:nvPr/>
          </p:nvGrpSpPr>
          <p:grpSpPr>
            <a:xfrm rot="16200000">
              <a:off x="6243942" y="3185892"/>
              <a:ext cx="159131" cy="768533"/>
              <a:chOff x="6712622" y="6427719"/>
              <a:chExt cx="159131" cy="768533"/>
            </a:xfrm>
          </p:grpSpPr>
          <p:cxnSp>
            <p:nvCxnSpPr>
              <p:cNvPr id="448" name="直接连接符 447"/>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49" name="等腰三角形 44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450" name="Line 7"/>
          <p:cNvSpPr>
            <a:spLocks noChangeShapeType="1"/>
          </p:cNvSpPr>
          <p:nvPr/>
        </p:nvSpPr>
        <p:spPr bwMode="auto">
          <a:xfrm rot="16200000">
            <a:off x="9790848" y="3216698"/>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9712939" y="2489623"/>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10521361" y="24942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sp>
        <p:nvSpPr>
          <p:cNvPr id="453"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38"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8176063" y="1821340"/>
            <a:ext cx="79227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5" name="直接连接符 454"/>
          <p:cNvCxnSpPr/>
          <p:nvPr/>
        </p:nvCxnSpPr>
        <p:spPr>
          <a:xfrm>
            <a:off x="8184506" y="1986035"/>
            <a:ext cx="8042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56" name="等腰三角形 455"/>
          <p:cNvSpPr/>
          <p:nvPr/>
        </p:nvSpPr>
        <p:spPr>
          <a:xfrm rot="5400000" flipH="1">
            <a:off x="8498373" y="19155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7" name="直接连接符 456"/>
          <p:cNvCxnSpPr/>
          <p:nvPr/>
        </p:nvCxnSpPr>
        <p:spPr>
          <a:xfrm>
            <a:off x="8184505" y="3275035"/>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58" name="等腰三角形 457"/>
          <p:cNvSpPr/>
          <p:nvPr/>
        </p:nvSpPr>
        <p:spPr>
          <a:xfrm rot="5400000" flipH="1">
            <a:off x="8498373" y="3214780"/>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9" name="直接连接符 458"/>
          <p:cNvCxnSpPr>
            <a:stCxn id="470" idx="3"/>
          </p:cNvCxnSpPr>
          <p:nvPr/>
        </p:nvCxnSpPr>
        <p:spPr>
          <a:xfrm>
            <a:off x="7598194" y="5451846"/>
            <a:ext cx="137929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60" name="等腰三角形 459"/>
          <p:cNvSpPr/>
          <p:nvPr/>
        </p:nvSpPr>
        <p:spPr>
          <a:xfrm rot="5400000" flipH="1">
            <a:off x="8200384" y="5383982"/>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latin typeface="Segoe UI Black" panose="020B0A02040204020203" pitchFamily="34" charset="0"/>
              <a:cs typeface="Segoe UI Black" panose="020B0A02040204020203" pitchFamily="34" charset="0"/>
            </a:endParaRPr>
          </a:p>
        </p:txBody>
      </p:sp>
      <p:cxnSp>
        <p:nvCxnSpPr>
          <p:cNvPr id="461" name="直接连接符 460"/>
          <p:cNvCxnSpPr/>
          <p:nvPr/>
        </p:nvCxnSpPr>
        <p:spPr>
          <a:xfrm>
            <a:off x="7075797" y="4118091"/>
            <a:ext cx="0" cy="342803"/>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62" name="Line 7"/>
          <p:cNvSpPr>
            <a:spLocks noChangeShapeType="1"/>
          </p:cNvSpPr>
          <p:nvPr/>
        </p:nvSpPr>
        <p:spPr bwMode="auto">
          <a:xfrm flipH="1">
            <a:off x="8164815" y="2311979"/>
            <a:ext cx="812675"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63"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64" name="Rectangle 104"/>
          <p:cNvSpPr>
            <a:spLocks noChangeArrowheads="1"/>
          </p:cNvSpPr>
          <p:nvPr/>
        </p:nvSpPr>
        <p:spPr bwMode="auto">
          <a:xfrm>
            <a:off x="7319444" y="2222870"/>
            <a:ext cx="847833"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5"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6" name="直接连接符 465"/>
          <p:cNvCxnSpPr>
            <a:stCxn id="469" idx="1"/>
          </p:cNvCxnSpPr>
          <p:nvPr/>
        </p:nvCxnSpPr>
        <p:spPr>
          <a:xfrm>
            <a:off x="7773426" y="4201081"/>
            <a:ext cx="0" cy="257306"/>
          </a:xfrm>
          <a:prstGeom prst="line">
            <a:avLst/>
          </a:prstGeom>
          <a:noFill/>
          <a:ln w="19050" cap="sq">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67" name="Line 7"/>
          <p:cNvSpPr>
            <a:spLocks noChangeShapeType="1"/>
          </p:cNvSpPr>
          <p:nvPr/>
        </p:nvSpPr>
        <p:spPr bwMode="auto">
          <a:xfrm flipH="1">
            <a:off x="7328230" y="3922409"/>
            <a:ext cx="164925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469" name="Line 7"/>
          <p:cNvSpPr>
            <a:spLocks noChangeShapeType="1"/>
          </p:cNvSpPr>
          <p:nvPr/>
        </p:nvSpPr>
        <p:spPr bwMode="auto">
          <a:xfrm flipH="1">
            <a:off x="7773426" y="4201080"/>
            <a:ext cx="1204064" cy="0"/>
          </a:xfrm>
          <a:prstGeom prst="line">
            <a:avLst/>
          </a:prstGeom>
          <a:noFill/>
          <a:ln w="19050" cap="sq">
            <a:solidFill>
              <a:srgbClr val="000000"/>
            </a:solidFill>
            <a:round/>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70"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1" name="直接连接符 470"/>
          <p:cNvCxnSpPr/>
          <p:nvPr/>
        </p:nvCxnSpPr>
        <p:spPr>
          <a:xfrm>
            <a:off x="7405944" y="4916729"/>
            <a:ext cx="0" cy="32259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72"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3"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38"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4"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75"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76"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477"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78" name="直接箭头连接符 477"/>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79" name="直接箭头连接符 478"/>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0" name="直接箭头连接符 479"/>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481" name="组合 480"/>
          <p:cNvGrpSpPr/>
          <p:nvPr/>
        </p:nvGrpSpPr>
        <p:grpSpPr>
          <a:xfrm>
            <a:off x="10893954" y="4926813"/>
            <a:ext cx="516039" cy="162807"/>
            <a:chOff x="10136647" y="3405134"/>
            <a:chExt cx="544260" cy="171711"/>
          </a:xfrm>
        </p:grpSpPr>
        <p:cxnSp>
          <p:nvCxnSpPr>
            <p:cNvPr id="482" name="直接箭头连接符 481"/>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3" name="直接箭头连接符 482"/>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484" name="组合 483"/>
          <p:cNvGrpSpPr/>
          <p:nvPr/>
        </p:nvGrpSpPr>
        <p:grpSpPr>
          <a:xfrm>
            <a:off x="10893954" y="5649334"/>
            <a:ext cx="516039" cy="162807"/>
            <a:chOff x="10136647" y="3405134"/>
            <a:chExt cx="544260" cy="171711"/>
          </a:xfrm>
        </p:grpSpPr>
        <p:cxnSp>
          <p:nvCxnSpPr>
            <p:cNvPr id="485" name="直接箭头连接符 484"/>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6" name="直接箭头连接符 485"/>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488" name="直接箭头连接符 487"/>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9" name="直接箭头连接符 488"/>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90"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91" name="直接箭头连接符 490"/>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2" name="直接箭头连接符 491"/>
          <p:cNvCxnSpPr/>
          <p:nvPr/>
        </p:nvCxnSpPr>
        <p:spPr>
          <a:xfrm flipV="1">
            <a:off x="7492082" y="3423248"/>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3" name="直接箭头连接符 492"/>
          <p:cNvCxnSpPr/>
          <p:nvPr/>
        </p:nvCxnSpPr>
        <p:spPr>
          <a:xfrm flipV="1">
            <a:off x="7998213" y="3421531"/>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4" name="直接箭头连接符 493"/>
          <p:cNvCxnSpPr/>
          <p:nvPr/>
        </p:nvCxnSpPr>
        <p:spPr>
          <a:xfrm>
            <a:off x="6677271" y="5451846"/>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5" name="直接箭头连接符 494"/>
          <p:cNvCxnSpPr/>
          <p:nvPr/>
        </p:nvCxnSpPr>
        <p:spPr>
          <a:xfrm>
            <a:off x="6550878" y="3935648"/>
            <a:ext cx="373231"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6" name="直接箭头连接符 495"/>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7" name="直接箭头连接符 496"/>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8" name="直接箭头连接符 497"/>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99"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00"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01"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02" name="组合 501"/>
          <p:cNvGrpSpPr/>
          <p:nvPr/>
        </p:nvGrpSpPr>
        <p:grpSpPr>
          <a:xfrm>
            <a:off x="5827118" y="1474284"/>
            <a:ext cx="723760" cy="672350"/>
            <a:chOff x="6145788" y="1554710"/>
            <a:chExt cx="763341" cy="709119"/>
          </a:xfrm>
        </p:grpSpPr>
        <p:sp>
          <p:nvSpPr>
            <p:cNvPr id="503" name="Line 127"/>
            <p:cNvSpPr>
              <a:spLocks noChangeShapeType="1"/>
            </p:cNvSpPr>
            <p:nvPr/>
          </p:nvSpPr>
          <p:spPr bwMode="auto">
            <a:xfrm>
              <a:off x="6364924" y="1905637"/>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0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05"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6"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7"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08" name="组合 507"/>
          <p:cNvGrpSpPr/>
          <p:nvPr/>
        </p:nvGrpSpPr>
        <p:grpSpPr>
          <a:xfrm>
            <a:off x="6757807" y="1964388"/>
            <a:ext cx="732556" cy="376446"/>
            <a:chOff x="7127374" y="2071617"/>
            <a:chExt cx="772618" cy="397033"/>
          </a:xfrm>
        </p:grpSpPr>
        <p:cxnSp>
          <p:nvCxnSpPr>
            <p:cNvPr id="509" name="直接箭头连接符 508"/>
            <p:cNvCxnSpPr/>
            <p:nvPr/>
          </p:nvCxnSpPr>
          <p:spPr>
            <a:xfrm>
              <a:off x="7177868" y="2084733"/>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510" name="Text Box 52"/>
            <p:cNvSpPr txBox="1">
              <a:spLocks noChangeArrowheads="1"/>
            </p:cNvSpPr>
            <p:nvPr/>
          </p:nvSpPr>
          <p:spPr bwMode="auto">
            <a:xfrm>
              <a:off x="7127374" y="2071617"/>
              <a:ext cx="772618" cy="39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L="0" marR="0" lvl="0" indent="0" defTabSz="914400" eaLnBrk="0" latinLnBrk="0" hangingPunct="0">
                <a:lnSpc>
                  <a:spcPct val="100000"/>
                </a:lnSpc>
                <a:buClrTx/>
                <a:buSzTx/>
                <a:buFontTx/>
                <a:buNone/>
                <a:tabLst/>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1" name="组合 510"/>
          <p:cNvGrpSpPr/>
          <p:nvPr/>
        </p:nvGrpSpPr>
        <p:grpSpPr>
          <a:xfrm>
            <a:off x="8182877" y="2354874"/>
            <a:ext cx="937079" cy="383918"/>
            <a:chOff x="8630378" y="2483457"/>
            <a:chExt cx="988325" cy="404913"/>
          </a:xfrm>
        </p:grpSpPr>
        <p:cxnSp>
          <p:nvCxnSpPr>
            <p:cNvPr id="512" name="直接箭头连接符 511"/>
            <p:cNvCxnSpPr/>
            <p:nvPr/>
          </p:nvCxnSpPr>
          <p:spPr>
            <a:xfrm flipH="1">
              <a:off x="8630378" y="2662365"/>
              <a:ext cx="350678"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13"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7" b="1"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7"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14"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48"/>
          <p:cNvSpPr txBox="1">
            <a:spLocks noChangeArrowheads="1"/>
          </p:cNvSpPr>
          <p:nvPr/>
        </p:nvSpPr>
        <p:spPr bwMode="auto">
          <a:xfrm>
            <a:off x="7991093" y="3418225"/>
            <a:ext cx="833063" cy="7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7"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517"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8"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19" name="组合 518"/>
          <p:cNvGrpSpPr/>
          <p:nvPr/>
        </p:nvGrpSpPr>
        <p:grpSpPr>
          <a:xfrm>
            <a:off x="10893942" y="3586219"/>
            <a:ext cx="666536" cy="383918"/>
            <a:chOff x="11058201" y="3645696"/>
            <a:chExt cx="702988" cy="404913"/>
          </a:xfrm>
        </p:grpSpPr>
        <p:cxnSp>
          <p:nvCxnSpPr>
            <p:cNvPr id="521" name="直接箭头连接符 520"/>
            <p:cNvCxnSpPr/>
            <p:nvPr/>
          </p:nvCxnSpPr>
          <p:spPr>
            <a:xfrm flipH="1">
              <a:off x="11058201" y="3706308"/>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22" name="Text Box 35"/>
            <p:cNvSpPr txBox="1">
              <a:spLocks noChangeArrowheads="1"/>
            </p:cNvSpPr>
            <p:nvPr/>
          </p:nvSpPr>
          <p:spPr bwMode="auto">
            <a:xfrm>
              <a:off x="11109264" y="3645696"/>
              <a:ext cx="651925"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23"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2"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4"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8"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9"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0"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7"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3" name="Line 7"/>
          <p:cNvSpPr>
            <a:spLocks noChangeShapeType="1"/>
          </p:cNvSpPr>
          <p:nvPr/>
        </p:nvSpPr>
        <p:spPr bwMode="auto">
          <a:xfrm flipH="1">
            <a:off x="6265651" y="2414686"/>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4" name="上下箭头 533"/>
          <p:cNvSpPr/>
          <p:nvPr/>
        </p:nvSpPr>
        <p:spPr>
          <a:xfrm>
            <a:off x="8938794" y="1288568"/>
            <a:ext cx="177326" cy="4934647"/>
          </a:xfrm>
          <a:prstGeom prst="upDownArrow">
            <a:avLst/>
          </a:prstGeom>
          <a:solidFill>
            <a:srgbClr val="FF6600"/>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5" name="TextBox 24"/>
          <p:cNvSpPr txBox="1"/>
          <p:nvPr/>
        </p:nvSpPr>
        <p:spPr>
          <a:xfrm>
            <a:off x="1250029" y="2681924"/>
            <a:ext cx="3859617" cy="623504"/>
          </a:xfrm>
          <a:prstGeom prst="rect">
            <a:avLst/>
          </a:prstGeom>
          <a:noFill/>
        </p:spPr>
        <p:txBody>
          <a:bodyPr wrap="square" rtlCol="0">
            <a:spAutoFit/>
          </a:bodyPr>
          <a:lstStyle/>
          <a:p>
            <a:pPr>
              <a:lnSpc>
                <a:spcPct val="130000"/>
              </a:lnSpc>
              <a:spcBef>
                <a:spcPts val="569"/>
              </a:spcBef>
              <a:spcAft>
                <a:spcPts val="569"/>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Mem[IR</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55"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Reg</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536" name="表格 535"/>
          <p:cNvGraphicFramePr>
            <a:graphicFrameLocks noGrp="1"/>
          </p:cNvGraphicFramePr>
          <p:nvPr>
            <p:extLst/>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rPr>
                        <a:t>T1</a:t>
                      </a:r>
                      <a:endParaRPr lang="zh-CN" altLang="en-US" sz="1700" b="1"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rPr>
                        <a:t>(IR</a:t>
                      </a:r>
                      <a:r>
                        <a:rPr lang="en-US" altLang="zh-CN" sz="1700" b="1" baseline="-25000" dirty="0">
                          <a:solidFill>
                            <a:srgbClr val="0066FF"/>
                          </a:solidFill>
                          <a:latin typeface="微软雅黑" panose="020B0503020204020204" pitchFamily="34" charset="-122"/>
                          <a:ea typeface="微软雅黑" panose="020B0503020204020204" pitchFamily="34" charset="-122"/>
                        </a:rPr>
                        <a:t>A</a:t>
                      </a:r>
                      <a:r>
                        <a:rPr lang="en-US" altLang="zh-CN" sz="1700" b="1" dirty="0">
                          <a:solidFill>
                            <a:srgbClr val="0066FF"/>
                          </a:solidFill>
                          <a:latin typeface="微软雅黑" panose="020B0503020204020204" pitchFamily="34" charset="-122"/>
                          <a:ea typeface="微软雅黑" panose="020B0503020204020204" pitchFamily="34" charset="-122"/>
                        </a:rPr>
                        <a:t>)</a:t>
                      </a:r>
                      <a:r>
                        <a:rPr lang="en-US" altLang="zh-CN" sz="17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b="1" dirty="0" err="1">
                          <a:solidFill>
                            <a:srgbClr val="0066FF"/>
                          </a:solidFill>
                          <a:latin typeface="微软雅黑" panose="020B0503020204020204" pitchFamily="34" charset="-122"/>
                          <a:ea typeface="微软雅黑" panose="020B0503020204020204" pitchFamily="34" charset="-122"/>
                        </a:rPr>
                        <a:t>IR</a:t>
                      </a:r>
                      <a:r>
                        <a:rPr lang="en-US" altLang="zh-CN" sz="1700" b="1" baseline="-25000" dirty="0" err="1">
                          <a:solidFill>
                            <a:srgbClr val="0066FF"/>
                          </a:solidFill>
                          <a:latin typeface="微软雅黑" panose="020B0503020204020204" pitchFamily="34" charset="-122"/>
                          <a:ea typeface="微软雅黑" panose="020B0503020204020204" pitchFamily="34" charset="-122"/>
                        </a:rPr>
                        <a:t>out</a:t>
                      </a:r>
                      <a:r>
                        <a:rPr lang="en-US" altLang="zh-CN" sz="1700" b="1" dirty="0">
                          <a:solidFill>
                            <a:srgbClr val="0066FF"/>
                          </a:solidFill>
                          <a:latin typeface="微软雅黑" panose="020B0503020204020204" pitchFamily="34" charset="-122"/>
                          <a:ea typeface="微软雅黑" panose="020B0503020204020204" pitchFamily="34" charset="-122"/>
                        </a:rPr>
                        <a:t>, </a:t>
                      </a:r>
                      <a:r>
                        <a:rPr lang="en-US" altLang="zh-CN" sz="1700" b="1" dirty="0" err="1">
                          <a:solidFill>
                            <a:srgbClr val="0066FF"/>
                          </a:solidFill>
                          <a:latin typeface="微软雅黑" panose="020B0503020204020204" pitchFamily="34" charset="-122"/>
                          <a:ea typeface="微软雅黑" panose="020B0503020204020204" pitchFamily="34" charset="-122"/>
                        </a:rPr>
                        <a:t>AR</a:t>
                      </a:r>
                      <a:r>
                        <a:rPr lang="en-US" altLang="zh-CN" sz="1700" b="1" baseline="-25000" dirty="0" err="1">
                          <a:solidFill>
                            <a:srgbClr val="0066FF"/>
                          </a:solidFill>
                          <a:latin typeface="微软雅黑" panose="020B0503020204020204" pitchFamily="34" charset="-122"/>
                          <a:ea typeface="微软雅黑" panose="020B0503020204020204" pitchFamily="34" charset="-122"/>
                        </a:rPr>
                        <a:t>in</a:t>
                      </a:r>
                      <a:endParaRPr lang="zh-CN" altLang="en-US" sz="1700" b="1" baseline="0"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dirty="0"/>
                    </a:p>
                  </a:txBody>
                  <a:tcPr marL="86699" marR="86699" marT="43349" marB="43349" anchor="ctr" anchorCtr="1"/>
                </a:tc>
                <a:tc>
                  <a:txBody>
                    <a:bodyPr/>
                    <a:lstStyle/>
                    <a:p>
                      <a:r>
                        <a:rPr lang="en-US" altLang="zh-CN" sz="17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0" dirty="0" err="1">
                          <a:latin typeface="微软雅黑" panose="020B0503020204020204" pitchFamily="34" charset="-122"/>
                          <a:ea typeface="微软雅黑" panose="020B0503020204020204" pitchFamily="34" charset="-122"/>
                        </a:rPr>
                        <a:t>,</a:t>
                      </a:r>
                      <a:r>
                        <a:rPr lang="en-US" altLang="zh-CN" sz="1700" kern="1200" dirty="0" err="1">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R0</a:t>
                      </a:r>
                      <a:r>
                        <a:rPr lang="en-US" altLang="zh-CN" sz="1700" baseline="-25000" dirty="0">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pSp>
        <p:nvGrpSpPr>
          <p:cNvPr id="537" name="组合 536"/>
          <p:cNvGrpSpPr/>
          <p:nvPr/>
        </p:nvGrpSpPr>
        <p:grpSpPr>
          <a:xfrm>
            <a:off x="5825303" y="1477763"/>
            <a:ext cx="723760" cy="672350"/>
            <a:chOff x="6145788" y="1554710"/>
            <a:chExt cx="763341" cy="709119"/>
          </a:xfrm>
        </p:grpSpPr>
        <p:sp>
          <p:nvSpPr>
            <p:cNvPr id="538" name="Line 127"/>
            <p:cNvSpPr>
              <a:spLocks noChangeShapeType="1"/>
            </p:cNvSpPr>
            <p:nvPr/>
          </p:nvSpPr>
          <p:spPr bwMode="auto">
            <a:xfrm>
              <a:off x="6365963" y="1901968"/>
              <a:ext cx="0" cy="361861"/>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39"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40" name="Line 7"/>
          <p:cNvSpPr>
            <a:spLocks noChangeShapeType="1"/>
          </p:cNvSpPr>
          <p:nvPr/>
        </p:nvSpPr>
        <p:spPr bwMode="auto">
          <a:xfrm flipH="1">
            <a:off x="6255914" y="2414686"/>
            <a:ext cx="105648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541" name="Rectangle 129"/>
          <p:cNvSpPr>
            <a:spLocks noChangeArrowheads="1"/>
          </p:cNvSpPr>
          <p:nvPr/>
        </p:nvSpPr>
        <p:spPr bwMode="auto">
          <a:xfrm>
            <a:off x="5437173" y="2162124"/>
            <a:ext cx="810414" cy="149137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542" name="Line 7"/>
          <p:cNvSpPr>
            <a:spLocks noChangeShapeType="1"/>
          </p:cNvSpPr>
          <p:nvPr/>
        </p:nvSpPr>
        <p:spPr bwMode="auto">
          <a:xfrm>
            <a:off x="6265651" y="3259677"/>
            <a:ext cx="1062578" cy="0"/>
          </a:xfrm>
          <a:prstGeom prst="line">
            <a:avLst/>
          </a:prstGeom>
          <a:noFill/>
          <a:ln w="57150">
            <a:solidFill>
              <a:srgbClr val="FF6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543" name="Rectangle 104"/>
          <p:cNvSpPr>
            <a:spLocks noChangeArrowheads="1"/>
          </p:cNvSpPr>
          <p:nvPr/>
        </p:nvSpPr>
        <p:spPr bwMode="auto">
          <a:xfrm>
            <a:off x="7319443" y="3001288"/>
            <a:ext cx="847833"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44" name="组合 543"/>
          <p:cNvGrpSpPr/>
          <p:nvPr/>
        </p:nvGrpSpPr>
        <p:grpSpPr>
          <a:xfrm>
            <a:off x="5823723" y="1474980"/>
            <a:ext cx="723760" cy="671651"/>
            <a:chOff x="5980101" y="1562394"/>
            <a:chExt cx="763341" cy="708382"/>
          </a:xfrm>
        </p:grpSpPr>
        <p:sp>
          <p:nvSpPr>
            <p:cNvPr id="545" name="Line 127"/>
            <p:cNvSpPr>
              <a:spLocks noChangeShapeType="1"/>
            </p:cNvSpPr>
            <p:nvPr/>
          </p:nvSpPr>
          <p:spPr bwMode="auto">
            <a:xfrm>
              <a:off x="6201778" y="1914057"/>
              <a:ext cx="0" cy="356719"/>
            </a:xfrm>
            <a:prstGeom prst="line">
              <a:avLst/>
            </a:prstGeom>
            <a:noFill/>
            <a:ln w="28575">
              <a:solidFill>
                <a:srgbClr val="FF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sp>
          <p:nvSpPr>
            <p:cNvPr id="546" name="Text Box 126"/>
            <p:cNvSpPr txBox="1">
              <a:spLocks noChangeArrowheads="1"/>
            </p:cNvSpPr>
            <p:nvPr/>
          </p:nvSpPr>
          <p:spPr bwMode="auto">
            <a:xfrm>
              <a:off x="5980101" y="1562394"/>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b="1"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7"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2"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47" name="组合 546"/>
          <p:cNvGrpSpPr/>
          <p:nvPr/>
        </p:nvGrpSpPr>
        <p:grpSpPr>
          <a:xfrm>
            <a:off x="6827499" y="3401300"/>
            <a:ext cx="776365" cy="384762"/>
            <a:chOff x="7200878" y="3584808"/>
            <a:chExt cx="818822" cy="405803"/>
          </a:xfrm>
        </p:grpSpPr>
        <p:sp>
          <p:nvSpPr>
            <p:cNvPr id="548"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9" name="直接箭头连接符 548"/>
            <p:cNvCxnSpPr/>
            <p:nvPr/>
          </p:nvCxnSpPr>
          <p:spPr>
            <a:xfrm flipV="1">
              <a:off x="7901805" y="3596864"/>
              <a:ext cx="0" cy="319168"/>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50" name="Text Box 8"/>
            <p:cNvSpPr txBox="1">
              <a:spLocks noChangeArrowheads="1"/>
            </p:cNvSpPr>
            <p:nvPr/>
          </p:nvSpPr>
          <p:spPr bwMode="auto">
            <a:xfrm>
              <a:off x="7200878" y="3585698"/>
              <a:ext cx="751644"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1" name="Rectangle 104"/>
          <p:cNvSpPr>
            <a:spLocks noChangeArrowheads="1"/>
          </p:cNvSpPr>
          <p:nvPr/>
        </p:nvSpPr>
        <p:spPr bwMode="auto">
          <a:xfrm>
            <a:off x="9810262" y="4082411"/>
            <a:ext cx="107727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552" name="Line 7"/>
          <p:cNvSpPr>
            <a:spLocks noChangeShapeType="1"/>
          </p:cNvSpPr>
          <p:nvPr/>
        </p:nvSpPr>
        <p:spPr bwMode="auto">
          <a:xfrm>
            <a:off x="9074076" y="4218155"/>
            <a:ext cx="728681" cy="0"/>
          </a:xfrm>
          <a:prstGeom prst="line">
            <a:avLst/>
          </a:prstGeom>
          <a:noFill/>
          <a:ln w="57150">
            <a:solidFill>
              <a:srgbClr val="FF6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553" name="组合 552"/>
          <p:cNvGrpSpPr/>
          <p:nvPr/>
        </p:nvGrpSpPr>
        <p:grpSpPr>
          <a:xfrm>
            <a:off x="8190485" y="3209441"/>
            <a:ext cx="787004" cy="150880"/>
            <a:chOff x="8638403" y="3385186"/>
            <a:chExt cx="830043" cy="159131"/>
          </a:xfrm>
        </p:grpSpPr>
        <p:cxnSp>
          <p:nvCxnSpPr>
            <p:cNvPr id="554" name="直接连接符 553"/>
            <p:cNvCxnSpPr/>
            <p:nvPr/>
          </p:nvCxnSpPr>
          <p:spPr>
            <a:xfrm>
              <a:off x="8638403" y="3474023"/>
              <a:ext cx="830043" cy="0"/>
            </a:xfrm>
            <a:prstGeom prst="line">
              <a:avLst/>
            </a:prstGeom>
            <a:noFill/>
            <a:ln w="57150">
              <a:solidFill>
                <a:srgbClr val="FF66FF"/>
              </a:solidFill>
              <a:round/>
              <a:headEnd/>
              <a:tailEnd type="none" w="lg" len="lg"/>
            </a:ln>
            <a:extLst>
              <a:ext uri="{909E8E84-426E-40DD-AFC4-6F175D3DCCD1}">
                <a14:hiddenFill xmlns:a14="http://schemas.microsoft.com/office/drawing/2010/main">
                  <a:noFill/>
                </a14:hiddenFill>
              </a:ext>
            </a:extLst>
          </p:spPr>
        </p:cxnSp>
        <p:sp>
          <p:nvSpPr>
            <p:cNvPr id="555" name="等腰三角形 554"/>
            <p:cNvSpPr/>
            <p:nvPr/>
          </p:nvSpPr>
          <p:spPr>
            <a:xfrm rot="5400000" flipH="1">
              <a:off x="8963127" y="3390389"/>
              <a:ext cx="159131" cy="148725"/>
            </a:xfrm>
            <a:prstGeom prst="triangle">
              <a:avLst/>
            </a:prstGeom>
            <a:solidFill>
              <a:schemeClr val="bg1"/>
            </a:solidFill>
            <a:ln w="28575">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556" name="组合 555"/>
          <p:cNvGrpSpPr/>
          <p:nvPr/>
        </p:nvGrpSpPr>
        <p:grpSpPr>
          <a:xfrm>
            <a:off x="10893954" y="3918231"/>
            <a:ext cx="818281" cy="383918"/>
            <a:chOff x="11489717" y="4133352"/>
            <a:chExt cx="863031" cy="404913"/>
          </a:xfrm>
        </p:grpSpPr>
        <p:cxnSp>
          <p:nvCxnSpPr>
            <p:cNvPr id="557" name="直接箭头连接符 556"/>
            <p:cNvCxnSpPr/>
            <p:nvPr/>
          </p:nvCxnSpPr>
          <p:spPr>
            <a:xfrm flipH="1">
              <a:off x="11489717" y="4434015"/>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58" name="Text Box 32"/>
            <p:cNvSpPr txBox="1">
              <a:spLocks noChangeArrowheads="1"/>
            </p:cNvSpPr>
            <p:nvPr/>
          </p:nvSpPr>
          <p:spPr bwMode="auto">
            <a:xfrm>
              <a:off x="11550980"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9" name="上下箭头 558"/>
          <p:cNvSpPr/>
          <p:nvPr/>
        </p:nvSpPr>
        <p:spPr>
          <a:xfrm>
            <a:off x="8931889" y="1282921"/>
            <a:ext cx="177326" cy="4934647"/>
          </a:xfrm>
          <a:prstGeom prst="upDownArrow">
            <a:avLst/>
          </a:prstGeom>
          <a:solidFill>
            <a:srgbClr val="FF66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792" dirty="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560" name="组合 559"/>
          <p:cNvGrpSpPr/>
          <p:nvPr/>
        </p:nvGrpSpPr>
        <p:grpSpPr>
          <a:xfrm>
            <a:off x="7991094" y="3414121"/>
            <a:ext cx="833063" cy="301231"/>
            <a:chOff x="8428105" y="3608449"/>
            <a:chExt cx="878621" cy="317705"/>
          </a:xfrm>
        </p:grpSpPr>
        <p:cxnSp>
          <p:nvCxnSpPr>
            <p:cNvPr id="561" name="直接箭头连接符 560"/>
            <p:cNvCxnSpPr/>
            <p:nvPr/>
          </p:nvCxnSpPr>
          <p:spPr>
            <a:xfrm flipV="1">
              <a:off x="8435612" y="3608449"/>
              <a:ext cx="0" cy="317705"/>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62" name="Text Box 48"/>
            <p:cNvSpPr txBox="1">
              <a:spLocks noChangeArrowheads="1"/>
            </p:cNvSpPr>
            <p:nvPr/>
          </p:nvSpPr>
          <p:spPr bwMode="auto">
            <a:xfrm>
              <a:off x="8428105" y="3611071"/>
              <a:ext cx="878621" cy="31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51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2"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63" name="圆角矩形 562"/>
          <p:cNvSpPr/>
          <p:nvPr/>
        </p:nvSpPr>
        <p:spPr bwMode="auto">
          <a:xfrm>
            <a:off x="314014" y="4336369"/>
            <a:ext cx="5848269" cy="388282"/>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564" name="表格 563"/>
          <p:cNvGraphicFramePr>
            <a:graphicFrameLocks noGrp="1"/>
          </p:cNvGraphicFramePr>
          <p:nvPr>
            <p:extLst/>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(IR</a:t>
                      </a:r>
                      <a:r>
                        <a:rPr lang="en-US" altLang="zh-CN" sz="1700" b="0" baseline="-25000" dirty="0">
                          <a:solidFill>
                            <a:schemeClr val="tx1"/>
                          </a:solidFill>
                          <a:latin typeface="微软雅黑" panose="020B0503020204020204" pitchFamily="34" charset="-122"/>
                          <a:ea typeface="微软雅黑" panose="020B0503020204020204" pitchFamily="34" charset="-122"/>
                        </a:rPr>
                        <a:t>A</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IR</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T2</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b="1" dirty="0">
                        <a:solidFill>
                          <a:srgbClr val="C00000"/>
                        </a:solidFill>
                      </a:endParaRPr>
                    </a:p>
                  </a:txBody>
                  <a:tcPr marL="86699" marR="86699" marT="43349" marB="43349" anchor="ctr" anchorCtr="1"/>
                </a:tc>
                <a:tc>
                  <a:txBody>
                    <a:bodyPr/>
                    <a:lstStyle/>
                    <a:p>
                      <a:r>
                        <a:rPr lang="en-US" altLang="zh-CN" sz="1700" b="1" kern="1200" dirty="0">
                          <a:solidFill>
                            <a:srgbClr val="C00000"/>
                          </a:solidFill>
                          <a:latin typeface="微软雅黑" panose="020B0503020204020204" pitchFamily="34" charset="-122"/>
                          <a:ea typeface="微软雅黑" panose="020B0503020204020204" pitchFamily="34" charset="-122"/>
                          <a:cs typeface="+mn-cs"/>
                        </a:rPr>
                        <a:t>Read</a:t>
                      </a:r>
                      <a:endParaRPr lang="zh-CN" altLang="en-US" sz="1700" b="1" kern="1200" dirty="0">
                        <a:solidFill>
                          <a:srgbClr val="C0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0" dirty="0" err="1">
                          <a:latin typeface="微软雅黑" panose="020B0503020204020204" pitchFamily="34" charset="-122"/>
                          <a:ea typeface="微软雅黑" panose="020B0503020204020204" pitchFamily="34" charset="-122"/>
                        </a:rPr>
                        <a:t>,</a:t>
                      </a:r>
                      <a:r>
                        <a:rPr lang="en-US" altLang="zh-CN" sz="1700" kern="1200" dirty="0" err="1">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R0</a:t>
                      </a:r>
                      <a:r>
                        <a:rPr lang="en-US" altLang="zh-CN" sz="1700" baseline="-25000" dirty="0">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565" name="圆角矩形 564"/>
          <p:cNvSpPr/>
          <p:nvPr/>
        </p:nvSpPr>
        <p:spPr bwMode="auto">
          <a:xfrm>
            <a:off x="304870" y="4841281"/>
            <a:ext cx="5866915" cy="388282"/>
          </a:xfrm>
          <a:prstGeom prst="roundRect">
            <a:avLst/>
          </a:prstGeom>
          <a:noFill/>
          <a:ln w="57150">
            <a:solidFill>
              <a:srgbClr val="3FA6FF"/>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566" name="表格 565"/>
          <p:cNvGraphicFramePr>
            <a:graphicFrameLocks noGrp="1"/>
          </p:cNvGraphicFramePr>
          <p:nvPr>
            <p:extLst/>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(IR</a:t>
                      </a:r>
                      <a:r>
                        <a:rPr lang="en-US" altLang="zh-CN" sz="1700" baseline="-25000" dirty="0">
                          <a:solidFill>
                            <a:schemeClr val="tx1"/>
                          </a:solidFill>
                          <a:latin typeface="微软雅黑" panose="020B0503020204020204" pitchFamily="34" charset="-122"/>
                          <a:ea typeface="微软雅黑" panose="020B0503020204020204" pitchFamily="34" charset="-122"/>
                        </a:rPr>
                        <a:t>A</a:t>
                      </a:r>
                      <a:r>
                        <a:rPr lang="en-US" altLang="zh-CN" sz="1700" dirty="0">
                          <a:solidFill>
                            <a:schemeClr val="tx1"/>
                          </a:solidFill>
                          <a:latin typeface="微软雅黑" panose="020B0503020204020204" pitchFamily="34" charset="-122"/>
                          <a:ea typeface="微软雅黑" panose="020B0503020204020204" pitchFamily="34" charset="-122"/>
                        </a:rPr>
                        <a:t>)</a:t>
                      </a:r>
                      <a:r>
                        <a:rPr lang="en-US" altLang="zh-CN" sz="17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dirty="0" err="1">
                          <a:solidFill>
                            <a:schemeClr val="tx1"/>
                          </a:solidFill>
                          <a:latin typeface="微软雅黑" panose="020B0503020204020204" pitchFamily="34" charset="-122"/>
                          <a:ea typeface="微软雅黑" panose="020B0503020204020204" pitchFamily="34" charset="-122"/>
                        </a:rPr>
                        <a:t>IR</a:t>
                      </a:r>
                      <a:r>
                        <a:rPr lang="en-US" altLang="zh-CN" sz="1700" baseline="-25000" dirty="0" err="1">
                          <a:solidFill>
                            <a:schemeClr val="tx1"/>
                          </a:solidFill>
                          <a:latin typeface="微软雅黑" panose="020B0503020204020204" pitchFamily="34" charset="-122"/>
                          <a:ea typeface="微软雅黑" panose="020B0503020204020204" pitchFamily="34" charset="-122"/>
                        </a:rPr>
                        <a:t>out</a:t>
                      </a:r>
                      <a:r>
                        <a:rPr lang="en-US" altLang="zh-CN" sz="1700" dirty="0">
                          <a:solidFill>
                            <a:schemeClr val="tx1"/>
                          </a:solidFill>
                          <a:latin typeface="微软雅黑" panose="020B0503020204020204" pitchFamily="34" charset="-122"/>
                          <a:ea typeface="微软雅黑" panose="020B0503020204020204" pitchFamily="34" charset="-122"/>
                        </a:rPr>
                        <a:t>, </a:t>
                      </a:r>
                      <a:r>
                        <a:rPr lang="en-US" altLang="zh-CN" sz="1700" dirty="0" err="1">
                          <a:solidFill>
                            <a:schemeClr val="tx1"/>
                          </a:solidFill>
                          <a:latin typeface="微软雅黑" panose="020B0503020204020204" pitchFamily="34" charset="-122"/>
                          <a:ea typeface="微软雅黑" panose="020B0503020204020204" pitchFamily="34" charset="-122"/>
                        </a:rPr>
                        <a:t>AR</a:t>
                      </a:r>
                      <a:r>
                        <a:rPr lang="en-US" altLang="zh-CN" sz="170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dirty="0"/>
                    </a:p>
                  </a:txBody>
                  <a:tcPr marL="86699" marR="86699" marT="43349" marB="43349" anchor="ctr" anchorCtr="1"/>
                </a:tc>
                <a:tc>
                  <a:txBody>
                    <a:bodyPr/>
                    <a:lstStyle/>
                    <a:p>
                      <a:r>
                        <a:rPr lang="en-US" altLang="zh-CN" sz="17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rPr>
                        <a:t>T3</a:t>
                      </a:r>
                      <a:endParaRPr lang="zh-CN" altLang="en-US" sz="1700" b="1"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b="1"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66FF"/>
                          </a:solidFill>
                          <a:latin typeface="微软雅黑" panose="020B0503020204020204" pitchFamily="34" charset="-122"/>
                          <a:ea typeface="微软雅黑" panose="020B0503020204020204" pitchFamily="34" charset="-122"/>
                        </a:rPr>
                        <a:t>DRE</a:t>
                      </a:r>
                      <a:r>
                        <a:rPr lang="en-US" altLang="zh-CN" sz="1700" b="1" baseline="-25000" dirty="0" err="1">
                          <a:solidFill>
                            <a:srgbClr val="0066FF"/>
                          </a:solidFill>
                          <a:latin typeface="微软雅黑" panose="020B0503020204020204" pitchFamily="34" charset="-122"/>
                          <a:ea typeface="微软雅黑" panose="020B0503020204020204" pitchFamily="34" charset="-122"/>
                        </a:rPr>
                        <a:t>in</a:t>
                      </a:r>
                      <a:r>
                        <a:rPr lang="en-US" altLang="zh-CN" sz="1700" b="1" baseline="0" dirty="0" err="1">
                          <a:solidFill>
                            <a:srgbClr val="0066FF"/>
                          </a:solidFill>
                          <a:latin typeface="微软雅黑" panose="020B0503020204020204" pitchFamily="34" charset="-122"/>
                          <a:ea typeface="微软雅黑" panose="020B0503020204020204" pitchFamily="34" charset="-122"/>
                        </a:rPr>
                        <a:t>,</a:t>
                      </a:r>
                      <a:r>
                        <a:rPr lang="en-US" altLang="zh-CN" sz="1700" b="1" kern="1200" dirty="0" err="1">
                          <a:solidFill>
                            <a:srgbClr val="0066FF"/>
                          </a:solidFill>
                          <a:latin typeface="微软雅黑" panose="020B0503020204020204" pitchFamily="34" charset="-122"/>
                          <a:ea typeface="微软雅黑" panose="020B0503020204020204" pitchFamily="34" charset="-122"/>
                          <a:cs typeface="+mn-cs"/>
                        </a:rPr>
                        <a:t>Read</a:t>
                      </a:r>
                      <a:endParaRPr lang="zh-CN" altLang="en-US" sz="1700" b="1" kern="1200" dirty="0">
                        <a:solidFill>
                          <a:srgbClr val="0066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R0</a:t>
                      </a:r>
                      <a:r>
                        <a:rPr lang="en-US" altLang="zh-CN" sz="1700" baseline="-25000" dirty="0">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567" name="圆角矩形 566"/>
          <p:cNvSpPr/>
          <p:nvPr/>
        </p:nvSpPr>
        <p:spPr bwMode="auto">
          <a:xfrm>
            <a:off x="314014" y="5311272"/>
            <a:ext cx="5818499" cy="388282"/>
          </a:xfrm>
          <a:prstGeom prst="roundRect">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aphicFrame>
        <p:nvGraphicFramePr>
          <p:cNvPr id="568" name="表格 567"/>
          <p:cNvGraphicFramePr>
            <a:graphicFrameLocks noGrp="1"/>
          </p:cNvGraphicFramePr>
          <p:nvPr>
            <p:extLst>
              <p:ext uri="{D42A27DB-BD31-4B8C-83A1-F6EECF244321}">
                <p14:modId xmlns:p14="http://schemas.microsoft.com/office/powerpoint/2010/main" val="1981642389"/>
              </p:ext>
            </p:extLst>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(IR</a:t>
                      </a:r>
                      <a:r>
                        <a:rPr lang="en-US" altLang="zh-CN" sz="1700" baseline="-25000" dirty="0">
                          <a:solidFill>
                            <a:schemeClr val="tx1"/>
                          </a:solidFill>
                          <a:latin typeface="微软雅黑" panose="020B0503020204020204" pitchFamily="34" charset="-122"/>
                          <a:ea typeface="微软雅黑" panose="020B0503020204020204" pitchFamily="34" charset="-122"/>
                        </a:rPr>
                        <a:t>A</a:t>
                      </a:r>
                      <a:r>
                        <a:rPr lang="en-US" altLang="zh-CN" sz="1700" dirty="0">
                          <a:solidFill>
                            <a:schemeClr val="tx1"/>
                          </a:solidFill>
                          <a:latin typeface="微软雅黑" panose="020B0503020204020204" pitchFamily="34" charset="-122"/>
                          <a:ea typeface="微软雅黑" panose="020B0503020204020204" pitchFamily="34" charset="-122"/>
                        </a:rPr>
                        <a:t>)</a:t>
                      </a:r>
                      <a:r>
                        <a:rPr lang="en-US" altLang="zh-CN" sz="17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dirty="0" err="1">
                          <a:solidFill>
                            <a:schemeClr val="tx1"/>
                          </a:solidFill>
                          <a:latin typeface="微软雅黑" panose="020B0503020204020204" pitchFamily="34" charset="-122"/>
                          <a:ea typeface="微软雅黑" panose="020B0503020204020204" pitchFamily="34" charset="-122"/>
                        </a:rPr>
                        <a:t>IR</a:t>
                      </a:r>
                      <a:r>
                        <a:rPr lang="en-US" altLang="zh-CN" sz="1700" baseline="-25000" dirty="0" err="1">
                          <a:solidFill>
                            <a:schemeClr val="tx1"/>
                          </a:solidFill>
                          <a:latin typeface="微软雅黑" panose="020B0503020204020204" pitchFamily="34" charset="-122"/>
                          <a:ea typeface="微软雅黑" panose="020B0503020204020204" pitchFamily="34" charset="-122"/>
                        </a:rPr>
                        <a:t>out</a:t>
                      </a:r>
                      <a:r>
                        <a:rPr lang="en-US" altLang="zh-CN" sz="1700" dirty="0">
                          <a:solidFill>
                            <a:schemeClr val="tx1"/>
                          </a:solidFill>
                          <a:latin typeface="微软雅黑" panose="020B0503020204020204" pitchFamily="34" charset="-122"/>
                          <a:ea typeface="微软雅黑" panose="020B0503020204020204" pitchFamily="34" charset="-122"/>
                        </a:rPr>
                        <a:t>, </a:t>
                      </a:r>
                      <a:r>
                        <a:rPr lang="en-US" altLang="zh-CN" sz="1700" dirty="0" err="1">
                          <a:solidFill>
                            <a:schemeClr val="tx1"/>
                          </a:solidFill>
                          <a:latin typeface="微软雅黑" panose="020B0503020204020204" pitchFamily="34" charset="-122"/>
                          <a:ea typeface="微软雅黑" panose="020B0503020204020204" pitchFamily="34" charset="-122"/>
                        </a:rPr>
                        <a:t>AR</a:t>
                      </a:r>
                      <a:r>
                        <a:rPr lang="en-US" altLang="zh-CN" sz="170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dirty="0"/>
                    </a:p>
                  </a:txBody>
                  <a:tcPr marL="86699" marR="86699" marT="43349" marB="43349" anchor="ctr" anchorCtr="1"/>
                </a:tc>
                <a:tc>
                  <a:txBody>
                    <a:bodyPr/>
                    <a:lstStyle/>
                    <a:p>
                      <a:r>
                        <a:rPr lang="en-US" altLang="zh-CN" sz="17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0" dirty="0" err="1">
                          <a:latin typeface="微软雅黑" panose="020B0503020204020204" pitchFamily="34" charset="-122"/>
                          <a:ea typeface="微软雅黑" panose="020B0503020204020204" pitchFamily="34" charset="-122"/>
                        </a:rPr>
                        <a:t>,</a:t>
                      </a:r>
                      <a:r>
                        <a:rPr lang="en-US" altLang="zh-CN" sz="1700" kern="1200" dirty="0" err="1">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a:solidFill>
                            <a:schemeClr val="tx1"/>
                          </a:solidFill>
                          <a:latin typeface="微软雅黑" panose="020B0503020204020204" pitchFamily="34" charset="-122"/>
                          <a:ea typeface="微软雅黑" panose="020B0503020204020204" pitchFamily="34" charset="-122"/>
                        </a:rPr>
                        <a:t>T4</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(DR)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DR</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R0</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570" name="矩形 569"/>
          <p:cNvSpPr/>
          <p:nvPr/>
        </p:nvSpPr>
        <p:spPr>
          <a:xfrm>
            <a:off x="8445767" y="2671071"/>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571" name="矩形 570"/>
          <p:cNvSpPr/>
          <p:nvPr/>
        </p:nvSpPr>
        <p:spPr>
          <a:xfrm>
            <a:off x="6346289" y="2064866"/>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572" name="矩形 571"/>
          <p:cNvSpPr/>
          <p:nvPr/>
        </p:nvSpPr>
        <p:spPr>
          <a:xfrm>
            <a:off x="6399334" y="3353988"/>
            <a:ext cx="537327" cy="365741"/>
          </a:xfrm>
          <a:prstGeom prst="rect">
            <a:avLst/>
          </a:prstGeom>
        </p:spPr>
        <p:txBody>
          <a:bodyPr wrap="none">
            <a:spAutoFit/>
          </a:bodyPr>
          <a:lstStyle/>
          <a:p>
            <a:pPr marL="12698">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573" name="矩形 572"/>
          <p:cNvSpPr/>
          <p:nvPr/>
        </p:nvSpPr>
        <p:spPr>
          <a:xfrm>
            <a:off x="9100155" y="3829850"/>
            <a:ext cx="537327" cy="365741"/>
          </a:xfrm>
          <a:prstGeom prst="rect">
            <a:avLst/>
          </a:prstGeom>
        </p:spPr>
        <p:txBody>
          <a:bodyPr wrap="none">
            <a:spAutoFit/>
          </a:bodyPr>
          <a:lstStyle/>
          <a:p>
            <a:pPr marL="12698">
              <a:lnSpc>
                <a:spcPts val="1975"/>
              </a:lnSpc>
            </a:pPr>
            <a:r>
              <a:rPr lang="en-US" altLang="zh-CN"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④</a:t>
            </a:r>
            <a:endPar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extLst>
      <p:ext uri="{BB962C8B-B14F-4D97-AF65-F5344CB8AC3E}">
        <p14:creationId xmlns:p14="http://schemas.microsoft.com/office/powerpoint/2010/main" val="3927415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LOAD</a:t>
            </a:r>
            <a:r>
              <a:rPr lang="zh-CN" altLang="en-US" dirty="0"/>
              <a:t>指令微程序</a:t>
            </a:r>
          </a:p>
        </p:txBody>
      </p:sp>
      <p:grpSp>
        <p:nvGrpSpPr>
          <p:cNvPr id="4" name="组合 3"/>
          <p:cNvGrpSpPr/>
          <p:nvPr/>
        </p:nvGrpSpPr>
        <p:grpSpPr>
          <a:xfrm>
            <a:off x="1126417" y="3676474"/>
            <a:ext cx="10284845" cy="704131"/>
            <a:chOff x="1188018" y="3593727"/>
            <a:chExt cx="10847297" cy="742639"/>
          </a:xfrm>
        </p:grpSpPr>
        <p:grpSp>
          <p:nvGrpSpPr>
            <p:cNvPr id="5" name="组合 4"/>
            <p:cNvGrpSpPr/>
            <p:nvPr/>
          </p:nvGrpSpPr>
          <p:grpSpPr>
            <a:xfrm>
              <a:off x="2101419" y="3870442"/>
              <a:ext cx="9021552" cy="463212"/>
              <a:chOff x="2101419" y="3870442"/>
              <a:chExt cx="9021552" cy="463212"/>
            </a:xfrm>
          </p:grpSpPr>
          <p:sp>
            <p:nvSpPr>
              <p:cNvPr id="9" name="矩形 8"/>
              <p:cNvSpPr/>
              <p:nvPr/>
            </p:nvSpPr>
            <p:spPr bwMode="auto">
              <a:xfrm>
                <a:off x="210141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 name="矩形 9"/>
              <p:cNvSpPr/>
              <p:nvPr/>
            </p:nvSpPr>
            <p:spPr bwMode="auto">
              <a:xfrm>
                <a:off x="242394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1" name="矩形 10"/>
              <p:cNvSpPr/>
              <p:nvPr/>
            </p:nvSpPr>
            <p:spPr bwMode="auto">
              <a:xfrm>
                <a:off x="274647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 name="矩形 11"/>
              <p:cNvSpPr/>
              <p:nvPr/>
            </p:nvSpPr>
            <p:spPr bwMode="auto">
              <a:xfrm>
                <a:off x="306900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 name="矩形 12"/>
              <p:cNvSpPr/>
              <p:nvPr/>
            </p:nvSpPr>
            <p:spPr bwMode="auto">
              <a:xfrm>
                <a:off x="339153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 name="矩形 13"/>
              <p:cNvSpPr/>
              <p:nvPr/>
            </p:nvSpPr>
            <p:spPr bwMode="auto">
              <a:xfrm>
                <a:off x="371406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 name="矩形 14"/>
              <p:cNvSpPr/>
              <p:nvPr/>
            </p:nvSpPr>
            <p:spPr bwMode="auto">
              <a:xfrm>
                <a:off x="403659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 name="矩形 15"/>
              <p:cNvSpPr/>
              <p:nvPr/>
            </p:nvSpPr>
            <p:spPr bwMode="auto">
              <a:xfrm>
                <a:off x="435912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 name="矩形 16"/>
              <p:cNvSpPr/>
              <p:nvPr/>
            </p:nvSpPr>
            <p:spPr bwMode="auto">
              <a:xfrm>
                <a:off x="467776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 name="矩形 17"/>
              <p:cNvSpPr/>
              <p:nvPr/>
            </p:nvSpPr>
            <p:spPr bwMode="auto">
              <a:xfrm>
                <a:off x="500029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 name="矩形 18"/>
              <p:cNvSpPr/>
              <p:nvPr/>
            </p:nvSpPr>
            <p:spPr bwMode="auto">
              <a:xfrm>
                <a:off x="532282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 name="矩形 19"/>
              <p:cNvSpPr/>
              <p:nvPr/>
            </p:nvSpPr>
            <p:spPr bwMode="auto">
              <a:xfrm>
                <a:off x="564535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 name="矩形 20"/>
              <p:cNvSpPr/>
              <p:nvPr/>
            </p:nvSpPr>
            <p:spPr bwMode="auto">
              <a:xfrm>
                <a:off x="596788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 name="矩形 21"/>
              <p:cNvSpPr/>
              <p:nvPr/>
            </p:nvSpPr>
            <p:spPr bwMode="auto">
              <a:xfrm>
                <a:off x="629041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 name="矩形 22"/>
              <p:cNvSpPr/>
              <p:nvPr/>
            </p:nvSpPr>
            <p:spPr bwMode="auto">
              <a:xfrm>
                <a:off x="661294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 name="矩形 23"/>
              <p:cNvSpPr/>
              <p:nvPr/>
            </p:nvSpPr>
            <p:spPr bwMode="auto">
              <a:xfrm>
                <a:off x="6935471"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 name="矩形 24"/>
              <p:cNvSpPr/>
              <p:nvPr/>
            </p:nvSpPr>
            <p:spPr bwMode="auto">
              <a:xfrm>
                <a:off x="7258000"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 name="矩形 25"/>
              <p:cNvSpPr/>
              <p:nvPr/>
            </p:nvSpPr>
            <p:spPr bwMode="auto">
              <a:xfrm>
                <a:off x="758052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 name="矩形 26"/>
              <p:cNvSpPr/>
              <p:nvPr/>
            </p:nvSpPr>
            <p:spPr bwMode="auto">
              <a:xfrm>
                <a:off x="7902744"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8" name="矩形 27"/>
              <p:cNvSpPr/>
              <p:nvPr/>
            </p:nvSpPr>
            <p:spPr bwMode="auto">
              <a:xfrm>
                <a:off x="822495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9" name="矩形 28"/>
              <p:cNvSpPr/>
              <p:nvPr/>
            </p:nvSpPr>
            <p:spPr bwMode="auto">
              <a:xfrm>
                <a:off x="854748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 name="矩形 29"/>
              <p:cNvSpPr/>
              <p:nvPr/>
            </p:nvSpPr>
            <p:spPr bwMode="auto">
              <a:xfrm>
                <a:off x="887001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 name="矩形 30"/>
              <p:cNvSpPr/>
              <p:nvPr/>
            </p:nvSpPr>
            <p:spPr bwMode="auto">
              <a:xfrm>
                <a:off x="9192546"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2" name="矩形 31"/>
              <p:cNvSpPr/>
              <p:nvPr/>
            </p:nvSpPr>
            <p:spPr bwMode="auto">
              <a:xfrm>
                <a:off x="9515075"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3" name="矩形 32"/>
              <p:cNvSpPr/>
              <p:nvPr/>
            </p:nvSpPr>
            <p:spPr bwMode="auto">
              <a:xfrm>
                <a:off x="9837604"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 name="矩形 33"/>
              <p:cNvSpPr/>
              <p:nvPr/>
            </p:nvSpPr>
            <p:spPr bwMode="auto">
              <a:xfrm>
                <a:off x="10153052"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5" name="矩形 34"/>
              <p:cNvSpPr/>
              <p:nvPr/>
            </p:nvSpPr>
            <p:spPr bwMode="auto">
              <a:xfrm>
                <a:off x="10478217"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6" name="矩形 35"/>
              <p:cNvSpPr/>
              <p:nvPr/>
            </p:nvSpPr>
            <p:spPr bwMode="auto">
              <a:xfrm>
                <a:off x="10800756"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 name="矩形 36"/>
              <p:cNvSpPr/>
              <p:nvPr/>
            </p:nvSpPr>
            <p:spPr bwMode="auto">
              <a:xfrm>
                <a:off x="2101419" y="3870442"/>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6" name="文本框 5"/>
            <p:cNvSpPr txBox="1"/>
            <p:nvPr/>
          </p:nvSpPr>
          <p:spPr>
            <a:xfrm>
              <a:off x="11269105" y="3808066"/>
              <a:ext cx="766210" cy="52830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6</a:t>
              </a:r>
              <a:r>
                <a:rPr lang="en-US" altLang="zh-CN" sz="2655" dirty="0">
                  <a:solidFill>
                    <a:srgbClr val="FF6600"/>
                  </a:solidFill>
                </a:rPr>
                <a:t>  </a:t>
              </a:r>
              <a:endParaRPr lang="zh-CN" altLang="en-US" sz="2655" dirty="0">
                <a:solidFill>
                  <a:srgbClr val="FF6600"/>
                </a:solidFill>
              </a:endParaRPr>
            </a:p>
          </p:txBody>
        </p:sp>
        <p:sp>
          <p:nvSpPr>
            <p:cNvPr id="7" name="文本框 6"/>
            <p:cNvSpPr txBox="1"/>
            <p:nvPr/>
          </p:nvSpPr>
          <p:spPr>
            <a:xfrm>
              <a:off x="1188018" y="3928335"/>
              <a:ext cx="891320" cy="405085"/>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0101  </a:t>
              </a:r>
              <a:endParaRPr lang="zh-CN" altLang="en-US" sz="1896" dirty="0"/>
            </a:p>
          </p:txBody>
        </p:sp>
        <p:sp>
          <p:nvSpPr>
            <p:cNvPr id="8" name="文本框 7"/>
            <p:cNvSpPr txBox="1"/>
            <p:nvPr/>
          </p:nvSpPr>
          <p:spPr>
            <a:xfrm>
              <a:off x="7757633" y="3593727"/>
              <a:ext cx="632648"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38" name="组合 37"/>
          <p:cNvGrpSpPr/>
          <p:nvPr/>
        </p:nvGrpSpPr>
        <p:grpSpPr>
          <a:xfrm>
            <a:off x="1126416" y="4635022"/>
            <a:ext cx="10284846" cy="757794"/>
            <a:chOff x="1188017" y="4604692"/>
            <a:chExt cx="10847298" cy="799236"/>
          </a:xfrm>
        </p:grpSpPr>
        <p:grpSp>
          <p:nvGrpSpPr>
            <p:cNvPr id="39" name="组合 38"/>
            <p:cNvGrpSpPr/>
            <p:nvPr/>
          </p:nvGrpSpPr>
          <p:grpSpPr>
            <a:xfrm>
              <a:off x="2121926" y="4918146"/>
              <a:ext cx="9021552" cy="463212"/>
              <a:chOff x="2121926" y="4918146"/>
              <a:chExt cx="9021552" cy="463212"/>
            </a:xfrm>
          </p:grpSpPr>
          <p:sp>
            <p:nvSpPr>
              <p:cNvPr id="44" name="矩形 43"/>
              <p:cNvSpPr/>
              <p:nvPr/>
            </p:nvSpPr>
            <p:spPr bwMode="auto">
              <a:xfrm>
                <a:off x="212192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5" name="矩形 44"/>
              <p:cNvSpPr/>
              <p:nvPr/>
            </p:nvSpPr>
            <p:spPr bwMode="auto">
              <a:xfrm>
                <a:off x="244445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 name="矩形 45"/>
              <p:cNvSpPr/>
              <p:nvPr/>
            </p:nvSpPr>
            <p:spPr bwMode="auto">
              <a:xfrm>
                <a:off x="276698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7" name="矩形 46"/>
              <p:cNvSpPr/>
              <p:nvPr/>
            </p:nvSpPr>
            <p:spPr bwMode="auto">
              <a:xfrm>
                <a:off x="308951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 name="矩形 47"/>
              <p:cNvSpPr/>
              <p:nvPr/>
            </p:nvSpPr>
            <p:spPr bwMode="auto">
              <a:xfrm>
                <a:off x="341204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 name="矩形 48"/>
              <p:cNvSpPr/>
              <p:nvPr/>
            </p:nvSpPr>
            <p:spPr bwMode="auto">
              <a:xfrm>
                <a:off x="373457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0" name="矩形 49"/>
              <p:cNvSpPr/>
              <p:nvPr/>
            </p:nvSpPr>
            <p:spPr bwMode="auto">
              <a:xfrm>
                <a:off x="405710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 name="矩形 50"/>
              <p:cNvSpPr/>
              <p:nvPr/>
            </p:nvSpPr>
            <p:spPr bwMode="auto">
              <a:xfrm>
                <a:off x="437962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 name="矩形 51"/>
              <p:cNvSpPr/>
              <p:nvPr/>
            </p:nvSpPr>
            <p:spPr bwMode="auto">
              <a:xfrm>
                <a:off x="469827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 name="矩形 52"/>
              <p:cNvSpPr/>
              <p:nvPr/>
            </p:nvSpPr>
            <p:spPr bwMode="auto">
              <a:xfrm>
                <a:off x="502080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4" name="矩形 53"/>
              <p:cNvSpPr/>
              <p:nvPr/>
            </p:nvSpPr>
            <p:spPr bwMode="auto">
              <a:xfrm>
                <a:off x="534333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5" name="矩形 54"/>
              <p:cNvSpPr/>
              <p:nvPr/>
            </p:nvSpPr>
            <p:spPr bwMode="auto">
              <a:xfrm>
                <a:off x="566586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6" name="矩形 55"/>
              <p:cNvSpPr/>
              <p:nvPr/>
            </p:nvSpPr>
            <p:spPr bwMode="auto">
              <a:xfrm>
                <a:off x="598839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7" name="矩形 56"/>
              <p:cNvSpPr/>
              <p:nvPr/>
            </p:nvSpPr>
            <p:spPr bwMode="auto">
              <a:xfrm>
                <a:off x="631092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8" name="矩形 57"/>
              <p:cNvSpPr/>
              <p:nvPr/>
            </p:nvSpPr>
            <p:spPr bwMode="auto">
              <a:xfrm>
                <a:off x="663344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9" name="矩形 58"/>
              <p:cNvSpPr/>
              <p:nvPr/>
            </p:nvSpPr>
            <p:spPr bwMode="auto">
              <a:xfrm>
                <a:off x="6955978"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0" name="矩形 59"/>
              <p:cNvSpPr/>
              <p:nvPr/>
            </p:nvSpPr>
            <p:spPr bwMode="auto">
              <a:xfrm>
                <a:off x="7278507"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1" name="矩形 60"/>
              <p:cNvSpPr/>
              <p:nvPr/>
            </p:nvSpPr>
            <p:spPr bwMode="auto">
              <a:xfrm>
                <a:off x="760103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2" name="矩形 61"/>
              <p:cNvSpPr/>
              <p:nvPr/>
            </p:nvSpPr>
            <p:spPr bwMode="auto">
              <a:xfrm>
                <a:off x="7923251"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3" name="矩形 62"/>
              <p:cNvSpPr/>
              <p:nvPr/>
            </p:nvSpPr>
            <p:spPr bwMode="auto">
              <a:xfrm>
                <a:off x="824546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4" name="矩形 63"/>
              <p:cNvSpPr/>
              <p:nvPr/>
            </p:nvSpPr>
            <p:spPr bwMode="auto">
              <a:xfrm>
                <a:off x="856799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5" name="矩形 64"/>
              <p:cNvSpPr/>
              <p:nvPr/>
            </p:nvSpPr>
            <p:spPr bwMode="auto">
              <a:xfrm>
                <a:off x="889052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6" name="矩形 65"/>
              <p:cNvSpPr/>
              <p:nvPr/>
            </p:nvSpPr>
            <p:spPr bwMode="auto">
              <a:xfrm>
                <a:off x="9213053"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7" name="矩形 66"/>
              <p:cNvSpPr/>
              <p:nvPr/>
            </p:nvSpPr>
            <p:spPr bwMode="auto">
              <a:xfrm>
                <a:off x="9535582"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8" name="矩形 67"/>
              <p:cNvSpPr/>
              <p:nvPr/>
            </p:nvSpPr>
            <p:spPr bwMode="auto">
              <a:xfrm>
                <a:off x="9858111"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9" name="矩形 68"/>
              <p:cNvSpPr/>
              <p:nvPr/>
            </p:nvSpPr>
            <p:spPr bwMode="auto">
              <a:xfrm>
                <a:off x="10173559"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70" name="矩形 69"/>
              <p:cNvSpPr/>
              <p:nvPr/>
            </p:nvSpPr>
            <p:spPr bwMode="auto">
              <a:xfrm>
                <a:off x="10498724"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71" name="矩形 70"/>
              <p:cNvSpPr/>
              <p:nvPr/>
            </p:nvSpPr>
            <p:spPr bwMode="auto">
              <a:xfrm>
                <a:off x="10821263"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72" name="矩形 71"/>
              <p:cNvSpPr/>
              <p:nvPr/>
            </p:nvSpPr>
            <p:spPr bwMode="auto">
              <a:xfrm>
                <a:off x="2121926" y="4918146"/>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40" name="文本框 39"/>
            <p:cNvSpPr txBox="1"/>
            <p:nvPr/>
          </p:nvSpPr>
          <p:spPr>
            <a:xfrm>
              <a:off x="11269105" y="4875628"/>
              <a:ext cx="766210" cy="52830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7</a:t>
              </a:r>
              <a:r>
                <a:rPr lang="en-US" altLang="zh-CN" sz="2655" dirty="0">
                  <a:solidFill>
                    <a:srgbClr val="FF6600"/>
                  </a:solidFill>
                </a:rPr>
                <a:t>  </a:t>
              </a:r>
              <a:endParaRPr lang="zh-CN" altLang="en-US" sz="2655" dirty="0">
                <a:solidFill>
                  <a:srgbClr val="FF6600"/>
                </a:solidFill>
              </a:endParaRPr>
            </a:p>
          </p:txBody>
        </p:sp>
        <p:sp>
          <p:nvSpPr>
            <p:cNvPr id="41" name="文本框 40"/>
            <p:cNvSpPr txBox="1"/>
            <p:nvPr/>
          </p:nvSpPr>
          <p:spPr>
            <a:xfrm>
              <a:off x="1188017" y="4957542"/>
              <a:ext cx="891320"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0110  </a:t>
              </a:r>
              <a:endParaRPr lang="zh-CN" altLang="en-US" sz="1896" dirty="0"/>
            </a:p>
          </p:txBody>
        </p:sp>
        <p:sp>
          <p:nvSpPr>
            <p:cNvPr id="42" name="文本框 41"/>
            <p:cNvSpPr txBox="1"/>
            <p:nvPr/>
          </p:nvSpPr>
          <p:spPr>
            <a:xfrm>
              <a:off x="6945212" y="4604692"/>
              <a:ext cx="708299" cy="312774"/>
            </a:xfrm>
            <a:prstGeom prst="rect">
              <a:avLst/>
            </a:prstGeom>
            <a:noFill/>
          </p:spPr>
          <p:txBody>
            <a:bodyPr wrap="squar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3" name="文本框 42"/>
            <p:cNvSpPr txBox="1"/>
            <p:nvPr/>
          </p:nvSpPr>
          <p:spPr>
            <a:xfrm>
              <a:off x="7778569" y="4604692"/>
              <a:ext cx="632648"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73" name="组合 72"/>
          <p:cNvGrpSpPr/>
          <p:nvPr/>
        </p:nvGrpSpPr>
        <p:grpSpPr>
          <a:xfrm>
            <a:off x="1147404" y="5633784"/>
            <a:ext cx="10263858" cy="733123"/>
            <a:chOff x="1210152" y="5658073"/>
            <a:chExt cx="10825163" cy="773215"/>
          </a:xfrm>
        </p:grpSpPr>
        <p:grpSp>
          <p:nvGrpSpPr>
            <p:cNvPr id="74" name="组合 73"/>
            <p:cNvGrpSpPr/>
            <p:nvPr/>
          </p:nvGrpSpPr>
          <p:grpSpPr>
            <a:xfrm>
              <a:off x="2142433" y="5965850"/>
              <a:ext cx="9021552" cy="463212"/>
              <a:chOff x="2142433" y="5965850"/>
              <a:chExt cx="9021552" cy="463212"/>
            </a:xfrm>
          </p:grpSpPr>
          <p:sp>
            <p:nvSpPr>
              <p:cNvPr id="79" name="矩形 78"/>
              <p:cNvSpPr/>
              <p:nvPr/>
            </p:nvSpPr>
            <p:spPr bwMode="auto">
              <a:xfrm>
                <a:off x="214243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0" name="矩形 79"/>
              <p:cNvSpPr/>
              <p:nvPr/>
            </p:nvSpPr>
            <p:spPr bwMode="auto">
              <a:xfrm>
                <a:off x="246496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1" name="矩形 80"/>
              <p:cNvSpPr/>
              <p:nvPr/>
            </p:nvSpPr>
            <p:spPr bwMode="auto">
              <a:xfrm>
                <a:off x="278749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2" name="矩形 81"/>
              <p:cNvSpPr/>
              <p:nvPr/>
            </p:nvSpPr>
            <p:spPr bwMode="auto">
              <a:xfrm>
                <a:off x="3110020"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3" name="矩形 82"/>
              <p:cNvSpPr/>
              <p:nvPr/>
            </p:nvSpPr>
            <p:spPr bwMode="auto">
              <a:xfrm>
                <a:off x="3432549"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4" name="矩形 83"/>
              <p:cNvSpPr/>
              <p:nvPr/>
            </p:nvSpPr>
            <p:spPr bwMode="auto">
              <a:xfrm>
                <a:off x="3755078" y="596691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85" name="矩形 84"/>
              <p:cNvSpPr/>
              <p:nvPr/>
            </p:nvSpPr>
            <p:spPr bwMode="auto">
              <a:xfrm>
                <a:off x="4077607"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6" name="矩形 85"/>
              <p:cNvSpPr/>
              <p:nvPr/>
            </p:nvSpPr>
            <p:spPr bwMode="auto">
              <a:xfrm>
                <a:off x="4400136"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7" name="矩形 86"/>
              <p:cNvSpPr/>
              <p:nvPr/>
            </p:nvSpPr>
            <p:spPr bwMode="auto">
              <a:xfrm>
                <a:off x="4718782" y="596691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88" name="矩形 87"/>
              <p:cNvSpPr/>
              <p:nvPr/>
            </p:nvSpPr>
            <p:spPr bwMode="auto">
              <a:xfrm>
                <a:off x="504131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9" name="矩形 88"/>
              <p:cNvSpPr/>
              <p:nvPr/>
            </p:nvSpPr>
            <p:spPr bwMode="auto">
              <a:xfrm>
                <a:off x="5363840"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0" name="矩形 89"/>
              <p:cNvSpPr/>
              <p:nvPr/>
            </p:nvSpPr>
            <p:spPr bwMode="auto">
              <a:xfrm>
                <a:off x="5686369"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1" name="矩形 90"/>
              <p:cNvSpPr/>
              <p:nvPr/>
            </p:nvSpPr>
            <p:spPr bwMode="auto">
              <a:xfrm>
                <a:off x="6008898"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2" name="矩形 91"/>
              <p:cNvSpPr/>
              <p:nvPr/>
            </p:nvSpPr>
            <p:spPr bwMode="auto">
              <a:xfrm>
                <a:off x="6331427"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3" name="矩形 92"/>
              <p:cNvSpPr/>
              <p:nvPr/>
            </p:nvSpPr>
            <p:spPr bwMode="auto">
              <a:xfrm>
                <a:off x="6653956"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4" name="矩形 93"/>
              <p:cNvSpPr/>
              <p:nvPr/>
            </p:nvSpPr>
            <p:spPr bwMode="auto">
              <a:xfrm>
                <a:off x="6976485"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5" name="矩形 94"/>
              <p:cNvSpPr/>
              <p:nvPr/>
            </p:nvSpPr>
            <p:spPr bwMode="auto">
              <a:xfrm>
                <a:off x="7299014"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6" name="矩形 95"/>
              <p:cNvSpPr/>
              <p:nvPr/>
            </p:nvSpPr>
            <p:spPr bwMode="auto">
              <a:xfrm>
                <a:off x="762154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7" name="矩形 96"/>
              <p:cNvSpPr/>
              <p:nvPr/>
            </p:nvSpPr>
            <p:spPr bwMode="auto">
              <a:xfrm>
                <a:off x="7943758"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8" name="矩形 97"/>
              <p:cNvSpPr/>
              <p:nvPr/>
            </p:nvSpPr>
            <p:spPr bwMode="auto">
              <a:xfrm>
                <a:off x="826597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9" name="矩形 98"/>
              <p:cNvSpPr/>
              <p:nvPr/>
            </p:nvSpPr>
            <p:spPr bwMode="auto">
              <a:xfrm>
                <a:off x="858850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0" name="矩形 99"/>
              <p:cNvSpPr/>
              <p:nvPr/>
            </p:nvSpPr>
            <p:spPr bwMode="auto">
              <a:xfrm>
                <a:off x="891103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1" name="矩形 100"/>
              <p:cNvSpPr/>
              <p:nvPr/>
            </p:nvSpPr>
            <p:spPr bwMode="auto">
              <a:xfrm>
                <a:off x="9233560" y="596691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02" name="矩形 101"/>
              <p:cNvSpPr/>
              <p:nvPr/>
            </p:nvSpPr>
            <p:spPr bwMode="auto">
              <a:xfrm>
                <a:off x="9556089" y="596691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03" name="矩形 102"/>
              <p:cNvSpPr/>
              <p:nvPr/>
            </p:nvSpPr>
            <p:spPr bwMode="auto">
              <a:xfrm>
                <a:off x="9878618"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104" name="矩形 103"/>
              <p:cNvSpPr/>
              <p:nvPr/>
            </p:nvSpPr>
            <p:spPr bwMode="auto">
              <a:xfrm>
                <a:off x="10194066"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105" name="矩形 104"/>
              <p:cNvSpPr/>
              <p:nvPr/>
            </p:nvSpPr>
            <p:spPr bwMode="auto">
              <a:xfrm>
                <a:off x="10519231"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106" name="矩形 105"/>
              <p:cNvSpPr/>
              <p:nvPr/>
            </p:nvSpPr>
            <p:spPr bwMode="auto">
              <a:xfrm>
                <a:off x="10841770"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107" name="矩形 106"/>
              <p:cNvSpPr/>
              <p:nvPr/>
            </p:nvSpPr>
            <p:spPr bwMode="auto">
              <a:xfrm>
                <a:off x="2142433" y="5965850"/>
                <a:ext cx="9014077" cy="463212"/>
              </a:xfrm>
              <a:prstGeom prst="rect">
                <a:avLst/>
              </a:prstGeom>
              <a:noFill/>
              <a:ln w="38100">
                <a:solidFill>
                  <a:schemeClr val="tx1">
                    <a:lumMod val="75000"/>
                    <a:lumOff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5" name="文本框 74"/>
            <p:cNvSpPr txBox="1"/>
            <p:nvPr/>
          </p:nvSpPr>
          <p:spPr>
            <a:xfrm>
              <a:off x="11269105" y="5902989"/>
              <a:ext cx="766210"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8</a:t>
              </a:r>
              <a:r>
                <a:rPr lang="en-US" altLang="zh-CN" sz="2655" dirty="0">
                  <a:solidFill>
                    <a:srgbClr val="FF6600"/>
                  </a:solidFill>
                </a:rPr>
                <a:t>  </a:t>
              </a:r>
              <a:endParaRPr lang="zh-CN" altLang="en-US" sz="2655" dirty="0">
                <a:solidFill>
                  <a:srgbClr val="FF6600"/>
                </a:solidFill>
              </a:endParaRPr>
            </a:p>
          </p:txBody>
        </p:sp>
        <p:sp>
          <p:nvSpPr>
            <p:cNvPr id="76" name="文本框 75"/>
            <p:cNvSpPr txBox="1"/>
            <p:nvPr/>
          </p:nvSpPr>
          <p:spPr>
            <a:xfrm>
              <a:off x="1210152" y="5986748"/>
              <a:ext cx="860888"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0111  </a:t>
              </a:r>
              <a:endParaRPr lang="zh-CN" altLang="en-US" sz="1896" dirty="0"/>
            </a:p>
          </p:txBody>
        </p:sp>
        <p:sp>
          <p:nvSpPr>
            <p:cNvPr id="77" name="文本框 76"/>
            <p:cNvSpPr txBox="1"/>
            <p:nvPr/>
          </p:nvSpPr>
          <p:spPr>
            <a:xfrm>
              <a:off x="3648887" y="5658073"/>
              <a:ext cx="65462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78" name="文本框 77"/>
            <p:cNvSpPr txBox="1"/>
            <p:nvPr/>
          </p:nvSpPr>
          <p:spPr>
            <a:xfrm>
              <a:off x="4649728" y="5658073"/>
              <a:ext cx="536280"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1070302" y="1922772"/>
            <a:ext cx="10340960" cy="1823043"/>
            <a:chOff x="1128834" y="1744117"/>
            <a:chExt cx="10906481" cy="1922741"/>
          </a:xfrm>
        </p:grpSpPr>
        <p:grpSp>
          <p:nvGrpSpPr>
            <p:cNvPr id="109" name="组合 108"/>
            <p:cNvGrpSpPr/>
            <p:nvPr/>
          </p:nvGrpSpPr>
          <p:grpSpPr>
            <a:xfrm>
              <a:off x="1964879" y="1744117"/>
              <a:ext cx="9165568" cy="1922741"/>
              <a:chOff x="1964879" y="1744117"/>
              <a:chExt cx="9165568" cy="1922741"/>
            </a:xfrm>
          </p:grpSpPr>
          <p:grpSp>
            <p:nvGrpSpPr>
              <p:cNvPr id="113" name="组合 112"/>
              <p:cNvGrpSpPr/>
              <p:nvPr/>
            </p:nvGrpSpPr>
            <p:grpSpPr>
              <a:xfrm>
                <a:off x="2101420" y="2811977"/>
                <a:ext cx="9029027" cy="854881"/>
                <a:chOff x="1229178" y="3007980"/>
                <a:chExt cx="9029027" cy="854881"/>
              </a:xfrm>
            </p:grpSpPr>
            <p:sp>
              <p:nvSpPr>
                <p:cNvPr id="170" name="矩形 169"/>
                <p:cNvSpPr/>
                <p:nvPr/>
              </p:nvSpPr>
              <p:spPr bwMode="auto">
                <a:xfrm>
                  <a:off x="122917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1" name="矩形 170"/>
                <p:cNvSpPr/>
                <p:nvPr/>
              </p:nvSpPr>
              <p:spPr bwMode="auto">
                <a:xfrm>
                  <a:off x="155170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2" name="矩形 171"/>
                <p:cNvSpPr/>
                <p:nvPr/>
              </p:nvSpPr>
              <p:spPr bwMode="auto">
                <a:xfrm>
                  <a:off x="187423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3" name="矩形 172"/>
                <p:cNvSpPr/>
                <p:nvPr/>
              </p:nvSpPr>
              <p:spPr bwMode="auto">
                <a:xfrm>
                  <a:off x="2196765"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74" name="矩形 173"/>
                <p:cNvSpPr/>
                <p:nvPr/>
              </p:nvSpPr>
              <p:spPr bwMode="auto">
                <a:xfrm>
                  <a:off x="251929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5" name="矩形 174"/>
                <p:cNvSpPr/>
                <p:nvPr/>
              </p:nvSpPr>
              <p:spPr bwMode="auto">
                <a:xfrm>
                  <a:off x="284182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6" name="矩形 175"/>
                <p:cNvSpPr/>
                <p:nvPr/>
              </p:nvSpPr>
              <p:spPr bwMode="auto">
                <a:xfrm>
                  <a:off x="316435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7" name="矩形 176"/>
                <p:cNvSpPr/>
                <p:nvPr/>
              </p:nvSpPr>
              <p:spPr bwMode="auto">
                <a:xfrm>
                  <a:off x="348688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8" name="矩形 177"/>
                <p:cNvSpPr/>
                <p:nvPr/>
              </p:nvSpPr>
              <p:spPr bwMode="auto">
                <a:xfrm>
                  <a:off x="380552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9" name="矩形 178"/>
                <p:cNvSpPr/>
                <p:nvPr/>
              </p:nvSpPr>
              <p:spPr bwMode="auto">
                <a:xfrm>
                  <a:off x="412805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0" name="矩形 179"/>
                <p:cNvSpPr/>
                <p:nvPr/>
              </p:nvSpPr>
              <p:spPr bwMode="auto">
                <a:xfrm>
                  <a:off x="445058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1" name="矩形 180"/>
                <p:cNvSpPr/>
                <p:nvPr/>
              </p:nvSpPr>
              <p:spPr bwMode="auto">
                <a:xfrm>
                  <a:off x="477311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2" name="矩形 181"/>
                <p:cNvSpPr/>
                <p:nvPr/>
              </p:nvSpPr>
              <p:spPr bwMode="auto">
                <a:xfrm>
                  <a:off x="509564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3" name="矩形 182"/>
                <p:cNvSpPr/>
                <p:nvPr/>
              </p:nvSpPr>
              <p:spPr bwMode="auto">
                <a:xfrm>
                  <a:off x="541817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4" name="矩形 183"/>
                <p:cNvSpPr/>
                <p:nvPr/>
              </p:nvSpPr>
              <p:spPr bwMode="auto">
                <a:xfrm>
                  <a:off x="5740701"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85" name="矩形 184"/>
                <p:cNvSpPr/>
                <p:nvPr/>
              </p:nvSpPr>
              <p:spPr bwMode="auto">
                <a:xfrm>
                  <a:off x="6063230"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6" name="矩形 185"/>
                <p:cNvSpPr/>
                <p:nvPr/>
              </p:nvSpPr>
              <p:spPr bwMode="auto">
                <a:xfrm>
                  <a:off x="6385759"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7" name="矩形 186"/>
                <p:cNvSpPr/>
                <p:nvPr/>
              </p:nvSpPr>
              <p:spPr bwMode="auto">
                <a:xfrm>
                  <a:off x="670828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8" name="矩形 187"/>
                <p:cNvSpPr/>
                <p:nvPr/>
              </p:nvSpPr>
              <p:spPr bwMode="auto">
                <a:xfrm>
                  <a:off x="703050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9" name="矩形 188"/>
                <p:cNvSpPr/>
                <p:nvPr/>
              </p:nvSpPr>
              <p:spPr bwMode="auto">
                <a:xfrm>
                  <a:off x="735271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0" name="矩形 189"/>
                <p:cNvSpPr/>
                <p:nvPr/>
              </p:nvSpPr>
              <p:spPr bwMode="auto">
                <a:xfrm>
                  <a:off x="767524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1" name="矩形 190"/>
                <p:cNvSpPr/>
                <p:nvPr/>
              </p:nvSpPr>
              <p:spPr bwMode="auto">
                <a:xfrm>
                  <a:off x="799777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2" name="矩形 191"/>
                <p:cNvSpPr/>
                <p:nvPr/>
              </p:nvSpPr>
              <p:spPr bwMode="auto">
                <a:xfrm>
                  <a:off x="8320305"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93" name="矩形 192"/>
                <p:cNvSpPr/>
                <p:nvPr/>
              </p:nvSpPr>
              <p:spPr bwMode="auto">
                <a:xfrm>
                  <a:off x="8642834"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94" name="矩形 193"/>
                <p:cNvSpPr/>
                <p:nvPr/>
              </p:nvSpPr>
              <p:spPr bwMode="auto">
                <a:xfrm>
                  <a:off x="8965363"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5" name="矩形 194"/>
                <p:cNvSpPr/>
                <p:nvPr/>
              </p:nvSpPr>
              <p:spPr bwMode="auto">
                <a:xfrm>
                  <a:off x="9280811"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196" name="矩形 195"/>
                <p:cNvSpPr/>
                <p:nvPr/>
              </p:nvSpPr>
              <p:spPr bwMode="auto">
                <a:xfrm>
                  <a:off x="9605976"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7" name="矩形 196"/>
                <p:cNvSpPr/>
                <p:nvPr/>
              </p:nvSpPr>
              <p:spPr bwMode="auto">
                <a:xfrm>
                  <a:off x="9928515"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nvGrpSpPr>
                <p:cNvPr id="198" name="组合 197"/>
                <p:cNvGrpSpPr/>
                <p:nvPr/>
              </p:nvGrpSpPr>
              <p:grpSpPr>
                <a:xfrm>
                  <a:off x="1236653" y="3399587"/>
                  <a:ext cx="9021552" cy="463274"/>
                  <a:chOff x="2346480" y="4277865"/>
                  <a:chExt cx="9021552" cy="463274"/>
                </a:xfrm>
                <a:noFill/>
              </p:grpSpPr>
              <p:sp>
                <p:nvSpPr>
                  <p:cNvPr id="200" name="矩形 199"/>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201" name="矩形 200"/>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202" name="矩形 201"/>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203" name="矩形 202"/>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204" name="矩形 203"/>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205" name="矩形 204"/>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206" name="矩形 205"/>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207" name="矩形 206"/>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208" name="矩形 207"/>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209" name="矩形 208"/>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210" name="矩形 209"/>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211" name="矩形 210"/>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212" name="矩形 211"/>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213" name="矩形 212"/>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214" name="矩形 213"/>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215" name="矩形 214"/>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216" name="矩形 215"/>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217" name="矩形 216"/>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218" name="矩形 217"/>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219" name="矩形 218"/>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220" name="矩形 219"/>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221" name="矩形 220"/>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222" name="矩形 221"/>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223" name="矩形 222"/>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224" name="矩形 223"/>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225" name="矩形 224"/>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226" name="矩形 225"/>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227" name="矩形 226"/>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199" name="矩形 198"/>
                <p:cNvSpPr/>
                <p:nvPr/>
              </p:nvSpPr>
              <p:spPr bwMode="auto">
                <a:xfrm>
                  <a:off x="1229178" y="3007980"/>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14" name="直接箭头连接符 113"/>
              <p:cNvCxnSpPr/>
              <p:nvPr/>
            </p:nvCxnSpPr>
            <p:spPr>
              <a:xfrm flipV="1">
                <a:off x="25918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V="1">
                <a:off x="3221108" y="1997556"/>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flipV="1">
                <a:off x="388407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flipV="1">
                <a:off x="451332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flipV="1">
                <a:off x="517629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flipV="1">
                <a:off x="580554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646851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V="1">
                <a:off x="709776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flipV="1">
                <a:off x="776073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V="1">
                <a:off x="838998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flipV="1">
                <a:off x="90529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25" name="组合 124"/>
              <p:cNvGrpSpPr/>
              <p:nvPr/>
            </p:nvGrpSpPr>
            <p:grpSpPr>
              <a:xfrm>
                <a:off x="1964879" y="1744117"/>
                <a:ext cx="7385754" cy="1054468"/>
                <a:chOff x="1748855" y="4461114"/>
                <a:chExt cx="7385754" cy="1054468"/>
              </a:xfrm>
            </p:grpSpPr>
            <p:sp>
              <p:nvSpPr>
                <p:cNvPr id="137" name="文本框 136"/>
                <p:cNvSpPr txBox="1"/>
                <p:nvPr/>
              </p:nvSpPr>
              <p:spPr>
                <a:xfrm>
                  <a:off x="1748855"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38" name="文本框 137"/>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39" name="文本框 138"/>
                <p:cNvSpPr txBox="1"/>
                <p:nvPr/>
              </p:nvSpPr>
              <p:spPr>
                <a:xfrm>
                  <a:off x="2726975" y="4461114"/>
                  <a:ext cx="58023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40" name="文本框 139"/>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1" name="文本框 140"/>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2" name="文本框 141"/>
                <p:cNvSpPr txBox="1"/>
                <p:nvPr/>
              </p:nvSpPr>
              <p:spPr>
                <a:xfrm>
                  <a:off x="4698261" y="4461114"/>
                  <a:ext cx="51430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43" name="文本框 142"/>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44" name="文本框 143"/>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45" name="文本框 144"/>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46" name="文本框 145"/>
                <p:cNvSpPr txBox="1"/>
                <p:nvPr/>
              </p:nvSpPr>
              <p:spPr>
                <a:xfrm>
                  <a:off x="2424330"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7" name="文本框 146"/>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8" name="文本框 147"/>
                <p:cNvSpPr txBox="1"/>
                <p:nvPr/>
              </p:nvSpPr>
              <p:spPr>
                <a:xfrm>
                  <a:off x="3693648" y="4840461"/>
                  <a:ext cx="6275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49" name="文本框 148"/>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50" name="文本框 149"/>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51" name="文本框 150"/>
                <p:cNvSpPr txBox="1"/>
                <p:nvPr/>
              </p:nvSpPr>
              <p:spPr>
                <a:xfrm>
                  <a:off x="5716399" y="4840461"/>
                  <a:ext cx="43315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52" name="文本框 151"/>
                <p:cNvSpPr txBox="1"/>
                <p:nvPr/>
              </p:nvSpPr>
              <p:spPr>
                <a:xfrm>
                  <a:off x="6316307" y="4840461"/>
                  <a:ext cx="563331"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53" name="文本框 152"/>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154" name="文本框 153"/>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155" name="文本框 154"/>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156" name="文本框 155"/>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157" name="文本框 156"/>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158" name="文本框 157"/>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159" name="直接箭头连接符 158"/>
                <p:cNvCxnSpPr/>
                <p:nvPr/>
              </p:nvCxnSpPr>
              <p:spPr>
                <a:xfrm flipV="1">
                  <a:off x="20589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268821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398043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593562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flipV="1">
                  <a:off x="6564875" y="5112985"/>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9103092" y="1744117"/>
                <a:ext cx="724881" cy="1049957"/>
                <a:chOff x="8887068" y="4461114"/>
                <a:chExt cx="724881" cy="1049957"/>
              </a:xfrm>
            </p:grpSpPr>
            <p:cxnSp>
              <p:nvCxnSpPr>
                <p:cNvPr id="133" name="直接箭头连接符 132"/>
                <p:cNvCxnSpPr/>
                <p:nvPr/>
              </p:nvCxnSpPr>
              <p:spPr>
                <a:xfrm flipV="1">
                  <a:off x="9432150" y="4716778"/>
                  <a:ext cx="0" cy="794293"/>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flipV="1">
                  <a:off x="9092350" y="5113923"/>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8887068" y="4840461"/>
                  <a:ext cx="399336"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136" name="文本框 135"/>
                <p:cNvSpPr txBox="1"/>
                <p:nvPr/>
              </p:nvSpPr>
              <p:spPr>
                <a:xfrm>
                  <a:off x="9190635" y="4461114"/>
                  <a:ext cx="421314"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27" name="组合 126"/>
              <p:cNvGrpSpPr/>
              <p:nvPr/>
            </p:nvGrpSpPr>
            <p:grpSpPr>
              <a:xfrm>
                <a:off x="9887383" y="2034692"/>
                <a:ext cx="1121251" cy="775766"/>
                <a:chOff x="9671359" y="4751689"/>
                <a:chExt cx="1121251" cy="775766"/>
              </a:xfrm>
            </p:grpSpPr>
            <p:cxnSp>
              <p:nvCxnSpPr>
                <p:cNvPr id="128" name="直接箭头连接符 127"/>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latin typeface="微软雅黑" panose="020B0503020204020204" pitchFamily="34" charset="-122"/>
                      <a:ea typeface="微软雅黑" panose="020B0503020204020204" pitchFamily="34" charset="-122"/>
                    </a:rPr>
                    <a:t>下址字段</a:t>
                  </a:r>
                </a:p>
              </p:txBody>
            </p:sp>
          </p:grpSp>
        </p:grpSp>
        <p:sp>
          <p:nvSpPr>
            <p:cNvPr id="110" name="文本框 109"/>
            <p:cNvSpPr txBox="1"/>
            <p:nvPr/>
          </p:nvSpPr>
          <p:spPr>
            <a:xfrm>
              <a:off x="11269105" y="2751969"/>
              <a:ext cx="766210"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5</a:t>
              </a:r>
              <a:r>
                <a:rPr lang="en-US" altLang="zh-CN" sz="2655" dirty="0">
                  <a:solidFill>
                    <a:srgbClr val="FF6600"/>
                  </a:solidFill>
                </a:rPr>
                <a:t>  </a:t>
              </a:r>
              <a:endParaRPr lang="zh-CN" altLang="en-US" sz="2655" dirty="0">
                <a:solidFill>
                  <a:srgbClr val="FF6600"/>
                </a:solidFill>
              </a:endParaRPr>
            </a:p>
          </p:txBody>
        </p:sp>
        <p:sp>
          <p:nvSpPr>
            <p:cNvPr id="111" name="文本框 110"/>
            <p:cNvSpPr txBox="1"/>
            <p:nvPr/>
          </p:nvSpPr>
          <p:spPr>
            <a:xfrm>
              <a:off x="1172791" y="2899128"/>
              <a:ext cx="921752"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0100  </a:t>
              </a:r>
              <a:endParaRPr lang="zh-CN" altLang="en-US" sz="1896" dirty="0"/>
            </a:p>
          </p:txBody>
        </p:sp>
        <p:sp>
          <p:nvSpPr>
            <p:cNvPr id="112" name="文本框 111"/>
            <p:cNvSpPr txBox="1"/>
            <p:nvPr/>
          </p:nvSpPr>
          <p:spPr>
            <a:xfrm>
              <a:off x="1128834" y="2414433"/>
              <a:ext cx="965709" cy="405084"/>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896" dirty="0">
                  <a:solidFill>
                    <a:schemeClr val="tx1"/>
                  </a:solidFill>
                </a:rPr>
                <a:t>微地址</a:t>
              </a:r>
            </a:p>
          </p:txBody>
        </p:sp>
      </p:grpSp>
      <p:graphicFrame>
        <p:nvGraphicFramePr>
          <p:cNvPr id="228" name="表格 227"/>
          <p:cNvGraphicFramePr>
            <a:graphicFrameLocks noGrp="1"/>
          </p:cNvGraphicFramePr>
          <p:nvPr>
            <p:extLst/>
          </p:nvPr>
        </p:nvGraphicFramePr>
        <p:xfrm>
          <a:off x="6614444" y="177134"/>
          <a:ext cx="5419334" cy="1613758"/>
        </p:xfrm>
        <a:graphic>
          <a:graphicData uri="http://schemas.openxmlformats.org/drawingml/2006/table">
            <a:tbl>
              <a:tblPr firstRow="1" bandRow="1">
                <a:tableStyleId>{5C22544A-7EE6-4342-B048-85BDC9FD1C3A}</a:tableStyleId>
              </a:tblPr>
              <a:tblGrid>
                <a:gridCol w="569393">
                  <a:extLst>
                    <a:ext uri="{9D8B030D-6E8A-4147-A177-3AD203B41FA5}">
                      <a16:colId xmlns:a16="http://schemas.microsoft.com/office/drawing/2014/main" val="517979817"/>
                    </a:ext>
                  </a:extLst>
                </a:gridCol>
                <a:gridCol w="2659149">
                  <a:extLst>
                    <a:ext uri="{9D8B030D-6E8A-4147-A177-3AD203B41FA5}">
                      <a16:colId xmlns:a16="http://schemas.microsoft.com/office/drawing/2014/main" val="2841136919"/>
                    </a:ext>
                  </a:extLst>
                </a:gridCol>
                <a:gridCol w="2190792">
                  <a:extLst>
                    <a:ext uri="{9D8B030D-6E8A-4147-A177-3AD203B41FA5}">
                      <a16:colId xmlns:a16="http://schemas.microsoft.com/office/drawing/2014/main" val="683982917"/>
                    </a:ext>
                  </a:extLst>
                </a:gridCol>
              </a:tblGrid>
              <a:tr h="318746">
                <a:tc>
                  <a:txBody>
                    <a:bodyPr/>
                    <a:lstStyle/>
                    <a:p>
                      <a:pPr algn="l"/>
                      <a:r>
                        <a:rPr lang="zh-CN" altLang="en-US" sz="13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300" dirty="0">
                          <a:latin typeface="微软雅黑" panose="020B0503020204020204" pitchFamily="34" charset="-122"/>
                          <a:ea typeface="微软雅黑" panose="020B0503020204020204" pitchFamily="34" charset="-122"/>
                        </a:rPr>
                        <a:t>取指令数据通路</a:t>
                      </a:r>
                    </a:p>
                  </a:txBody>
                  <a:tcPr marL="86699" marR="86699" marT="43349" marB="43349" anchor="ctr" anchorCtr="1"/>
                </a:tc>
                <a:tc>
                  <a:txBody>
                    <a:bodyPr/>
                    <a:lstStyle/>
                    <a:p>
                      <a:pPr algn="l"/>
                      <a:r>
                        <a:rPr lang="zh-CN" altLang="en-US" sz="1300" dirty="0">
                          <a:latin typeface="微软雅黑" panose="020B0503020204020204" pitchFamily="34" charset="-122"/>
                          <a:ea typeface="微软雅黑" panose="020B0503020204020204" pitchFamily="34" charset="-122"/>
                        </a:rPr>
                        <a:t>控制信号</a:t>
                      </a:r>
                    </a:p>
                  </a:txBody>
                  <a:tcPr marL="86699" marR="86699" marT="43349" marB="43349" anchor="ctr" anchorCtr="1"/>
                </a:tc>
                <a:extLst>
                  <a:ext uri="{0D108BD9-81ED-4DB2-BD59-A6C34878D82A}">
                    <a16:rowId xmlns:a16="http://schemas.microsoft.com/office/drawing/2014/main" val="4056042031"/>
                  </a:ext>
                </a:extLst>
              </a:tr>
              <a:tr h="323753">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T1</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(IR</a:t>
                      </a:r>
                      <a:r>
                        <a:rPr lang="en-US" altLang="zh-CN" sz="1300" b="1" baseline="-25000" dirty="0">
                          <a:solidFill>
                            <a:schemeClr val="tx1"/>
                          </a:solidFill>
                          <a:latin typeface="微软雅黑" panose="020B0503020204020204" pitchFamily="34" charset="-122"/>
                          <a:ea typeface="微软雅黑" panose="020B0503020204020204" pitchFamily="34" charset="-122"/>
                        </a:rPr>
                        <a:t>A</a:t>
                      </a:r>
                      <a:r>
                        <a:rPr lang="en-US" altLang="zh-CN" sz="1300" b="1" dirty="0">
                          <a:solidFill>
                            <a:schemeClr val="tx1"/>
                          </a:solidFill>
                          <a:latin typeface="微软雅黑" panose="020B0503020204020204" pitchFamily="34" charset="-122"/>
                          <a:ea typeface="微软雅黑" panose="020B0503020204020204" pitchFamily="34" charset="-122"/>
                        </a:rPr>
                        <a:t>)</a:t>
                      </a:r>
                      <a:r>
                        <a:rPr lang="en-US" altLang="zh-CN" sz="13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300" b="1"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3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300" b="1" dirty="0" err="1">
                          <a:solidFill>
                            <a:schemeClr val="tx1"/>
                          </a:solidFill>
                          <a:latin typeface="微软雅黑" panose="020B0503020204020204" pitchFamily="34" charset="-122"/>
                          <a:ea typeface="微软雅黑" panose="020B0503020204020204" pitchFamily="34" charset="-122"/>
                        </a:rPr>
                        <a:t>IR</a:t>
                      </a:r>
                      <a:r>
                        <a:rPr lang="en-US" altLang="zh-CN" sz="1300" b="1" baseline="-25000" dirty="0" err="1">
                          <a:solidFill>
                            <a:schemeClr val="tx1"/>
                          </a:solidFill>
                          <a:latin typeface="微软雅黑" panose="020B0503020204020204" pitchFamily="34" charset="-122"/>
                          <a:ea typeface="微软雅黑" panose="020B0503020204020204" pitchFamily="34" charset="-122"/>
                        </a:rPr>
                        <a:t>out</a:t>
                      </a:r>
                      <a:r>
                        <a:rPr lang="en-US" altLang="zh-CN" sz="1300" b="1" dirty="0">
                          <a:solidFill>
                            <a:schemeClr val="tx1"/>
                          </a:solidFill>
                          <a:latin typeface="微软雅黑" panose="020B0503020204020204" pitchFamily="34" charset="-122"/>
                          <a:ea typeface="微软雅黑" panose="020B0503020204020204" pitchFamily="34" charset="-122"/>
                        </a:rPr>
                        <a:t>, </a:t>
                      </a:r>
                      <a:r>
                        <a:rPr lang="en-US" altLang="zh-CN" sz="1300" b="1" dirty="0" err="1">
                          <a:solidFill>
                            <a:schemeClr val="tx1"/>
                          </a:solidFill>
                          <a:latin typeface="微软雅黑" panose="020B0503020204020204" pitchFamily="34" charset="-122"/>
                          <a:ea typeface="微软雅黑" panose="020B0503020204020204" pitchFamily="34" charset="-122"/>
                        </a:rPr>
                        <a:t>AR</a:t>
                      </a:r>
                      <a:r>
                        <a:rPr lang="en-US" altLang="zh-CN" sz="13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3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323753">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T2</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300" b="1" dirty="0">
                        <a:solidFill>
                          <a:schemeClr val="tx1"/>
                        </a:solidFill>
                      </a:endParaRPr>
                    </a:p>
                  </a:txBody>
                  <a:tcPr marL="86699" marR="86699" marT="43349" marB="43349" anchor="ctr" anchorCtr="1"/>
                </a:tc>
                <a:tc>
                  <a:txBody>
                    <a:bodyPr/>
                    <a:lstStyle/>
                    <a:p>
                      <a:r>
                        <a:rPr lang="en-US" altLang="zh-CN" sz="1300" b="1" kern="1200" dirty="0">
                          <a:solidFill>
                            <a:schemeClr val="tx1"/>
                          </a:solidFill>
                          <a:latin typeface="微软雅黑" panose="020B0503020204020204" pitchFamily="34" charset="-122"/>
                          <a:ea typeface="微软雅黑" panose="020B0503020204020204" pitchFamily="34" charset="-122"/>
                          <a:cs typeface="+mn-cs"/>
                        </a:rPr>
                        <a:t>Read</a:t>
                      </a:r>
                      <a:endParaRPr lang="zh-CN" altLang="en-US" sz="13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323753">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T3</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b="1" dirty="0" err="1">
                          <a:solidFill>
                            <a:schemeClr val="tx1"/>
                          </a:solidFill>
                          <a:latin typeface="微软雅黑" panose="020B0503020204020204" pitchFamily="34" charset="-122"/>
                          <a:ea typeface="微软雅黑" panose="020B0503020204020204" pitchFamily="34" charset="-122"/>
                        </a:rPr>
                        <a:t>DRE</a:t>
                      </a:r>
                      <a:r>
                        <a:rPr lang="en-US" altLang="zh-CN" sz="1300" b="1" baseline="-25000" dirty="0" err="1">
                          <a:solidFill>
                            <a:schemeClr val="tx1"/>
                          </a:solidFill>
                          <a:latin typeface="微软雅黑" panose="020B0503020204020204" pitchFamily="34" charset="-122"/>
                          <a:ea typeface="微软雅黑" panose="020B0503020204020204" pitchFamily="34" charset="-122"/>
                        </a:rPr>
                        <a:t>in</a:t>
                      </a:r>
                      <a:r>
                        <a:rPr lang="en-US" altLang="zh-CN" sz="1300" b="1" baseline="0" dirty="0" err="1">
                          <a:solidFill>
                            <a:schemeClr val="tx1"/>
                          </a:solidFill>
                          <a:latin typeface="微软雅黑" panose="020B0503020204020204" pitchFamily="34" charset="-122"/>
                          <a:ea typeface="微软雅黑" panose="020B0503020204020204" pitchFamily="34" charset="-122"/>
                        </a:rPr>
                        <a:t>,</a:t>
                      </a:r>
                      <a:r>
                        <a:rPr lang="en-US" altLang="zh-CN" sz="1300" b="1" kern="1200" dirty="0" err="1">
                          <a:solidFill>
                            <a:schemeClr val="tx1"/>
                          </a:solidFill>
                          <a:latin typeface="微软雅黑" panose="020B0503020204020204" pitchFamily="34" charset="-122"/>
                          <a:ea typeface="微软雅黑" panose="020B0503020204020204" pitchFamily="34" charset="-122"/>
                          <a:cs typeface="+mn-cs"/>
                        </a:rPr>
                        <a:t>Read</a:t>
                      </a:r>
                      <a:endParaRPr lang="zh-CN" altLang="en-US" sz="13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3237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b="1" dirty="0">
                          <a:solidFill>
                            <a:schemeClr val="tx1"/>
                          </a:solidFill>
                          <a:latin typeface="微软雅黑" panose="020B0503020204020204" pitchFamily="34" charset="-122"/>
                          <a:ea typeface="微软雅黑" panose="020B0503020204020204" pitchFamily="34" charset="-122"/>
                        </a:rPr>
                        <a:t>T4</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300" b="1" dirty="0">
                          <a:solidFill>
                            <a:schemeClr val="tx1"/>
                          </a:solidFill>
                          <a:latin typeface="微软雅黑" panose="020B0503020204020204" pitchFamily="34" charset="-122"/>
                          <a:ea typeface="微软雅黑" panose="020B0503020204020204" pitchFamily="34" charset="-122"/>
                        </a:rPr>
                        <a:t>(DR)</a:t>
                      </a:r>
                      <a:r>
                        <a:rPr lang="en-US" altLang="zh-CN" sz="13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3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300" b="1" dirty="0" err="1">
                          <a:solidFill>
                            <a:schemeClr val="tx1"/>
                          </a:solidFill>
                          <a:latin typeface="微软雅黑" panose="020B0503020204020204" pitchFamily="34" charset="-122"/>
                          <a:ea typeface="微软雅黑" panose="020B0503020204020204" pitchFamily="34" charset="-122"/>
                        </a:rPr>
                        <a:t>DR</a:t>
                      </a:r>
                      <a:r>
                        <a:rPr lang="en-US" altLang="zh-CN" sz="1300" b="1" baseline="-25000" dirty="0" err="1">
                          <a:solidFill>
                            <a:schemeClr val="tx1"/>
                          </a:solidFill>
                          <a:latin typeface="微软雅黑" panose="020B0503020204020204" pitchFamily="34" charset="-122"/>
                          <a:ea typeface="微软雅黑" panose="020B0503020204020204" pitchFamily="34" charset="-122"/>
                        </a:rPr>
                        <a:t>out</a:t>
                      </a:r>
                      <a:r>
                        <a:rPr lang="en-US" altLang="zh-CN" sz="1300" b="1" dirty="0">
                          <a:solidFill>
                            <a:schemeClr val="tx1"/>
                          </a:solidFill>
                          <a:latin typeface="微软雅黑" panose="020B0503020204020204" pitchFamily="34" charset="-122"/>
                          <a:ea typeface="微软雅黑" panose="020B0503020204020204" pitchFamily="34" charset="-122"/>
                        </a:rPr>
                        <a:t>, R0</a:t>
                      </a:r>
                      <a:r>
                        <a:rPr lang="en-US" altLang="zh-CN" sz="1300" b="1" baseline="-25000" dirty="0">
                          <a:solidFill>
                            <a:schemeClr val="tx1"/>
                          </a:solidFill>
                          <a:latin typeface="微软雅黑" panose="020B0503020204020204" pitchFamily="34" charset="-122"/>
                          <a:ea typeface="微软雅黑" panose="020B0503020204020204" pitchFamily="34" charset="-122"/>
                        </a:rPr>
                        <a:t>in</a:t>
                      </a:r>
                      <a:endParaRPr lang="zh-CN" altLang="en-US" sz="13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229" name="圆角矩形 229">
            <a:extLst>
              <a:ext uri="{FF2B5EF4-FFF2-40B4-BE49-F238E27FC236}">
                <a16:creationId xmlns:a16="http://schemas.microsoft.com/office/drawing/2014/main" id="{6EE3245B-5DCD-4B1A-BA52-77D95470893F}"/>
              </a:ext>
            </a:extLst>
          </p:cNvPr>
          <p:cNvSpPr/>
          <p:nvPr/>
        </p:nvSpPr>
        <p:spPr bwMode="auto">
          <a:xfrm>
            <a:off x="6614445" y="529193"/>
            <a:ext cx="5419334" cy="245273"/>
          </a:xfrm>
          <a:prstGeom prst="roundRect">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spTree>
    <p:extLst>
      <p:ext uri="{BB962C8B-B14F-4D97-AF65-F5344CB8AC3E}">
        <p14:creationId xmlns:p14="http://schemas.microsoft.com/office/powerpoint/2010/main" val="259998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54167E-6 2.59259E-6 L -3.54167E-6 0.04676 " pathEditMode="relative" rAng="0" ptsTypes="AA">
                                      <p:cBhvr>
                                        <p:cTn id="11" dur="2000" fill="hold"/>
                                        <p:tgtEl>
                                          <p:spTgt spid="229"/>
                                        </p:tgtEl>
                                        <p:attrNameLst>
                                          <p:attrName>ppt_x</p:attrName>
                                          <p:attrName>ppt_y</p:attrName>
                                        </p:attrNameLst>
                                      </p:cBhvr>
                                      <p:rCtr x="0" y="2338"/>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54167E-6 0.04676 L -3.54167E-6 0.0949 " pathEditMode="relative" rAng="0" ptsTypes="AA">
                                      <p:cBhvr>
                                        <p:cTn id="20" dur="2000" fill="hold"/>
                                        <p:tgtEl>
                                          <p:spTgt spid="229"/>
                                        </p:tgtEl>
                                        <p:attrNameLst>
                                          <p:attrName>ppt_x</p:attrName>
                                          <p:attrName>ppt_y</p:attrName>
                                        </p:attrNameLst>
                                      </p:cBhvr>
                                      <p:rCtr x="0" y="2546"/>
                                    </p:animMotion>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2" nodeType="clickEffect">
                                  <p:stCondLst>
                                    <p:cond delay="0"/>
                                  </p:stCondLst>
                                  <p:childTnLst>
                                    <p:animMotion origin="layout" path="M -3.54167E-6 0.09491 L -3.54167E-6 0.14028 " pathEditMode="relative" rAng="0" ptsTypes="AA">
                                      <p:cBhvr>
                                        <p:cTn id="29" dur="2000" fill="hold"/>
                                        <p:tgtEl>
                                          <p:spTgt spid="229"/>
                                        </p:tgtEl>
                                        <p:attrNameLst>
                                          <p:attrName>ppt_x</p:attrName>
                                          <p:attrName>ppt_y</p:attrName>
                                        </p:attrNameLst>
                                      </p:cBhvr>
                                      <p:rCtr x="0" y="231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left)">
                                      <p:cBhvr>
                                        <p:cTn id="3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29"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MOVE</a:t>
            </a:r>
            <a:r>
              <a:rPr lang="zh-CN" altLang="en-US" dirty="0"/>
              <a:t>指令微程序</a:t>
            </a:r>
          </a:p>
        </p:txBody>
      </p:sp>
      <p:grpSp>
        <p:nvGrpSpPr>
          <p:cNvPr id="4" name="组合 3"/>
          <p:cNvGrpSpPr/>
          <p:nvPr/>
        </p:nvGrpSpPr>
        <p:grpSpPr>
          <a:xfrm>
            <a:off x="1019502" y="3613515"/>
            <a:ext cx="10340960" cy="1823043"/>
            <a:chOff x="1128834" y="1744117"/>
            <a:chExt cx="10906481" cy="1922741"/>
          </a:xfrm>
        </p:grpSpPr>
        <p:grpSp>
          <p:nvGrpSpPr>
            <p:cNvPr id="5" name="组合 4"/>
            <p:cNvGrpSpPr/>
            <p:nvPr/>
          </p:nvGrpSpPr>
          <p:grpSpPr>
            <a:xfrm>
              <a:off x="1964879" y="1744117"/>
              <a:ext cx="9165568" cy="1922741"/>
              <a:chOff x="1964879" y="1744117"/>
              <a:chExt cx="9165568" cy="1922741"/>
            </a:xfrm>
          </p:grpSpPr>
          <p:grpSp>
            <p:nvGrpSpPr>
              <p:cNvPr id="9" name="组合 8"/>
              <p:cNvGrpSpPr/>
              <p:nvPr/>
            </p:nvGrpSpPr>
            <p:grpSpPr>
              <a:xfrm>
                <a:off x="2101420" y="2811977"/>
                <a:ext cx="9029027" cy="854881"/>
                <a:chOff x="1229178" y="3007980"/>
                <a:chExt cx="9029027" cy="854881"/>
              </a:xfrm>
            </p:grpSpPr>
            <p:sp>
              <p:nvSpPr>
                <p:cNvPr id="66" name="矩形 65"/>
                <p:cNvSpPr/>
                <p:nvPr/>
              </p:nvSpPr>
              <p:spPr bwMode="auto">
                <a:xfrm>
                  <a:off x="122917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7" name="矩形 66"/>
                <p:cNvSpPr/>
                <p:nvPr/>
              </p:nvSpPr>
              <p:spPr bwMode="auto">
                <a:xfrm>
                  <a:off x="155170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8" name="矩形 67"/>
                <p:cNvSpPr/>
                <p:nvPr/>
              </p:nvSpPr>
              <p:spPr bwMode="auto">
                <a:xfrm>
                  <a:off x="187423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9" name="矩形 68"/>
                <p:cNvSpPr/>
                <p:nvPr/>
              </p:nvSpPr>
              <p:spPr bwMode="auto">
                <a:xfrm>
                  <a:off x="2196765"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0" name="矩形 69"/>
                <p:cNvSpPr/>
                <p:nvPr/>
              </p:nvSpPr>
              <p:spPr bwMode="auto">
                <a:xfrm>
                  <a:off x="251929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1" name="矩形 70"/>
                <p:cNvSpPr/>
                <p:nvPr/>
              </p:nvSpPr>
              <p:spPr bwMode="auto">
                <a:xfrm>
                  <a:off x="284182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2" name="矩形 71"/>
                <p:cNvSpPr/>
                <p:nvPr/>
              </p:nvSpPr>
              <p:spPr bwMode="auto">
                <a:xfrm>
                  <a:off x="316435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3" name="矩形 72"/>
                <p:cNvSpPr/>
                <p:nvPr/>
              </p:nvSpPr>
              <p:spPr bwMode="auto">
                <a:xfrm>
                  <a:off x="348688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4" name="矩形 73"/>
                <p:cNvSpPr/>
                <p:nvPr/>
              </p:nvSpPr>
              <p:spPr bwMode="auto">
                <a:xfrm>
                  <a:off x="380552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5" name="矩形 74"/>
                <p:cNvSpPr/>
                <p:nvPr/>
              </p:nvSpPr>
              <p:spPr bwMode="auto">
                <a:xfrm>
                  <a:off x="4128056"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6" name="矩形 75"/>
                <p:cNvSpPr/>
                <p:nvPr/>
              </p:nvSpPr>
              <p:spPr bwMode="auto">
                <a:xfrm>
                  <a:off x="445058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7" name="矩形 76"/>
                <p:cNvSpPr/>
                <p:nvPr/>
              </p:nvSpPr>
              <p:spPr bwMode="auto">
                <a:xfrm>
                  <a:off x="477311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8" name="矩形 77"/>
                <p:cNvSpPr/>
                <p:nvPr/>
              </p:nvSpPr>
              <p:spPr bwMode="auto">
                <a:xfrm>
                  <a:off x="509564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9" name="矩形 78"/>
                <p:cNvSpPr/>
                <p:nvPr/>
              </p:nvSpPr>
              <p:spPr bwMode="auto">
                <a:xfrm>
                  <a:off x="541817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0" name="矩形 79"/>
                <p:cNvSpPr/>
                <p:nvPr/>
              </p:nvSpPr>
              <p:spPr bwMode="auto">
                <a:xfrm>
                  <a:off x="574070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1" name="矩形 80"/>
                <p:cNvSpPr/>
                <p:nvPr/>
              </p:nvSpPr>
              <p:spPr bwMode="auto">
                <a:xfrm>
                  <a:off x="6063230"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2" name="矩形 81"/>
                <p:cNvSpPr/>
                <p:nvPr/>
              </p:nvSpPr>
              <p:spPr bwMode="auto">
                <a:xfrm>
                  <a:off x="6385759"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3" name="矩形 82"/>
                <p:cNvSpPr/>
                <p:nvPr/>
              </p:nvSpPr>
              <p:spPr bwMode="auto">
                <a:xfrm>
                  <a:off x="670828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4" name="矩形 83"/>
                <p:cNvSpPr/>
                <p:nvPr/>
              </p:nvSpPr>
              <p:spPr bwMode="auto">
                <a:xfrm>
                  <a:off x="703050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5" name="矩形 84"/>
                <p:cNvSpPr/>
                <p:nvPr/>
              </p:nvSpPr>
              <p:spPr bwMode="auto">
                <a:xfrm>
                  <a:off x="735271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6" name="矩形 85"/>
                <p:cNvSpPr/>
                <p:nvPr/>
              </p:nvSpPr>
              <p:spPr bwMode="auto">
                <a:xfrm>
                  <a:off x="767524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7" name="矩形 86"/>
                <p:cNvSpPr/>
                <p:nvPr/>
              </p:nvSpPr>
              <p:spPr bwMode="auto">
                <a:xfrm>
                  <a:off x="799777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8" name="矩形 87"/>
                <p:cNvSpPr/>
                <p:nvPr/>
              </p:nvSpPr>
              <p:spPr bwMode="auto">
                <a:xfrm>
                  <a:off x="8320305"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89" name="矩形 88"/>
                <p:cNvSpPr/>
                <p:nvPr/>
              </p:nvSpPr>
              <p:spPr bwMode="auto">
                <a:xfrm>
                  <a:off x="8642834"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90" name="矩形 89"/>
                <p:cNvSpPr/>
                <p:nvPr/>
              </p:nvSpPr>
              <p:spPr bwMode="auto">
                <a:xfrm>
                  <a:off x="8965363"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91" name="矩形 90"/>
                <p:cNvSpPr/>
                <p:nvPr/>
              </p:nvSpPr>
              <p:spPr bwMode="auto">
                <a:xfrm>
                  <a:off x="9280811"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92" name="矩形 91"/>
                <p:cNvSpPr/>
                <p:nvPr/>
              </p:nvSpPr>
              <p:spPr bwMode="auto">
                <a:xfrm>
                  <a:off x="9605976"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93" name="矩形 92"/>
                <p:cNvSpPr/>
                <p:nvPr/>
              </p:nvSpPr>
              <p:spPr bwMode="auto">
                <a:xfrm>
                  <a:off x="9928515"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nvGrpSpPr>
                <p:cNvPr id="94" name="组合 93"/>
                <p:cNvGrpSpPr/>
                <p:nvPr/>
              </p:nvGrpSpPr>
              <p:grpSpPr>
                <a:xfrm>
                  <a:off x="1236653" y="3399587"/>
                  <a:ext cx="9021552" cy="463274"/>
                  <a:chOff x="2346480" y="4277865"/>
                  <a:chExt cx="9021552" cy="463274"/>
                </a:xfrm>
                <a:noFill/>
              </p:grpSpPr>
              <p:sp>
                <p:nvSpPr>
                  <p:cNvPr id="96" name="矩形 95"/>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97" name="矩形 96"/>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98" name="矩形 97"/>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99" name="矩形 98"/>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100" name="矩形 99"/>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101" name="矩形 100"/>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102" name="矩形 101"/>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103" name="矩形 102"/>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104" name="矩形 103"/>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105" name="矩形 104"/>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106" name="矩形 105"/>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107" name="矩形 106"/>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108" name="矩形 107"/>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109" name="矩形 108"/>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110" name="矩形 109"/>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111" name="矩形 110"/>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112" name="矩形 111"/>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113" name="矩形 112"/>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114" name="矩形 113"/>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115" name="矩形 114"/>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116" name="矩形 115"/>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117" name="矩形 116"/>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118" name="矩形 117"/>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119" name="矩形 118"/>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120" name="矩形 119"/>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121" name="矩形 120"/>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122" name="矩形 121"/>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123" name="矩形 122"/>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95" name="矩形 94"/>
                <p:cNvSpPr/>
                <p:nvPr/>
              </p:nvSpPr>
              <p:spPr bwMode="auto">
                <a:xfrm>
                  <a:off x="1229178" y="3007980"/>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0" name="直接箭头连接符 9"/>
              <p:cNvCxnSpPr/>
              <p:nvPr/>
            </p:nvCxnSpPr>
            <p:spPr>
              <a:xfrm flipV="1">
                <a:off x="25918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221108" y="1991962"/>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388407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451332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5176299" y="1991962"/>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80554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46851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709776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776073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838998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90529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964879" y="1744117"/>
                <a:ext cx="7385754" cy="1054468"/>
                <a:chOff x="1748855" y="4461114"/>
                <a:chExt cx="7385754" cy="1054468"/>
              </a:xfrm>
            </p:grpSpPr>
            <p:sp>
              <p:nvSpPr>
                <p:cNvPr id="33" name="文本框 32"/>
                <p:cNvSpPr txBox="1"/>
                <p:nvPr/>
              </p:nvSpPr>
              <p:spPr>
                <a:xfrm>
                  <a:off x="1748855"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4" name="文本框 33"/>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5" name="文本框 34"/>
                <p:cNvSpPr txBox="1"/>
                <p:nvPr/>
              </p:nvSpPr>
              <p:spPr>
                <a:xfrm>
                  <a:off x="2726975" y="4461114"/>
                  <a:ext cx="58023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36" name="文本框 35"/>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7" name="文本框 36"/>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8" name="文本框 37"/>
                <p:cNvSpPr txBox="1"/>
                <p:nvPr/>
              </p:nvSpPr>
              <p:spPr>
                <a:xfrm>
                  <a:off x="4698261" y="4461114"/>
                  <a:ext cx="514301"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39" name="文本框 38"/>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0" name="文本框 39"/>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1" name="文本框 40"/>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2" name="文本框 41"/>
                <p:cNvSpPr txBox="1"/>
                <p:nvPr/>
              </p:nvSpPr>
              <p:spPr>
                <a:xfrm>
                  <a:off x="2424330"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43" name="文本框 42"/>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44" name="文本框 43"/>
                <p:cNvSpPr txBox="1"/>
                <p:nvPr/>
              </p:nvSpPr>
              <p:spPr>
                <a:xfrm>
                  <a:off x="3693648" y="4840461"/>
                  <a:ext cx="6275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45" name="文本框 44"/>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6" name="文本框 45"/>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7" name="文本框 46"/>
                <p:cNvSpPr txBox="1"/>
                <p:nvPr/>
              </p:nvSpPr>
              <p:spPr>
                <a:xfrm>
                  <a:off x="5716399" y="4840461"/>
                  <a:ext cx="43315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8" name="文本框 47"/>
                <p:cNvSpPr txBox="1"/>
                <p:nvPr/>
              </p:nvSpPr>
              <p:spPr>
                <a:xfrm>
                  <a:off x="6316307" y="4840461"/>
                  <a:ext cx="56333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9" name="文本框 48"/>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50" name="文本框 49"/>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51" name="文本框 50"/>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52" name="文本框 51"/>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53" name="文本框 52"/>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54" name="文本框 53"/>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55" name="直接箭头连接符 54"/>
                <p:cNvCxnSpPr/>
                <p:nvPr/>
              </p:nvCxnSpPr>
              <p:spPr>
                <a:xfrm flipV="1">
                  <a:off x="20589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268821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398043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593562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56487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9103092" y="1744117"/>
                <a:ext cx="724881" cy="1046031"/>
                <a:chOff x="8887068" y="4461114"/>
                <a:chExt cx="724881" cy="1046031"/>
              </a:xfrm>
            </p:grpSpPr>
            <p:cxnSp>
              <p:nvCxnSpPr>
                <p:cNvPr id="29" name="直接箭头连接符 28"/>
                <p:cNvCxnSpPr/>
                <p:nvPr/>
              </p:nvCxnSpPr>
              <p:spPr>
                <a:xfrm flipV="1">
                  <a:off x="9432150" y="4708741"/>
                  <a:ext cx="0" cy="794293"/>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9092350" y="5112584"/>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887068" y="4840461"/>
                  <a:ext cx="399336"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32" name="文本框 31"/>
                <p:cNvSpPr txBox="1"/>
                <p:nvPr/>
              </p:nvSpPr>
              <p:spPr>
                <a:xfrm>
                  <a:off x="9190635" y="4461114"/>
                  <a:ext cx="421314"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23" name="组合 22"/>
              <p:cNvGrpSpPr/>
              <p:nvPr/>
            </p:nvGrpSpPr>
            <p:grpSpPr>
              <a:xfrm>
                <a:off x="9887383" y="2034692"/>
                <a:ext cx="1121251" cy="775766"/>
                <a:chOff x="9671359" y="4751689"/>
                <a:chExt cx="1121251" cy="775766"/>
              </a:xfrm>
            </p:grpSpPr>
            <p:cxnSp>
              <p:nvCxnSpPr>
                <p:cNvPr id="24" name="直接箭头连接符 23"/>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latin typeface="微软雅黑" panose="020B0503020204020204" pitchFamily="34" charset="-122"/>
                      <a:ea typeface="微软雅黑" panose="020B0503020204020204" pitchFamily="34" charset="-122"/>
                    </a:rPr>
                    <a:t>下址字段</a:t>
                  </a:r>
                </a:p>
              </p:txBody>
            </p:sp>
          </p:grpSp>
        </p:grpSp>
        <p:sp>
          <p:nvSpPr>
            <p:cNvPr id="6" name="文本框 5"/>
            <p:cNvSpPr txBox="1"/>
            <p:nvPr/>
          </p:nvSpPr>
          <p:spPr>
            <a:xfrm>
              <a:off x="11269105" y="2751969"/>
              <a:ext cx="766210"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5</a:t>
              </a:r>
              <a:r>
                <a:rPr lang="en-US" altLang="zh-CN" sz="2655" dirty="0">
                  <a:solidFill>
                    <a:srgbClr val="FF6600"/>
                  </a:solidFill>
                </a:rPr>
                <a:t>  </a:t>
              </a:r>
              <a:endParaRPr lang="zh-CN" altLang="en-US" sz="2655" dirty="0">
                <a:solidFill>
                  <a:srgbClr val="FF6600"/>
                </a:solidFill>
              </a:endParaRPr>
            </a:p>
          </p:txBody>
        </p:sp>
        <p:sp>
          <p:nvSpPr>
            <p:cNvPr id="7" name="文本框 6"/>
            <p:cNvSpPr txBox="1"/>
            <p:nvPr/>
          </p:nvSpPr>
          <p:spPr>
            <a:xfrm>
              <a:off x="1172791" y="2899128"/>
              <a:ext cx="921752"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1000  </a:t>
              </a:r>
              <a:endParaRPr lang="zh-CN" altLang="en-US" sz="1896" dirty="0"/>
            </a:p>
          </p:txBody>
        </p:sp>
        <p:sp>
          <p:nvSpPr>
            <p:cNvPr id="8" name="文本框 7"/>
            <p:cNvSpPr txBox="1"/>
            <p:nvPr/>
          </p:nvSpPr>
          <p:spPr>
            <a:xfrm>
              <a:off x="1128834" y="2414433"/>
              <a:ext cx="965709" cy="405084"/>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896" dirty="0">
                  <a:solidFill>
                    <a:schemeClr val="tx1"/>
                  </a:solidFill>
                </a:rPr>
                <a:t>微地址</a:t>
              </a:r>
            </a:p>
          </p:txBody>
        </p:sp>
      </p:grpSp>
      <p:graphicFrame>
        <p:nvGraphicFramePr>
          <p:cNvPr id="124" name="表格 123">
            <a:extLst>
              <a:ext uri="{FF2B5EF4-FFF2-40B4-BE49-F238E27FC236}">
                <a16:creationId xmlns:a16="http://schemas.microsoft.com/office/drawing/2014/main" id="{6F3CDE4B-5B98-4D6E-97A2-4CDCCC1E581D}"/>
              </a:ext>
            </a:extLst>
          </p:cNvPr>
          <p:cNvGraphicFramePr>
            <a:graphicFrameLocks noGrp="1"/>
          </p:cNvGraphicFramePr>
          <p:nvPr>
            <p:extLst>
              <p:ext uri="{D42A27DB-BD31-4B8C-83A1-F6EECF244321}">
                <p14:modId xmlns:p14="http://schemas.microsoft.com/office/powerpoint/2010/main" val="1168944643"/>
              </p:ext>
            </p:extLst>
          </p:nvPr>
        </p:nvGraphicFramePr>
        <p:xfrm>
          <a:off x="3382529" y="1667267"/>
          <a:ext cx="5926255" cy="951674"/>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517979817"/>
                    </a:ext>
                  </a:extLst>
                </a:gridCol>
                <a:gridCol w="2907884">
                  <a:extLst>
                    <a:ext uri="{9D8B030D-6E8A-4147-A177-3AD203B41FA5}">
                      <a16:colId xmlns:a16="http://schemas.microsoft.com/office/drawing/2014/main" val="2841136919"/>
                    </a:ext>
                  </a:extLst>
                </a:gridCol>
                <a:gridCol w="2395717">
                  <a:extLst>
                    <a:ext uri="{9D8B030D-6E8A-4147-A177-3AD203B41FA5}">
                      <a16:colId xmlns:a16="http://schemas.microsoft.com/office/drawing/2014/main" val="683982917"/>
                    </a:ext>
                  </a:extLst>
                </a:gridCol>
              </a:tblGrid>
              <a:tr h="475837">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R[1]</a:t>
                      </a:r>
                    </a:p>
                  </a:txBody>
                  <a:tcPr marL="86699" marR="86699" marT="43349" marB="43349" anchor="ctr" anchorCtr="1"/>
                </a:tc>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3396047709"/>
                  </a:ext>
                </a:extLst>
              </a:tr>
            </a:tbl>
          </a:graphicData>
        </a:graphic>
      </p:graphicFrame>
    </p:spTree>
    <p:extLst>
      <p:ext uri="{BB962C8B-B14F-4D97-AF65-F5344CB8AC3E}">
        <p14:creationId xmlns:p14="http://schemas.microsoft.com/office/powerpoint/2010/main" val="369478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ADD</a:t>
            </a:r>
            <a:r>
              <a:rPr lang="zh-CN" altLang="en-US" dirty="0"/>
              <a:t>指令微程序</a:t>
            </a:r>
          </a:p>
        </p:txBody>
      </p:sp>
      <p:grpSp>
        <p:nvGrpSpPr>
          <p:cNvPr id="4" name="组合 3"/>
          <p:cNvGrpSpPr/>
          <p:nvPr/>
        </p:nvGrpSpPr>
        <p:grpSpPr>
          <a:xfrm>
            <a:off x="1126417" y="3599549"/>
            <a:ext cx="10284845" cy="733738"/>
            <a:chOff x="1188018" y="3562501"/>
            <a:chExt cx="10847297" cy="773865"/>
          </a:xfrm>
        </p:grpSpPr>
        <p:grpSp>
          <p:nvGrpSpPr>
            <p:cNvPr id="5" name="组合 4"/>
            <p:cNvGrpSpPr/>
            <p:nvPr/>
          </p:nvGrpSpPr>
          <p:grpSpPr>
            <a:xfrm>
              <a:off x="2101419" y="3870442"/>
              <a:ext cx="9021552" cy="463212"/>
              <a:chOff x="2101419" y="3870442"/>
              <a:chExt cx="9021552" cy="463212"/>
            </a:xfrm>
          </p:grpSpPr>
          <p:sp>
            <p:nvSpPr>
              <p:cNvPr id="10" name="矩形 9"/>
              <p:cNvSpPr/>
              <p:nvPr/>
            </p:nvSpPr>
            <p:spPr bwMode="auto">
              <a:xfrm>
                <a:off x="210141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1" name="矩形 10"/>
              <p:cNvSpPr/>
              <p:nvPr/>
            </p:nvSpPr>
            <p:spPr bwMode="auto">
              <a:xfrm>
                <a:off x="2423948"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2" name="矩形 11"/>
              <p:cNvSpPr/>
              <p:nvPr/>
            </p:nvSpPr>
            <p:spPr bwMode="auto">
              <a:xfrm>
                <a:off x="274647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 name="矩形 12"/>
              <p:cNvSpPr/>
              <p:nvPr/>
            </p:nvSpPr>
            <p:spPr bwMode="auto">
              <a:xfrm>
                <a:off x="306900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 name="矩形 13"/>
              <p:cNvSpPr/>
              <p:nvPr/>
            </p:nvSpPr>
            <p:spPr bwMode="auto">
              <a:xfrm>
                <a:off x="339153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 name="矩形 14"/>
              <p:cNvSpPr/>
              <p:nvPr/>
            </p:nvSpPr>
            <p:spPr bwMode="auto">
              <a:xfrm>
                <a:off x="371406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 name="矩形 15"/>
              <p:cNvSpPr/>
              <p:nvPr/>
            </p:nvSpPr>
            <p:spPr bwMode="auto">
              <a:xfrm>
                <a:off x="403659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 name="矩形 16"/>
              <p:cNvSpPr/>
              <p:nvPr/>
            </p:nvSpPr>
            <p:spPr bwMode="auto">
              <a:xfrm>
                <a:off x="435912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 name="矩形 17"/>
              <p:cNvSpPr/>
              <p:nvPr/>
            </p:nvSpPr>
            <p:spPr bwMode="auto">
              <a:xfrm>
                <a:off x="467776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 name="矩形 18"/>
              <p:cNvSpPr/>
              <p:nvPr/>
            </p:nvSpPr>
            <p:spPr bwMode="auto">
              <a:xfrm>
                <a:off x="500029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 name="矩形 19"/>
              <p:cNvSpPr/>
              <p:nvPr/>
            </p:nvSpPr>
            <p:spPr bwMode="auto">
              <a:xfrm>
                <a:off x="532282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 name="矩形 20"/>
              <p:cNvSpPr/>
              <p:nvPr/>
            </p:nvSpPr>
            <p:spPr bwMode="auto">
              <a:xfrm>
                <a:off x="564535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 name="矩形 21"/>
              <p:cNvSpPr/>
              <p:nvPr/>
            </p:nvSpPr>
            <p:spPr bwMode="auto">
              <a:xfrm>
                <a:off x="596788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 name="矩形 22"/>
              <p:cNvSpPr/>
              <p:nvPr/>
            </p:nvSpPr>
            <p:spPr bwMode="auto">
              <a:xfrm>
                <a:off x="629041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 name="矩形 23"/>
              <p:cNvSpPr/>
              <p:nvPr/>
            </p:nvSpPr>
            <p:spPr bwMode="auto">
              <a:xfrm>
                <a:off x="661294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 name="矩形 24"/>
              <p:cNvSpPr/>
              <p:nvPr/>
            </p:nvSpPr>
            <p:spPr bwMode="auto">
              <a:xfrm>
                <a:off x="6935471"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 name="矩形 25"/>
              <p:cNvSpPr/>
              <p:nvPr/>
            </p:nvSpPr>
            <p:spPr bwMode="auto">
              <a:xfrm>
                <a:off x="7258000"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 name="矩形 26"/>
              <p:cNvSpPr/>
              <p:nvPr/>
            </p:nvSpPr>
            <p:spPr bwMode="auto">
              <a:xfrm>
                <a:off x="758052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 name="矩形 27"/>
              <p:cNvSpPr/>
              <p:nvPr/>
            </p:nvSpPr>
            <p:spPr bwMode="auto">
              <a:xfrm>
                <a:off x="790274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9" name="矩形 28"/>
              <p:cNvSpPr/>
              <p:nvPr/>
            </p:nvSpPr>
            <p:spPr bwMode="auto">
              <a:xfrm>
                <a:off x="822495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 name="矩形 29"/>
              <p:cNvSpPr/>
              <p:nvPr/>
            </p:nvSpPr>
            <p:spPr bwMode="auto">
              <a:xfrm>
                <a:off x="8547488"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1" name="矩形 30"/>
              <p:cNvSpPr/>
              <p:nvPr/>
            </p:nvSpPr>
            <p:spPr bwMode="auto">
              <a:xfrm>
                <a:off x="887001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2" name="矩形 31"/>
              <p:cNvSpPr/>
              <p:nvPr/>
            </p:nvSpPr>
            <p:spPr bwMode="auto">
              <a:xfrm>
                <a:off x="9192546"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3" name="矩形 32"/>
              <p:cNvSpPr/>
              <p:nvPr/>
            </p:nvSpPr>
            <p:spPr bwMode="auto">
              <a:xfrm>
                <a:off x="9515075"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4" name="矩形 33"/>
              <p:cNvSpPr/>
              <p:nvPr/>
            </p:nvSpPr>
            <p:spPr bwMode="auto">
              <a:xfrm>
                <a:off x="9837604"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5" name="矩形 34"/>
              <p:cNvSpPr/>
              <p:nvPr/>
            </p:nvSpPr>
            <p:spPr bwMode="auto">
              <a:xfrm>
                <a:off x="10153052"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 name="矩形 35"/>
              <p:cNvSpPr/>
              <p:nvPr/>
            </p:nvSpPr>
            <p:spPr bwMode="auto">
              <a:xfrm>
                <a:off x="10478217"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7" name="矩形 36"/>
              <p:cNvSpPr/>
              <p:nvPr/>
            </p:nvSpPr>
            <p:spPr bwMode="auto">
              <a:xfrm>
                <a:off x="10800756"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8" name="矩形 37"/>
              <p:cNvSpPr/>
              <p:nvPr/>
            </p:nvSpPr>
            <p:spPr bwMode="auto">
              <a:xfrm>
                <a:off x="2101419" y="3870442"/>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6" name="文本框 5"/>
            <p:cNvSpPr txBox="1"/>
            <p:nvPr/>
          </p:nvSpPr>
          <p:spPr>
            <a:xfrm>
              <a:off x="11269105" y="3808066"/>
              <a:ext cx="766210" cy="52830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6</a:t>
              </a:r>
              <a:r>
                <a:rPr lang="en-US" altLang="zh-CN" sz="2655" dirty="0">
                  <a:solidFill>
                    <a:srgbClr val="FF6600"/>
                  </a:solidFill>
                </a:rPr>
                <a:t>  </a:t>
              </a:r>
              <a:endParaRPr lang="zh-CN" altLang="en-US" sz="2655" dirty="0">
                <a:solidFill>
                  <a:srgbClr val="FF6600"/>
                </a:solidFill>
              </a:endParaRPr>
            </a:p>
          </p:txBody>
        </p:sp>
        <p:sp>
          <p:nvSpPr>
            <p:cNvPr id="7" name="文本框 6"/>
            <p:cNvSpPr txBox="1"/>
            <p:nvPr/>
          </p:nvSpPr>
          <p:spPr>
            <a:xfrm>
              <a:off x="1188018" y="3928336"/>
              <a:ext cx="891320" cy="405085"/>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1010  </a:t>
              </a:r>
              <a:endParaRPr lang="zh-CN" altLang="en-US" sz="1896" dirty="0"/>
            </a:p>
          </p:txBody>
        </p:sp>
        <p:sp>
          <p:nvSpPr>
            <p:cNvPr id="8" name="文本框 7"/>
            <p:cNvSpPr txBox="1"/>
            <p:nvPr/>
          </p:nvSpPr>
          <p:spPr>
            <a:xfrm>
              <a:off x="8396692" y="3562501"/>
              <a:ext cx="603907"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9" name="文本框 8"/>
            <p:cNvSpPr txBox="1"/>
            <p:nvPr/>
          </p:nvSpPr>
          <p:spPr>
            <a:xfrm>
              <a:off x="2293781" y="3569493"/>
              <a:ext cx="603907"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39" name="组合 38"/>
          <p:cNvGrpSpPr/>
          <p:nvPr/>
        </p:nvGrpSpPr>
        <p:grpSpPr>
          <a:xfrm>
            <a:off x="1126416" y="4603288"/>
            <a:ext cx="10284846" cy="742208"/>
            <a:chOff x="1188017" y="4621130"/>
            <a:chExt cx="10847298" cy="782797"/>
          </a:xfrm>
        </p:grpSpPr>
        <p:grpSp>
          <p:nvGrpSpPr>
            <p:cNvPr id="40" name="组合 39"/>
            <p:cNvGrpSpPr/>
            <p:nvPr/>
          </p:nvGrpSpPr>
          <p:grpSpPr>
            <a:xfrm>
              <a:off x="2121926" y="4918146"/>
              <a:ext cx="9021552" cy="463212"/>
              <a:chOff x="2121926" y="4918146"/>
              <a:chExt cx="9021552" cy="463212"/>
            </a:xfrm>
          </p:grpSpPr>
          <p:sp>
            <p:nvSpPr>
              <p:cNvPr id="45" name="矩形 44"/>
              <p:cNvSpPr/>
              <p:nvPr/>
            </p:nvSpPr>
            <p:spPr bwMode="auto">
              <a:xfrm>
                <a:off x="212192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 name="矩形 45"/>
              <p:cNvSpPr/>
              <p:nvPr/>
            </p:nvSpPr>
            <p:spPr bwMode="auto">
              <a:xfrm>
                <a:off x="244445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7" name="矩形 46"/>
              <p:cNvSpPr/>
              <p:nvPr/>
            </p:nvSpPr>
            <p:spPr bwMode="auto">
              <a:xfrm>
                <a:off x="276698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 name="矩形 47"/>
              <p:cNvSpPr/>
              <p:nvPr/>
            </p:nvSpPr>
            <p:spPr bwMode="auto">
              <a:xfrm>
                <a:off x="308951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 name="矩形 48"/>
              <p:cNvSpPr/>
              <p:nvPr/>
            </p:nvSpPr>
            <p:spPr bwMode="auto">
              <a:xfrm>
                <a:off x="3412042"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50" name="矩形 49"/>
              <p:cNvSpPr/>
              <p:nvPr/>
            </p:nvSpPr>
            <p:spPr bwMode="auto">
              <a:xfrm>
                <a:off x="373457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 name="矩形 50"/>
              <p:cNvSpPr/>
              <p:nvPr/>
            </p:nvSpPr>
            <p:spPr bwMode="auto">
              <a:xfrm>
                <a:off x="405710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 name="矩形 51"/>
              <p:cNvSpPr/>
              <p:nvPr/>
            </p:nvSpPr>
            <p:spPr bwMode="auto">
              <a:xfrm>
                <a:off x="437962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 name="矩形 52"/>
              <p:cNvSpPr/>
              <p:nvPr/>
            </p:nvSpPr>
            <p:spPr bwMode="auto">
              <a:xfrm>
                <a:off x="4698275"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54" name="矩形 53"/>
              <p:cNvSpPr/>
              <p:nvPr/>
            </p:nvSpPr>
            <p:spPr bwMode="auto">
              <a:xfrm>
                <a:off x="502080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5" name="矩形 54"/>
              <p:cNvSpPr/>
              <p:nvPr/>
            </p:nvSpPr>
            <p:spPr bwMode="auto">
              <a:xfrm>
                <a:off x="534333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6" name="矩形 55"/>
              <p:cNvSpPr/>
              <p:nvPr/>
            </p:nvSpPr>
            <p:spPr bwMode="auto">
              <a:xfrm>
                <a:off x="566586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7" name="矩形 56"/>
              <p:cNvSpPr/>
              <p:nvPr/>
            </p:nvSpPr>
            <p:spPr bwMode="auto">
              <a:xfrm>
                <a:off x="598839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8" name="矩形 57"/>
              <p:cNvSpPr/>
              <p:nvPr/>
            </p:nvSpPr>
            <p:spPr bwMode="auto">
              <a:xfrm>
                <a:off x="631092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9" name="矩形 58"/>
              <p:cNvSpPr/>
              <p:nvPr/>
            </p:nvSpPr>
            <p:spPr bwMode="auto">
              <a:xfrm>
                <a:off x="663344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0" name="矩形 59"/>
              <p:cNvSpPr/>
              <p:nvPr/>
            </p:nvSpPr>
            <p:spPr bwMode="auto">
              <a:xfrm>
                <a:off x="6955978"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1" name="矩形 60"/>
              <p:cNvSpPr/>
              <p:nvPr/>
            </p:nvSpPr>
            <p:spPr bwMode="auto">
              <a:xfrm>
                <a:off x="7278507"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2" name="矩形 61"/>
              <p:cNvSpPr/>
              <p:nvPr/>
            </p:nvSpPr>
            <p:spPr bwMode="auto">
              <a:xfrm>
                <a:off x="760103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3" name="矩形 62"/>
              <p:cNvSpPr/>
              <p:nvPr/>
            </p:nvSpPr>
            <p:spPr bwMode="auto">
              <a:xfrm>
                <a:off x="792325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4" name="矩形 63"/>
              <p:cNvSpPr/>
              <p:nvPr/>
            </p:nvSpPr>
            <p:spPr bwMode="auto">
              <a:xfrm>
                <a:off x="824546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5" name="矩形 64"/>
              <p:cNvSpPr/>
              <p:nvPr/>
            </p:nvSpPr>
            <p:spPr bwMode="auto">
              <a:xfrm>
                <a:off x="856799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6" name="矩形 65"/>
              <p:cNvSpPr/>
              <p:nvPr/>
            </p:nvSpPr>
            <p:spPr bwMode="auto">
              <a:xfrm>
                <a:off x="889052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7" name="矩形 66"/>
              <p:cNvSpPr/>
              <p:nvPr/>
            </p:nvSpPr>
            <p:spPr bwMode="auto">
              <a:xfrm>
                <a:off x="9213053"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8" name="矩形 67"/>
              <p:cNvSpPr/>
              <p:nvPr/>
            </p:nvSpPr>
            <p:spPr bwMode="auto">
              <a:xfrm>
                <a:off x="9535582"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9" name="矩形 68"/>
              <p:cNvSpPr/>
              <p:nvPr/>
            </p:nvSpPr>
            <p:spPr bwMode="auto">
              <a:xfrm>
                <a:off x="9858111"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70" name="矩形 69"/>
              <p:cNvSpPr/>
              <p:nvPr/>
            </p:nvSpPr>
            <p:spPr bwMode="auto">
              <a:xfrm>
                <a:off x="10173559"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71" name="矩形 70"/>
              <p:cNvSpPr/>
              <p:nvPr/>
            </p:nvSpPr>
            <p:spPr bwMode="auto">
              <a:xfrm>
                <a:off x="10498724"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72" name="矩形 71"/>
              <p:cNvSpPr/>
              <p:nvPr/>
            </p:nvSpPr>
            <p:spPr bwMode="auto">
              <a:xfrm>
                <a:off x="10821263"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73" name="矩形 72"/>
              <p:cNvSpPr/>
              <p:nvPr/>
            </p:nvSpPr>
            <p:spPr bwMode="auto">
              <a:xfrm>
                <a:off x="2121926" y="4918146"/>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41" name="文本框 40"/>
            <p:cNvSpPr txBox="1"/>
            <p:nvPr/>
          </p:nvSpPr>
          <p:spPr>
            <a:xfrm>
              <a:off x="11269105" y="4875628"/>
              <a:ext cx="766210"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7</a:t>
              </a:r>
              <a:r>
                <a:rPr lang="en-US" altLang="zh-CN" sz="2655" dirty="0">
                  <a:solidFill>
                    <a:srgbClr val="FF6600"/>
                  </a:solidFill>
                </a:rPr>
                <a:t>  </a:t>
              </a:r>
              <a:endParaRPr lang="zh-CN" altLang="en-US" sz="2655" dirty="0">
                <a:solidFill>
                  <a:srgbClr val="FF6600"/>
                </a:solidFill>
              </a:endParaRPr>
            </a:p>
          </p:txBody>
        </p:sp>
        <p:sp>
          <p:nvSpPr>
            <p:cNvPr id="42" name="文本框 41"/>
            <p:cNvSpPr txBox="1"/>
            <p:nvPr/>
          </p:nvSpPr>
          <p:spPr>
            <a:xfrm>
              <a:off x="1188017" y="4957542"/>
              <a:ext cx="860888"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1011  </a:t>
              </a:r>
              <a:endParaRPr lang="zh-CN" altLang="en-US" sz="1896" dirty="0"/>
            </a:p>
          </p:txBody>
        </p:sp>
        <p:sp>
          <p:nvSpPr>
            <p:cNvPr id="43" name="文本框 42"/>
            <p:cNvSpPr txBox="1"/>
            <p:nvPr/>
          </p:nvSpPr>
          <p:spPr>
            <a:xfrm>
              <a:off x="4623996" y="4634603"/>
              <a:ext cx="708299" cy="312774"/>
            </a:xfrm>
            <a:prstGeom prst="rect">
              <a:avLst/>
            </a:prstGeom>
            <a:noFill/>
          </p:spPr>
          <p:txBody>
            <a:bodyPr wrap="squar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4" name="文本框 43"/>
            <p:cNvSpPr txBox="1"/>
            <p:nvPr/>
          </p:nvSpPr>
          <p:spPr>
            <a:xfrm>
              <a:off x="3250620" y="4621130"/>
              <a:ext cx="608979"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74" name="组合 73"/>
          <p:cNvGrpSpPr/>
          <p:nvPr/>
        </p:nvGrpSpPr>
        <p:grpSpPr>
          <a:xfrm>
            <a:off x="1070302" y="1875453"/>
            <a:ext cx="10340960" cy="1823043"/>
            <a:chOff x="1128834" y="1744117"/>
            <a:chExt cx="10906481" cy="1922741"/>
          </a:xfrm>
        </p:grpSpPr>
        <p:grpSp>
          <p:nvGrpSpPr>
            <p:cNvPr id="75" name="组合 74"/>
            <p:cNvGrpSpPr/>
            <p:nvPr/>
          </p:nvGrpSpPr>
          <p:grpSpPr>
            <a:xfrm>
              <a:off x="1964879" y="1744117"/>
              <a:ext cx="9165568" cy="1922741"/>
              <a:chOff x="1964879" y="1744117"/>
              <a:chExt cx="9165568" cy="1922741"/>
            </a:xfrm>
          </p:grpSpPr>
          <p:grpSp>
            <p:nvGrpSpPr>
              <p:cNvPr id="79" name="组合 78"/>
              <p:cNvGrpSpPr/>
              <p:nvPr/>
            </p:nvGrpSpPr>
            <p:grpSpPr>
              <a:xfrm>
                <a:off x="2101420" y="2811977"/>
                <a:ext cx="9029027" cy="854881"/>
                <a:chOff x="1229178" y="3007980"/>
                <a:chExt cx="9029027" cy="854881"/>
              </a:xfrm>
            </p:grpSpPr>
            <p:sp>
              <p:nvSpPr>
                <p:cNvPr id="136" name="矩形 135"/>
                <p:cNvSpPr/>
                <p:nvPr/>
              </p:nvSpPr>
              <p:spPr bwMode="auto">
                <a:xfrm>
                  <a:off x="1229178"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37" name="矩形 136"/>
                <p:cNvSpPr/>
                <p:nvPr/>
              </p:nvSpPr>
              <p:spPr bwMode="auto">
                <a:xfrm>
                  <a:off x="155170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8" name="矩形 137"/>
                <p:cNvSpPr/>
                <p:nvPr/>
              </p:nvSpPr>
              <p:spPr bwMode="auto">
                <a:xfrm>
                  <a:off x="187423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9" name="矩形 138"/>
                <p:cNvSpPr/>
                <p:nvPr/>
              </p:nvSpPr>
              <p:spPr bwMode="auto">
                <a:xfrm>
                  <a:off x="219676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0" name="矩形 139"/>
                <p:cNvSpPr/>
                <p:nvPr/>
              </p:nvSpPr>
              <p:spPr bwMode="auto">
                <a:xfrm>
                  <a:off x="251929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1" name="矩形 140"/>
                <p:cNvSpPr/>
                <p:nvPr/>
              </p:nvSpPr>
              <p:spPr bwMode="auto">
                <a:xfrm>
                  <a:off x="284182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2" name="矩形 141"/>
                <p:cNvSpPr/>
                <p:nvPr/>
              </p:nvSpPr>
              <p:spPr bwMode="auto">
                <a:xfrm>
                  <a:off x="316435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3" name="矩形 142"/>
                <p:cNvSpPr/>
                <p:nvPr/>
              </p:nvSpPr>
              <p:spPr bwMode="auto">
                <a:xfrm>
                  <a:off x="348688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4" name="矩形 143"/>
                <p:cNvSpPr/>
                <p:nvPr/>
              </p:nvSpPr>
              <p:spPr bwMode="auto">
                <a:xfrm>
                  <a:off x="380552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5" name="矩形 144"/>
                <p:cNvSpPr/>
                <p:nvPr/>
              </p:nvSpPr>
              <p:spPr bwMode="auto">
                <a:xfrm>
                  <a:off x="412805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6" name="矩形 145"/>
                <p:cNvSpPr/>
                <p:nvPr/>
              </p:nvSpPr>
              <p:spPr bwMode="auto">
                <a:xfrm>
                  <a:off x="445058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7" name="矩形 146"/>
                <p:cNvSpPr/>
                <p:nvPr/>
              </p:nvSpPr>
              <p:spPr bwMode="auto">
                <a:xfrm>
                  <a:off x="477311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8" name="矩形 147"/>
                <p:cNvSpPr/>
                <p:nvPr/>
              </p:nvSpPr>
              <p:spPr bwMode="auto">
                <a:xfrm>
                  <a:off x="5095643"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49" name="矩形 148"/>
                <p:cNvSpPr/>
                <p:nvPr/>
              </p:nvSpPr>
              <p:spPr bwMode="auto">
                <a:xfrm>
                  <a:off x="541817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0" name="矩形 149"/>
                <p:cNvSpPr/>
                <p:nvPr/>
              </p:nvSpPr>
              <p:spPr bwMode="auto">
                <a:xfrm>
                  <a:off x="574070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1" name="矩形 150"/>
                <p:cNvSpPr/>
                <p:nvPr/>
              </p:nvSpPr>
              <p:spPr bwMode="auto">
                <a:xfrm>
                  <a:off x="6063230"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2" name="矩形 151"/>
                <p:cNvSpPr/>
                <p:nvPr/>
              </p:nvSpPr>
              <p:spPr bwMode="auto">
                <a:xfrm>
                  <a:off x="6385759"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3" name="矩形 152"/>
                <p:cNvSpPr/>
                <p:nvPr/>
              </p:nvSpPr>
              <p:spPr bwMode="auto">
                <a:xfrm>
                  <a:off x="670828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4" name="矩形 153"/>
                <p:cNvSpPr/>
                <p:nvPr/>
              </p:nvSpPr>
              <p:spPr bwMode="auto">
                <a:xfrm>
                  <a:off x="703050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5" name="矩形 154"/>
                <p:cNvSpPr/>
                <p:nvPr/>
              </p:nvSpPr>
              <p:spPr bwMode="auto">
                <a:xfrm>
                  <a:off x="735271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6" name="矩形 155"/>
                <p:cNvSpPr/>
                <p:nvPr/>
              </p:nvSpPr>
              <p:spPr bwMode="auto">
                <a:xfrm>
                  <a:off x="767524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7" name="矩形 156"/>
                <p:cNvSpPr/>
                <p:nvPr/>
              </p:nvSpPr>
              <p:spPr bwMode="auto">
                <a:xfrm>
                  <a:off x="799777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8" name="矩形 157"/>
                <p:cNvSpPr/>
                <p:nvPr/>
              </p:nvSpPr>
              <p:spPr bwMode="auto">
                <a:xfrm>
                  <a:off x="8320305"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59" name="矩形 158"/>
                <p:cNvSpPr/>
                <p:nvPr/>
              </p:nvSpPr>
              <p:spPr bwMode="auto">
                <a:xfrm>
                  <a:off x="8642834"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60" name="矩形 159"/>
                <p:cNvSpPr/>
                <p:nvPr/>
              </p:nvSpPr>
              <p:spPr bwMode="auto">
                <a:xfrm>
                  <a:off x="8965363"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161" name="矩形 160"/>
                <p:cNvSpPr/>
                <p:nvPr/>
              </p:nvSpPr>
              <p:spPr bwMode="auto">
                <a:xfrm>
                  <a:off x="9280811"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2" name="矩形 161"/>
                <p:cNvSpPr/>
                <p:nvPr/>
              </p:nvSpPr>
              <p:spPr bwMode="auto">
                <a:xfrm>
                  <a:off x="9605976"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163" name="矩形 162"/>
                <p:cNvSpPr/>
                <p:nvPr/>
              </p:nvSpPr>
              <p:spPr bwMode="auto">
                <a:xfrm>
                  <a:off x="9928515"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grpSp>
              <p:nvGrpSpPr>
                <p:cNvPr id="164" name="组合 163"/>
                <p:cNvGrpSpPr/>
                <p:nvPr/>
              </p:nvGrpSpPr>
              <p:grpSpPr>
                <a:xfrm>
                  <a:off x="1236653" y="3399587"/>
                  <a:ext cx="9021552" cy="463274"/>
                  <a:chOff x="2346480" y="4277865"/>
                  <a:chExt cx="9021552" cy="463274"/>
                </a:xfrm>
                <a:noFill/>
              </p:grpSpPr>
              <p:sp>
                <p:nvSpPr>
                  <p:cNvPr id="166" name="矩形 165"/>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167" name="矩形 166"/>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168" name="矩形 167"/>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169" name="矩形 168"/>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170" name="矩形 169"/>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171" name="矩形 170"/>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172" name="矩形 171"/>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173" name="矩形 172"/>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174" name="矩形 173"/>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175" name="矩形 174"/>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176" name="矩形 175"/>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177" name="矩形 176"/>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178" name="矩形 177"/>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179" name="矩形 178"/>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180" name="矩形 179"/>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181" name="矩形 180"/>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182" name="矩形 181"/>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183" name="矩形 182"/>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184" name="矩形 183"/>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185" name="矩形 184"/>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186" name="矩形 185"/>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187" name="矩形 186"/>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188" name="矩形 187"/>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189" name="矩形 188"/>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190" name="矩形 189"/>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191" name="矩形 190"/>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192" name="矩形 191"/>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193" name="矩形 192"/>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165" name="矩形 164"/>
                <p:cNvSpPr/>
                <p:nvPr/>
              </p:nvSpPr>
              <p:spPr bwMode="auto">
                <a:xfrm>
                  <a:off x="1229178" y="3007980"/>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latin typeface="Segoe UI Black" panose="020B0A02040204020203" pitchFamily="34" charset="0"/>
                    <a:cs typeface="Segoe UI Black" panose="020B0A02040204020203" pitchFamily="34" charset="0"/>
                  </a:endParaRPr>
                </a:p>
              </p:txBody>
            </p:sp>
          </p:grpSp>
          <p:cxnSp>
            <p:nvCxnSpPr>
              <p:cNvPr id="80" name="直接箭头连接符 79"/>
              <p:cNvCxnSpPr/>
              <p:nvPr/>
            </p:nvCxnSpPr>
            <p:spPr>
              <a:xfrm flipV="1">
                <a:off x="25918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322110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388407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451332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517629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580554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646851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V="1">
                <a:off x="709776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V="1">
                <a:off x="776073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838998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0529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1964879" y="1744117"/>
                <a:ext cx="7385754" cy="1054468"/>
                <a:chOff x="1748855" y="4461114"/>
                <a:chExt cx="7385754" cy="1054468"/>
              </a:xfrm>
            </p:grpSpPr>
            <p:sp>
              <p:nvSpPr>
                <p:cNvPr id="103" name="文本框 102"/>
                <p:cNvSpPr txBox="1"/>
                <p:nvPr/>
              </p:nvSpPr>
              <p:spPr>
                <a:xfrm>
                  <a:off x="1748855" y="4840461"/>
                  <a:ext cx="625885"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04" name="文本框 103"/>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05" name="文本框 104"/>
                <p:cNvSpPr txBox="1"/>
                <p:nvPr/>
              </p:nvSpPr>
              <p:spPr>
                <a:xfrm>
                  <a:off x="2726975" y="4461114"/>
                  <a:ext cx="58023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06" name="文本框 105"/>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07" name="文本框 106"/>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08" name="文本框 107"/>
                <p:cNvSpPr txBox="1"/>
                <p:nvPr/>
              </p:nvSpPr>
              <p:spPr>
                <a:xfrm>
                  <a:off x="4698261" y="4461114"/>
                  <a:ext cx="51430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09" name="文本框 108"/>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0" name="文本框 109"/>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1" name="文本框 110"/>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2" name="文本框 111"/>
                <p:cNvSpPr txBox="1"/>
                <p:nvPr/>
              </p:nvSpPr>
              <p:spPr>
                <a:xfrm>
                  <a:off x="2424330"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13" name="文本框 112"/>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14" name="文本框 113"/>
                <p:cNvSpPr txBox="1"/>
                <p:nvPr/>
              </p:nvSpPr>
              <p:spPr>
                <a:xfrm>
                  <a:off x="3693648" y="4840461"/>
                  <a:ext cx="6275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15" name="文本框 114"/>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6" name="文本框 115"/>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7" name="文本框 116"/>
                <p:cNvSpPr txBox="1"/>
                <p:nvPr/>
              </p:nvSpPr>
              <p:spPr>
                <a:xfrm>
                  <a:off x="5716399" y="4840461"/>
                  <a:ext cx="433150"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18" name="文本框 117"/>
                <p:cNvSpPr txBox="1"/>
                <p:nvPr/>
              </p:nvSpPr>
              <p:spPr>
                <a:xfrm>
                  <a:off x="6316307" y="4840461"/>
                  <a:ext cx="56333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9" name="文本框 118"/>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120" name="文本框 119"/>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121" name="文本框 120"/>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122" name="文本框 121"/>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123" name="文本框 122"/>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124" name="文本框 123"/>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125" name="直接箭头连接符 124"/>
                <p:cNvCxnSpPr/>
                <p:nvPr/>
              </p:nvCxnSpPr>
              <p:spPr>
                <a:xfrm flipV="1">
                  <a:off x="2058966" y="5110424"/>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268821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flipV="1">
                  <a:off x="398043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V="1">
                  <a:off x="5935626" y="5110424"/>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V="1">
                  <a:off x="656487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9103092" y="1744117"/>
                <a:ext cx="724881" cy="1082103"/>
                <a:chOff x="8887068" y="4461114"/>
                <a:chExt cx="724881" cy="1082103"/>
              </a:xfrm>
            </p:grpSpPr>
            <p:cxnSp>
              <p:nvCxnSpPr>
                <p:cNvPr id="99" name="直接箭头连接符 98"/>
                <p:cNvCxnSpPr/>
                <p:nvPr/>
              </p:nvCxnSpPr>
              <p:spPr>
                <a:xfrm flipV="1">
                  <a:off x="9432150" y="4748925"/>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9092350" y="5146069"/>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8887068" y="4840461"/>
                  <a:ext cx="399336"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latin typeface="Segoe UI Black" panose="020B0A02040204020203" pitchFamily="34" charset="0"/>
                    <a:cs typeface="Segoe UI Black" panose="020B0A02040204020203" pitchFamily="34" charset="0"/>
                  </a:endParaRPr>
                </a:p>
              </p:txBody>
            </p:sp>
            <p:sp>
              <p:nvSpPr>
                <p:cNvPr id="102" name="文本框 101"/>
                <p:cNvSpPr txBox="1"/>
                <p:nvPr/>
              </p:nvSpPr>
              <p:spPr>
                <a:xfrm>
                  <a:off x="9190635" y="4461114"/>
                  <a:ext cx="421314"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latin typeface="Segoe UI Black" panose="020B0A02040204020203" pitchFamily="34" charset="0"/>
                    <a:cs typeface="Segoe UI Black" panose="020B0A02040204020203" pitchFamily="34" charset="0"/>
                  </a:endParaRPr>
                </a:p>
              </p:txBody>
            </p:sp>
          </p:grpSp>
          <p:grpSp>
            <p:nvGrpSpPr>
              <p:cNvPr id="93" name="组合 92"/>
              <p:cNvGrpSpPr/>
              <p:nvPr/>
            </p:nvGrpSpPr>
            <p:grpSpPr>
              <a:xfrm>
                <a:off x="9887383" y="2034692"/>
                <a:ext cx="1121251" cy="775766"/>
                <a:chOff x="9671359" y="4751689"/>
                <a:chExt cx="1121251" cy="775766"/>
              </a:xfrm>
            </p:grpSpPr>
            <p:cxnSp>
              <p:nvCxnSpPr>
                <p:cNvPr id="94" name="直接箭头连接符 93"/>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chemeClr val="tx1"/>
                      </a:solidFill>
                      <a:latin typeface="微软雅黑" panose="020B0503020204020204" pitchFamily="34" charset="-122"/>
                      <a:ea typeface="微软雅黑" panose="020B0503020204020204" pitchFamily="34" charset="-122"/>
                    </a:rPr>
                    <a:t>下址字段</a:t>
                  </a:r>
                </a:p>
              </p:txBody>
            </p:sp>
          </p:grpSp>
        </p:grpSp>
        <p:sp>
          <p:nvSpPr>
            <p:cNvPr id="76" name="文本框 75"/>
            <p:cNvSpPr txBox="1"/>
            <p:nvPr/>
          </p:nvSpPr>
          <p:spPr>
            <a:xfrm>
              <a:off x="11269105" y="2751969"/>
              <a:ext cx="766210"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5</a:t>
              </a:r>
              <a:r>
                <a:rPr lang="en-US" altLang="zh-CN" sz="2655" dirty="0">
                  <a:solidFill>
                    <a:srgbClr val="FF6600"/>
                  </a:solidFill>
                </a:rPr>
                <a:t>  </a:t>
              </a:r>
              <a:endParaRPr lang="zh-CN" altLang="en-US" sz="2655" dirty="0">
                <a:solidFill>
                  <a:srgbClr val="FF6600"/>
                </a:solidFill>
              </a:endParaRPr>
            </a:p>
          </p:txBody>
        </p:sp>
        <p:sp>
          <p:nvSpPr>
            <p:cNvPr id="77" name="文本框 76"/>
            <p:cNvSpPr txBox="1"/>
            <p:nvPr/>
          </p:nvSpPr>
          <p:spPr>
            <a:xfrm>
              <a:off x="1172791" y="2899128"/>
              <a:ext cx="891320"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1001  </a:t>
              </a:r>
              <a:endParaRPr lang="zh-CN" altLang="en-US" sz="1896" dirty="0"/>
            </a:p>
          </p:txBody>
        </p:sp>
        <p:sp>
          <p:nvSpPr>
            <p:cNvPr id="78" name="文本框 77"/>
            <p:cNvSpPr txBox="1"/>
            <p:nvPr/>
          </p:nvSpPr>
          <p:spPr>
            <a:xfrm>
              <a:off x="1128834" y="2414433"/>
              <a:ext cx="965709" cy="405084"/>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896" dirty="0">
                  <a:solidFill>
                    <a:schemeClr val="tx1"/>
                  </a:solidFill>
                </a:rPr>
                <a:t>微地址</a:t>
              </a:r>
            </a:p>
          </p:txBody>
        </p:sp>
      </p:grpSp>
    </p:spTree>
    <p:extLst>
      <p:ext uri="{BB962C8B-B14F-4D97-AF65-F5344CB8AC3E}">
        <p14:creationId xmlns:p14="http://schemas.microsoft.com/office/powerpoint/2010/main" val="2453770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STORE</a:t>
            </a:r>
            <a:r>
              <a:rPr lang="zh-CN" altLang="en-US" dirty="0"/>
              <a:t>指令微程序</a:t>
            </a:r>
          </a:p>
        </p:txBody>
      </p:sp>
      <p:grpSp>
        <p:nvGrpSpPr>
          <p:cNvPr id="4" name="组合 3"/>
          <p:cNvGrpSpPr/>
          <p:nvPr/>
        </p:nvGrpSpPr>
        <p:grpSpPr>
          <a:xfrm>
            <a:off x="1126417" y="3601166"/>
            <a:ext cx="10284845" cy="732120"/>
            <a:chOff x="1188018" y="3564207"/>
            <a:chExt cx="10847297" cy="772158"/>
          </a:xfrm>
        </p:grpSpPr>
        <p:grpSp>
          <p:nvGrpSpPr>
            <p:cNvPr id="5" name="组合 4"/>
            <p:cNvGrpSpPr/>
            <p:nvPr/>
          </p:nvGrpSpPr>
          <p:grpSpPr>
            <a:xfrm>
              <a:off x="2101419" y="3870442"/>
              <a:ext cx="9021552" cy="463212"/>
              <a:chOff x="2101419" y="3870442"/>
              <a:chExt cx="9021552" cy="463212"/>
            </a:xfrm>
          </p:grpSpPr>
          <p:sp>
            <p:nvSpPr>
              <p:cNvPr id="10" name="矩形 9"/>
              <p:cNvSpPr/>
              <p:nvPr/>
            </p:nvSpPr>
            <p:spPr bwMode="auto">
              <a:xfrm>
                <a:off x="2101419"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1" name="矩形 10"/>
              <p:cNvSpPr/>
              <p:nvPr/>
            </p:nvSpPr>
            <p:spPr bwMode="auto">
              <a:xfrm>
                <a:off x="242394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 name="矩形 11"/>
              <p:cNvSpPr/>
              <p:nvPr/>
            </p:nvSpPr>
            <p:spPr bwMode="auto">
              <a:xfrm>
                <a:off x="274647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 name="矩形 12"/>
              <p:cNvSpPr/>
              <p:nvPr/>
            </p:nvSpPr>
            <p:spPr bwMode="auto">
              <a:xfrm>
                <a:off x="306900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 name="矩形 13"/>
              <p:cNvSpPr/>
              <p:nvPr/>
            </p:nvSpPr>
            <p:spPr bwMode="auto">
              <a:xfrm>
                <a:off x="339153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 name="矩形 14"/>
              <p:cNvSpPr/>
              <p:nvPr/>
            </p:nvSpPr>
            <p:spPr bwMode="auto">
              <a:xfrm>
                <a:off x="371406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 name="矩形 15"/>
              <p:cNvSpPr/>
              <p:nvPr/>
            </p:nvSpPr>
            <p:spPr bwMode="auto">
              <a:xfrm>
                <a:off x="403659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 name="矩形 16"/>
              <p:cNvSpPr/>
              <p:nvPr/>
            </p:nvSpPr>
            <p:spPr bwMode="auto">
              <a:xfrm>
                <a:off x="435912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 name="矩形 17"/>
              <p:cNvSpPr/>
              <p:nvPr/>
            </p:nvSpPr>
            <p:spPr bwMode="auto">
              <a:xfrm>
                <a:off x="467776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 name="矩形 18"/>
              <p:cNvSpPr/>
              <p:nvPr/>
            </p:nvSpPr>
            <p:spPr bwMode="auto">
              <a:xfrm>
                <a:off x="500029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 name="矩形 19"/>
              <p:cNvSpPr/>
              <p:nvPr/>
            </p:nvSpPr>
            <p:spPr bwMode="auto">
              <a:xfrm>
                <a:off x="532282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 name="矩形 20"/>
              <p:cNvSpPr/>
              <p:nvPr/>
            </p:nvSpPr>
            <p:spPr bwMode="auto">
              <a:xfrm>
                <a:off x="564535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 name="矩形 21"/>
              <p:cNvSpPr/>
              <p:nvPr/>
            </p:nvSpPr>
            <p:spPr bwMode="auto">
              <a:xfrm>
                <a:off x="596788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 name="矩形 22"/>
              <p:cNvSpPr/>
              <p:nvPr/>
            </p:nvSpPr>
            <p:spPr bwMode="auto">
              <a:xfrm>
                <a:off x="6290413"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4" name="矩形 23"/>
              <p:cNvSpPr/>
              <p:nvPr/>
            </p:nvSpPr>
            <p:spPr bwMode="auto">
              <a:xfrm>
                <a:off x="661294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 name="矩形 24"/>
              <p:cNvSpPr/>
              <p:nvPr/>
            </p:nvSpPr>
            <p:spPr bwMode="auto">
              <a:xfrm>
                <a:off x="6935471"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 name="矩形 25"/>
              <p:cNvSpPr/>
              <p:nvPr/>
            </p:nvSpPr>
            <p:spPr bwMode="auto">
              <a:xfrm>
                <a:off x="7258000"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 name="矩形 26"/>
              <p:cNvSpPr/>
              <p:nvPr/>
            </p:nvSpPr>
            <p:spPr bwMode="auto">
              <a:xfrm>
                <a:off x="758052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 name="矩形 27"/>
              <p:cNvSpPr/>
              <p:nvPr/>
            </p:nvSpPr>
            <p:spPr bwMode="auto">
              <a:xfrm>
                <a:off x="790274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9" name="矩形 28"/>
              <p:cNvSpPr/>
              <p:nvPr/>
            </p:nvSpPr>
            <p:spPr bwMode="auto">
              <a:xfrm>
                <a:off x="822495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 name="矩形 29"/>
              <p:cNvSpPr/>
              <p:nvPr/>
            </p:nvSpPr>
            <p:spPr bwMode="auto">
              <a:xfrm>
                <a:off x="854748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 name="矩形 30"/>
              <p:cNvSpPr/>
              <p:nvPr/>
            </p:nvSpPr>
            <p:spPr bwMode="auto">
              <a:xfrm>
                <a:off x="887001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2" name="矩形 31"/>
              <p:cNvSpPr/>
              <p:nvPr/>
            </p:nvSpPr>
            <p:spPr bwMode="auto">
              <a:xfrm>
                <a:off x="9192546"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3" name="矩形 32"/>
              <p:cNvSpPr/>
              <p:nvPr/>
            </p:nvSpPr>
            <p:spPr bwMode="auto">
              <a:xfrm>
                <a:off x="9515075"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4" name="矩形 33"/>
              <p:cNvSpPr/>
              <p:nvPr/>
            </p:nvSpPr>
            <p:spPr bwMode="auto">
              <a:xfrm>
                <a:off x="9837604"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5" name="矩形 34"/>
              <p:cNvSpPr/>
              <p:nvPr/>
            </p:nvSpPr>
            <p:spPr bwMode="auto">
              <a:xfrm>
                <a:off x="10153052"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6" name="矩形 35"/>
              <p:cNvSpPr/>
              <p:nvPr/>
            </p:nvSpPr>
            <p:spPr bwMode="auto">
              <a:xfrm>
                <a:off x="10478217"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7" name="矩形 36"/>
              <p:cNvSpPr/>
              <p:nvPr/>
            </p:nvSpPr>
            <p:spPr bwMode="auto">
              <a:xfrm>
                <a:off x="10800756"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8" name="矩形 37"/>
              <p:cNvSpPr/>
              <p:nvPr/>
            </p:nvSpPr>
            <p:spPr bwMode="auto">
              <a:xfrm>
                <a:off x="2101419" y="3870442"/>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6" name="文本框 5"/>
            <p:cNvSpPr txBox="1"/>
            <p:nvPr/>
          </p:nvSpPr>
          <p:spPr>
            <a:xfrm>
              <a:off x="11269105" y="3808066"/>
              <a:ext cx="766210"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6</a:t>
              </a:r>
              <a:r>
                <a:rPr lang="en-US" altLang="zh-CN" sz="2655" dirty="0">
                  <a:solidFill>
                    <a:srgbClr val="FF6600"/>
                  </a:solidFill>
                </a:rPr>
                <a:t>  </a:t>
              </a:r>
              <a:endParaRPr lang="zh-CN" altLang="en-US" sz="2655" dirty="0">
                <a:solidFill>
                  <a:srgbClr val="FF6600"/>
                </a:solidFill>
              </a:endParaRPr>
            </a:p>
          </p:txBody>
        </p:sp>
        <p:sp>
          <p:nvSpPr>
            <p:cNvPr id="7" name="文本框 6"/>
            <p:cNvSpPr txBox="1"/>
            <p:nvPr/>
          </p:nvSpPr>
          <p:spPr>
            <a:xfrm>
              <a:off x="1188018" y="3928335"/>
              <a:ext cx="860888"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1101  </a:t>
              </a:r>
              <a:endParaRPr lang="zh-CN" altLang="en-US" sz="1896" dirty="0"/>
            </a:p>
          </p:txBody>
        </p:sp>
        <p:sp>
          <p:nvSpPr>
            <p:cNvPr id="8" name="文本框 7"/>
            <p:cNvSpPr txBox="1"/>
            <p:nvPr/>
          </p:nvSpPr>
          <p:spPr>
            <a:xfrm>
              <a:off x="6190103" y="3564207"/>
              <a:ext cx="565021"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9" name="文本框 8"/>
            <p:cNvSpPr txBox="1"/>
            <p:nvPr/>
          </p:nvSpPr>
          <p:spPr>
            <a:xfrm>
              <a:off x="1975181" y="3573126"/>
              <a:ext cx="625885"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39" name="组合 38"/>
          <p:cNvGrpSpPr/>
          <p:nvPr/>
        </p:nvGrpSpPr>
        <p:grpSpPr>
          <a:xfrm>
            <a:off x="1126416" y="4587704"/>
            <a:ext cx="10284846" cy="757794"/>
            <a:chOff x="1188017" y="4604692"/>
            <a:chExt cx="10847298" cy="799236"/>
          </a:xfrm>
        </p:grpSpPr>
        <p:grpSp>
          <p:nvGrpSpPr>
            <p:cNvPr id="40" name="组合 39"/>
            <p:cNvGrpSpPr/>
            <p:nvPr/>
          </p:nvGrpSpPr>
          <p:grpSpPr>
            <a:xfrm>
              <a:off x="2121926" y="4918146"/>
              <a:ext cx="9021552" cy="463212"/>
              <a:chOff x="2121926" y="4918146"/>
              <a:chExt cx="9021552" cy="463212"/>
            </a:xfrm>
          </p:grpSpPr>
          <p:sp>
            <p:nvSpPr>
              <p:cNvPr id="45" name="矩形 44"/>
              <p:cNvSpPr/>
              <p:nvPr/>
            </p:nvSpPr>
            <p:spPr bwMode="auto">
              <a:xfrm>
                <a:off x="212192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 name="矩形 45"/>
              <p:cNvSpPr/>
              <p:nvPr/>
            </p:nvSpPr>
            <p:spPr bwMode="auto">
              <a:xfrm>
                <a:off x="244445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7" name="矩形 46"/>
              <p:cNvSpPr/>
              <p:nvPr/>
            </p:nvSpPr>
            <p:spPr bwMode="auto">
              <a:xfrm>
                <a:off x="276698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 name="矩形 47"/>
              <p:cNvSpPr/>
              <p:nvPr/>
            </p:nvSpPr>
            <p:spPr bwMode="auto">
              <a:xfrm>
                <a:off x="308951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 name="矩形 48"/>
              <p:cNvSpPr/>
              <p:nvPr/>
            </p:nvSpPr>
            <p:spPr bwMode="auto">
              <a:xfrm>
                <a:off x="341204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0" name="矩形 49"/>
              <p:cNvSpPr/>
              <p:nvPr/>
            </p:nvSpPr>
            <p:spPr bwMode="auto">
              <a:xfrm>
                <a:off x="373457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 name="矩形 50"/>
              <p:cNvSpPr/>
              <p:nvPr/>
            </p:nvSpPr>
            <p:spPr bwMode="auto">
              <a:xfrm>
                <a:off x="405710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 name="矩形 51"/>
              <p:cNvSpPr/>
              <p:nvPr/>
            </p:nvSpPr>
            <p:spPr bwMode="auto">
              <a:xfrm>
                <a:off x="4379629"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53" name="矩形 52"/>
              <p:cNvSpPr/>
              <p:nvPr/>
            </p:nvSpPr>
            <p:spPr bwMode="auto">
              <a:xfrm>
                <a:off x="469827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4" name="矩形 53"/>
              <p:cNvSpPr/>
              <p:nvPr/>
            </p:nvSpPr>
            <p:spPr bwMode="auto">
              <a:xfrm>
                <a:off x="502080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5" name="矩形 54"/>
              <p:cNvSpPr/>
              <p:nvPr/>
            </p:nvSpPr>
            <p:spPr bwMode="auto">
              <a:xfrm>
                <a:off x="534333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6" name="矩形 55"/>
              <p:cNvSpPr/>
              <p:nvPr/>
            </p:nvSpPr>
            <p:spPr bwMode="auto">
              <a:xfrm>
                <a:off x="566586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7" name="矩形 56"/>
              <p:cNvSpPr/>
              <p:nvPr/>
            </p:nvSpPr>
            <p:spPr bwMode="auto">
              <a:xfrm>
                <a:off x="598839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8" name="矩形 57"/>
              <p:cNvSpPr/>
              <p:nvPr/>
            </p:nvSpPr>
            <p:spPr bwMode="auto">
              <a:xfrm>
                <a:off x="631092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9" name="矩形 58"/>
              <p:cNvSpPr/>
              <p:nvPr/>
            </p:nvSpPr>
            <p:spPr bwMode="auto">
              <a:xfrm>
                <a:off x="663344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0" name="矩形 59"/>
              <p:cNvSpPr/>
              <p:nvPr/>
            </p:nvSpPr>
            <p:spPr bwMode="auto">
              <a:xfrm>
                <a:off x="6955978"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1" name="矩形 60"/>
              <p:cNvSpPr/>
              <p:nvPr/>
            </p:nvSpPr>
            <p:spPr bwMode="auto">
              <a:xfrm>
                <a:off x="7278507"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2" name="矩形 61"/>
              <p:cNvSpPr/>
              <p:nvPr/>
            </p:nvSpPr>
            <p:spPr bwMode="auto">
              <a:xfrm>
                <a:off x="7601036"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3" name="矩形 62"/>
              <p:cNvSpPr/>
              <p:nvPr/>
            </p:nvSpPr>
            <p:spPr bwMode="auto">
              <a:xfrm>
                <a:off x="792325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4" name="矩形 63"/>
              <p:cNvSpPr/>
              <p:nvPr/>
            </p:nvSpPr>
            <p:spPr bwMode="auto">
              <a:xfrm>
                <a:off x="824546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5" name="矩形 64"/>
              <p:cNvSpPr/>
              <p:nvPr/>
            </p:nvSpPr>
            <p:spPr bwMode="auto">
              <a:xfrm>
                <a:off x="856799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6" name="矩形 65"/>
              <p:cNvSpPr/>
              <p:nvPr/>
            </p:nvSpPr>
            <p:spPr bwMode="auto">
              <a:xfrm>
                <a:off x="889052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7" name="矩形 66"/>
              <p:cNvSpPr/>
              <p:nvPr/>
            </p:nvSpPr>
            <p:spPr bwMode="auto">
              <a:xfrm>
                <a:off x="9213053"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8" name="矩形 67"/>
              <p:cNvSpPr/>
              <p:nvPr/>
            </p:nvSpPr>
            <p:spPr bwMode="auto">
              <a:xfrm>
                <a:off x="9535582"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9" name="矩形 68"/>
              <p:cNvSpPr/>
              <p:nvPr/>
            </p:nvSpPr>
            <p:spPr bwMode="auto">
              <a:xfrm>
                <a:off x="9858111"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70" name="矩形 69"/>
              <p:cNvSpPr/>
              <p:nvPr/>
            </p:nvSpPr>
            <p:spPr bwMode="auto">
              <a:xfrm>
                <a:off x="10173559"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71" name="矩形 70"/>
              <p:cNvSpPr/>
              <p:nvPr/>
            </p:nvSpPr>
            <p:spPr bwMode="auto">
              <a:xfrm>
                <a:off x="10498724"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72" name="矩形 71"/>
              <p:cNvSpPr/>
              <p:nvPr/>
            </p:nvSpPr>
            <p:spPr bwMode="auto">
              <a:xfrm>
                <a:off x="10821263"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73" name="矩形 72"/>
              <p:cNvSpPr/>
              <p:nvPr/>
            </p:nvSpPr>
            <p:spPr bwMode="auto">
              <a:xfrm>
                <a:off x="2121926" y="4918146"/>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41" name="文本框 40"/>
            <p:cNvSpPr txBox="1"/>
            <p:nvPr/>
          </p:nvSpPr>
          <p:spPr>
            <a:xfrm>
              <a:off x="11269105" y="4875628"/>
              <a:ext cx="766210" cy="52830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7</a:t>
              </a:r>
              <a:r>
                <a:rPr lang="en-US" altLang="zh-CN" sz="2655" dirty="0">
                  <a:solidFill>
                    <a:srgbClr val="FF6600"/>
                  </a:solidFill>
                </a:rPr>
                <a:t>  </a:t>
              </a:r>
              <a:endParaRPr lang="zh-CN" altLang="en-US" sz="2655" dirty="0">
                <a:solidFill>
                  <a:srgbClr val="FF6600"/>
                </a:solidFill>
              </a:endParaRPr>
            </a:p>
          </p:txBody>
        </p:sp>
        <p:sp>
          <p:nvSpPr>
            <p:cNvPr id="42" name="文本框 41"/>
            <p:cNvSpPr txBox="1"/>
            <p:nvPr/>
          </p:nvSpPr>
          <p:spPr>
            <a:xfrm>
              <a:off x="1188017" y="4957542"/>
              <a:ext cx="860888"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1110  </a:t>
              </a:r>
              <a:endParaRPr lang="zh-CN" altLang="en-US" sz="1896" dirty="0"/>
            </a:p>
          </p:txBody>
        </p:sp>
        <p:sp>
          <p:nvSpPr>
            <p:cNvPr id="43" name="文本框 42"/>
            <p:cNvSpPr txBox="1"/>
            <p:nvPr/>
          </p:nvSpPr>
          <p:spPr>
            <a:xfrm>
              <a:off x="4202728" y="4604692"/>
              <a:ext cx="815527" cy="312774"/>
            </a:xfrm>
            <a:prstGeom prst="rect">
              <a:avLst/>
            </a:prstGeom>
            <a:noFill/>
          </p:spPr>
          <p:txBody>
            <a:bodyPr wrap="squar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4" name="文本框 43"/>
            <p:cNvSpPr txBox="1"/>
            <p:nvPr/>
          </p:nvSpPr>
          <p:spPr>
            <a:xfrm>
              <a:off x="7428288" y="4604692"/>
              <a:ext cx="691821"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grpSp>
      <p:grpSp>
        <p:nvGrpSpPr>
          <p:cNvPr id="74" name="组合 73"/>
          <p:cNvGrpSpPr/>
          <p:nvPr/>
        </p:nvGrpSpPr>
        <p:grpSpPr>
          <a:xfrm>
            <a:off x="1070302" y="1875453"/>
            <a:ext cx="10340960" cy="1823043"/>
            <a:chOff x="1128834" y="1744117"/>
            <a:chExt cx="10906481" cy="1922741"/>
          </a:xfrm>
        </p:grpSpPr>
        <p:grpSp>
          <p:nvGrpSpPr>
            <p:cNvPr id="75" name="组合 74"/>
            <p:cNvGrpSpPr/>
            <p:nvPr/>
          </p:nvGrpSpPr>
          <p:grpSpPr>
            <a:xfrm>
              <a:off x="1964879" y="1744117"/>
              <a:ext cx="9165568" cy="1922741"/>
              <a:chOff x="1964879" y="1744117"/>
              <a:chExt cx="9165568" cy="1922741"/>
            </a:xfrm>
          </p:grpSpPr>
          <p:grpSp>
            <p:nvGrpSpPr>
              <p:cNvPr id="79" name="组合 78"/>
              <p:cNvGrpSpPr/>
              <p:nvPr/>
            </p:nvGrpSpPr>
            <p:grpSpPr>
              <a:xfrm>
                <a:off x="2101420" y="2811977"/>
                <a:ext cx="9029027" cy="854881"/>
                <a:chOff x="1229178" y="3007980"/>
                <a:chExt cx="9029027" cy="854881"/>
              </a:xfrm>
            </p:grpSpPr>
            <p:sp>
              <p:nvSpPr>
                <p:cNvPr id="136" name="矩形 135"/>
                <p:cNvSpPr/>
                <p:nvPr/>
              </p:nvSpPr>
              <p:spPr bwMode="auto">
                <a:xfrm>
                  <a:off x="122917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7" name="矩形 136"/>
                <p:cNvSpPr/>
                <p:nvPr/>
              </p:nvSpPr>
              <p:spPr bwMode="auto">
                <a:xfrm>
                  <a:off x="155170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8" name="矩形 137"/>
                <p:cNvSpPr/>
                <p:nvPr/>
              </p:nvSpPr>
              <p:spPr bwMode="auto">
                <a:xfrm>
                  <a:off x="1874236"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39" name="矩形 138"/>
                <p:cNvSpPr/>
                <p:nvPr/>
              </p:nvSpPr>
              <p:spPr bwMode="auto">
                <a:xfrm>
                  <a:off x="219676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0" name="矩形 139"/>
                <p:cNvSpPr/>
                <p:nvPr/>
              </p:nvSpPr>
              <p:spPr bwMode="auto">
                <a:xfrm>
                  <a:off x="251929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1" name="矩形 140"/>
                <p:cNvSpPr/>
                <p:nvPr/>
              </p:nvSpPr>
              <p:spPr bwMode="auto">
                <a:xfrm>
                  <a:off x="284182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2" name="矩形 141"/>
                <p:cNvSpPr/>
                <p:nvPr/>
              </p:nvSpPr>
              <p:spPr bwMode="auto">
                <a:xfrm>
                  <a:off x="316435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3" name="矩形 142"/>
                <p:cNvSpPr/>
                <p:nvPr/>
              </p:nvSpPr>
              <p:spPr bwMode="auto">
                <a:xfrm>
                  <a:off x="348688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4" name="矩形 143"/>
                <p:cNvSpPr/>
                <p:nvPr/>
              </p:nvSpPr>
              <p:spPr bwMode="auto">
                <a:xfrm>
                  <a:off x="380552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5" name="矩形 144"/>
                <p:cNvSpPr/>
                <p:nvPr/>
              </p:nvSpPr>
              <p:spPr bwMode="auto">
                <a:xfrm>
                  <a:off x="412805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6" name="矩形 145"/>
                <p:cNvSpPr/>
                <p:nvPr/>
              </p:nvSpPr>
              <p:spPr bwMode="auto">
                <a:xfrm>
                  <a:off x="445058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7" name="矩形 146"/>
                <p:cNvSpPr/>
                <p:nvPr/>
              </p:nvSpPr>
              <p:spPr bwMode="auto">
                <a:xfrm>
                  <a:off x="477311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8" name="矩形 147"/>
                <p:cNvSpPr/>
                <p:nvPr/>
              </p:nvSpPr>
              <p:spPr bwMode="auto">
                <a:xfrm>
                  <a:off x="509564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9" name="矩形 148"/>
                <p:cNvSpPr/>
                <p:nvPr/>
              </p:nvSpPr>
              <p:spPr bwMode="auto">
                <a:xfrm>
                  <a:off x="541817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0" name="矩形 149"/>
                <p:cNvSpPr/>
                <p:nvPr/>
              </p:nvSpPr>
              <p:spPr bwMode="auto">
                <a:xfrm>
                  <a:off x="5740701"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51" name="矩形 150"/>
                <p:cNvSpPr/>
                <p:nvPr/>
              </p:nvSpPr>
              <p:spPr bwMode="auto">
                <a:xfrm>
                  <a:off x="6063230"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2" name="矩形 151"/>
                <p:cNvSpPr/>
                <p:nvPr/>
              </p:nvSpPr>
              <p:spPr bwMode="auto">
                <a:xfrm>
                  <a:off x="6385759"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3" name="矩形 152"/>
                <p:cNvSpPr/>
                <p:nvPr/>
              </p:nvSpPr>
              <p:spPr bwMode="auto">
                <a:xfrm>
                  <a:off x="670828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4" name="矩形 153"/>
                <p:cNvSpPr/>
                <p:nvPr/>
              </p:nvSpPr>
              <p:spPr bwMode="auto">
                <a:xfrm>
                  <a:off x="703050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5" name="矩形 154"/>
                <p:cNvSpPr/>
                <p:nvPr/>
              </p:nvSpPr>
              <p:spPr bwMode="auto">
                <a:xfrm>
                  <a:off x="735271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6" name="矩形 155"/>
                <p:cNvSpPr/>
                <p:nvPr/>
              </p:nvSpPr>
              <p:spPr bwMode="auto">
                <a:xfrm>
                  <a:off x="767524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7" name="矩形 156"/>
                <p:cNvSpPr/>
                <p:nvPr/>
              </p:nvSpPr>
              <p:spPr bwMode="auto">
                <a:xfrm>
                  <a:off x="799777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8" name="矩形 157"/>
                <p:cNvSpPr/>
                <p:nvPr/>
              </p:nvSpPr>
              <p:spPr bwMode="auto">
                <a:xfrm>
                  <a:off x="8320305"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59" name="矩形 158"/>
                <p:cNvSpPr/>
                <p:nvPr/>
              </p:nvSpPr>
              <p:spPr bwMode="auto">
                <a:xfrm>
                  <a:off x="8642834"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60" name="矩形 159"/>
                <p:cNvSpPr/>
                <p:nvPr/>
              </p:nvSpPr>
              <p:spPr bwMode="auto">
                <a:xfrm>
                  <a:off x="8965363"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161" name="矩形 160"/>
                <p:cNvSpPr/>
                <p:nvPr/>
              </p:nvSpPr>
              <p:spPr bwMode="auto">
                <a:xfrm>
                  <a:off x="9280811"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162" name="矩形 161"/>
                <p:cNvSpPr/>
                <p:nvPr/>
              </p:nvSpPr>
              <p:spPr bwMode="auto">
                <a:xfrm>
                  <a:off x="9605976"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3" name="矩形 162"/>
                <p:cNvSpPr/>
                <p:nvPr/>
              </p:nvSpPr>
              <p:spPr bwMode="auto">
                <a:xfrm>
                  <a:off x="9928515"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nvGrpSpPr>
                <p:cNvPr id="164" name="组合 163"/>
                <p:cNvGrpSpPr/>
                <p:nvPr/>
              </p:nvGrpSpPr>
              <p:grpSpPr>
                <a:xfrm>
                  <a:off x="1236653" y="3399587"/>
                  <a:ext cx="9021552" cy="463274"/>
                  <a:chOff x="2346480" y="4277865"/>
                  <a:chExt cx="9021552" cy="463274"/>
                </a:xfrm>
                <a:noFill/>
              </p:grpSpPr>
              <p:sp>
                <p:nvSpPr>
                  <p:cNvPr id="166" name="矩形 165"/>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167" name="矩形 166"/>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168" name="矩形 167"/>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169" name="矩形 168"/>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170" name="矩形 169"/>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171" name="矩形 170"/>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172" name="矩形 171"/>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173" name="矩形 172"/>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174" name="矩形 173"/>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175" name="矩形 174"/>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176" name="矩形 175"/>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177" name="矩形 176"/>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178" name="矩形 177"/>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179" name="矩形 178"/>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180" name="矩形 179"/>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181" name="矩形 180"/>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182" name="矩形 181"/>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183" name="矩形 182"/>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184" name="矩形 183"/>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185" name="矩形 184"/>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186" name="矩形 185"/>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187" name="矩形 186"/>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188" name="矩形 187"/>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189" name="矩形 188"/>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190" name="矩形 189"/>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191" name="矩形 190"/>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192" name="矩形 191"/>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193" name="矩形 192"/>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165" name="矩形 164"/>
                <p:cNvSpPr/>
                <p:nvPr/>
              </p:nvSpPr>
              <p:spPr bwMode="auto">
                <a:xfrm>
                  <a:off x="1229178" y="3007980"/>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80" name="直接箭头连接符 79"/>
              <p:cNvCxnSpPr/>
              <p:nvPr/>
            </p:nvCxnSpPr>
            <p:spPr>
              <a:xfrm flipV="1">
                <a:off x="25918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322110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388407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451332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517629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580554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646851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V="1">
                <a:off x="709776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V="1">
                <a:off x="776073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8389988"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052959" y="2018751"/>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1964879" y="1744117"/>
                <a:ext cx="7385754" cy="1054468"/>
                <a:chOff x="1748855" y="4461114"/>
                <a:chExt cx="7385754" cy="1054468"/>
              </a:xfrm>
            </p:grpSpPr>
            <p:sp>
              <p:nvSpPr>
                <p:cNvPr id="103" name="文本框 102"/>
                <p:cNvSpPr txBox="1"/>
                <p:nvPr/>
              </p:nvSpPr>
              <p:spPr>
                <a:xfrm>
                  <a:off x="1748855"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04" name="文本框 103"/>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05" name="文本框 104"/>
                <p:cNvSpPr txBox="1"/>
                <p:nvPr/>
              </p:nvSpPr>
              <p:spPr>
                <a:xfrm>
                  <a:off x="2726975" y="4461114"/>
                  <a:ext cx="58023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06" name="文本框 105"/>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07" name="文本框 106"/>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08" name="文本框 107"/>
                <p:cNvSpPr txBox="1"/>
                <p:nvPr/>
              </p:nvSpPr>
              <p:spPr>
                <a:xfrm>
                  <a:off x="4698261" y="4461114"/>
                  <a:ext cx="51430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09" name="文本框 108"/>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0" name="文本框 109"/>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1" name="文本框 110"/>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2" name="文本框 111"/>
                <p:cNvSpPr txBox="1"/>
                <p:nvPr/>
              </p:nvSpPr>
              <p:spPr>
                <a:xfrm>
                  <a:off x="2424330" y="4840461"/>
                  <a:ext cx="625885"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14" name="文本框 113"/>
                <p:cNvSpPr txBox="1"/>
                <p:nvPr/>
              </p:nvSpPr>
              <p:spPr>
                <a:xfrm>
                  <a:off x="3693648" y="4840461"/>
                  <a:ext cx="6275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15" name="文本框 114"/>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6" name="文本框 115"/>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7" name="文本框 116"/>
                <p:cNvSpPr txBox="1"/>
                <p:nvPr/>
              </p:nvSpPr>
              <p:spPr>
                <a:xfrm>
                  <a:off x="5716399" y="4840461"/>
                  <a:ext cx="43315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18" name="文本框 117"/>
                <p:cNvSpPr txBox="1"/>
                <p:nvPr/>
              </p:nvSpPr>
              <p:spPr>
                <a:xfrm>
                  <a:off x="6316307" y="4840461"/>
                  <a:ext cx="563331"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19" name="文本框 118"/>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120" name="文本框 119"/>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121" name="文本框 120"/>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122" name="文本框 121"/>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123" name="文本框 122"/>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124" name="文本框 123"/>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125" name="直接箭头连接符 124"/>
                <p:cNvCxnSpPr/>
                <p:nvPr/>
              </p:nvCxnSpPr>
              <p:spPr>
                <a:xfrm flipV="1">
                  <a:off x="20589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2688215" y="5110424"/>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flipV="1">
                  <a:off x="398043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V="1">
                  <a:off x="593562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V="1">
                  <a:off x="6564875" y="5110424"/>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9103092" y="1744117"/>
                <a:ext cx="724881" cy="1082103"/>
                <a:chOff x="8887068" y="4461114"/>
                <a:chExt cx="724881" cy="1082103"/>
              </a:xfrm>
            </p:grpSpPr>
            <p:cxnSp>
              <p:nvCxnSpPr>
                <p:cNvPr id="99" name="直接箭头连接符 98"/>
                <p:cNvCxnSpPr/>
                <p:nvPr/>
              </p:nvCxnSpPr>
              <p:spPr>
                <a:xfrm flipV="1">
                  <a:off x="9432150" y="4748925"/>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9092350" y="5146069"/>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8887068" y="4840461"/>
                  <a:ext cx="399336"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102" name="文本框 101"/>
                <p:cNvSpPr txBox="1"/>
                <p:nvPr/>
              </p:nvSpPr>
              <p:spPr>
                <a:xfrm>
                  <a:off x="9190635" y="4461114"/>
                  <a:ext cx="421314"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3" name="组合 92"/>
              <p:cNvGrpSpPr/>
              <p:nvPr/>
            </p:nvGrpSpPr>
            <p:grpSpPr>
              <a:xfrm>
                <a:off x="9887383" y="2034692"/>
                <a:ext cx="1121251" cy="775766"/>
                <a:chOff x="9671359" y="4751689"/>
                <a:chExt cx="1121251" cy="775766"/>
              </a:xfrm>
            </p:grpSpPr>
            <p:cxnSp>
              <p:nvCxnSpPr>
                <p:cNvPr id="94" name="直接箭头连接符 93"/>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latin typeface="微软雅黑" panose="020B0503020204020204" pitchFamily="34" charset="-122"/>
                      <a:ea typeface="微软雅黑" panose="020B0503020204020204" pitchFamily="34" charset="-122"/>
                    </a:rPr>
                    <a:t>下址字段</a:t>
                  </a:r>
                </a:p>
              </p:txBody>
            </p:sp>
          </p:grpSp>
        </p:grpSp>
        <p:sp>
          <p:nvSpPr>
            <p:cNvPr id="76" name="文本框 75"/>
            <p:cNvSpPr txBox="1"/>
            <p:nvPr/>
          </p:nvSpPr>
          <p:spPr>
            <a:xfrm>
              <a:off x="11269105" y="2751969"/>
              <a:ext cx="766210" cy="52829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5</a:t>
              </a:r>
              <a:r>
                <a:rPr lang="en-US" altLang="zh-CN" sz="2655" dirty="0">
                  <a:solidFill>
                    <a:srgbClr val="FF6600"/>
                  </a:solidFill>
                </a:rPr>
                <a:t>  </a:t>
              </a:r>
              <a:endParaRPr lang="zh-CN" altLang="en-US" sz="2655" dirty="0">
                <a:solidFill>
                  <a:srgbClr val="FF6600"/>
                </a:solidFill>
              </a:endParaRPr>
            </a:p>
          </p:txBody>
        </p:sp>
        <p:sp>
          <p:nvSpPr>
            <p:cNvPr id="77" name="文本框 76"/>
            <p:cNvSpPr txBox="1"/>
            <p:nvPr/>
          </p:nvSpPr>
          <p:spPr>
            <a:xfrm>
              <a:off x="1172791" y="2899128"/>
              <a:ext cx="891320" cy="405084"/>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1100  </a:t>
              </a:r>
              <a:endParaRPr lang="zh-CN" altLang="en-US" sz="1896" dirty="0"/>
            </a:p>
          </p:txBody>
        </p:sp>
        <p:sp>
          <p:nvSpPr>
            <p:cNvPr id="78" name="文本框 77"/>
            <p:cNvSpPr txBox="1"/>
            <p:nvPr/>
          </p:nvSpPr>
          <p:spPr>
            <a:xfrm>
              <a:off x="1128834" y="2414433"/>
              <a:ext cx="965709" cy="405084"/>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896" dirty="0">
                  <a:solidFill>
                    <a:schemeClr val="tx1"/>
                  </a:solidFill>
                </a:rPr>
                <a:t>微地址</a:t>
              </a:r>
            </a:p>
          </p:txBody>
        </p:sp>
      </p:grpSp>
    </p:spTree>
    <p:extLst>
      <p:ext uri="{BB962C8B-B14F-4D97-AF65-F5344CB8AC3E}">
        <p14:creationId xmlns:p14="http://schemas.microsoft.com/office/powerpoint/2010/main" val="3964026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JMP</a:t>
            </a:r>
            <a:r>
              <a:rPr lang="zh-CN" altLang="en-US" dirty="0"/>
              <a:t>指令微程序</a:t>
            </a:r>
          </a:p>
        </p:txBody>
      </p:sp>
      <p:grpSp>
        <p:nvGrpSpPr>
          <p:cNvPr id="3" name="组合 2"/>
          <p:cNvGrpSpPr/>
          <p:nvPr/>
        </p:nvGrpSpPr>
        <p:grpSpPr>
          <a:xfrm>
            <a:off x="1070302" y="2537422"/>
            <a:ext cx="10340960" cy="1823043"/>
            <a:chOff x="1070302" y="1879054"/>
            <a:chExt cx="10340960" cy="1823043"/>
          </a:xfrm>
        </p:grpSpPr>
        <p:cxnSp>
          <p:nvCxnSpPr>
            <p:cNvPr id="10" name="直接箭头连接符 9"/>
            <p:cNvCxnSpPr/>
            <p:nvPr/>
          </p:nvCxnSpPr>
          <p:spPr>
            <a:xfrm flipV="1">
              <a:off x="2457467"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054088" y="2139448"/>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3682683"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4279304"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907899"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504520"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133115"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6729737"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7358331"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954953"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8583547" y="2139448"/>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862997" y="1879054"/>
              <a:ext cx="7002790" cy="999792"/>
              <a:chOff x="1748855" y="4461114"/>
              <a:chExt cx="7385754" cy="1054468"/>
            </a:xfrm>
          </p:grpSpPr>
          <p:sp>
            <p:nvSpPr>
              <p:cNvPr id="33" name="文本框 32"/>
              <p:cNvSpPr txBox="1"/>
              <p:nvPr/>
            </p:nvSpPr>
            <p:spPr>
              <a:xfrm>
                <a:off x="1748855"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4" name="文本框 33"/>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5" name="文本框 34"/>
              <p:cNvSpPr txBox="1"/>
              <p:nvPr/>
            </p:nvSpPr>
            <p:spPr>
              <a:xfrm>
                <a:off x="2726975" y="4461114"/>
                <a:ext cx="58023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36" name="文本框 35"/>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7" name="文本框 36"/>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8" name="文本框 37"/>
              <p:cNvSpPr txBox="1"/>
              <p:nvPr/>
            </p:nvSpPr>
            <p:spPr>
              <a:xfrm>
                <a:off x="4698261" y="4461114"/>
                <a:ext cx="51430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39" name="文本框 38"/>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0" name="文本框 39"/>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1" name="文本框 40"/>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2" name="文本框 41"/>
              <p:cNvSpPr txBox="1"/>
              <p:nvPr/>
            </p:nvSpPr>
            <p:spPr>
              <a:xfrm>
                <a:off x="2424330"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43" name="文本框 42"/>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44" name="文本框 43"/>
              <p:cNvSpPr txBox="1"/>
              <p:nvPr/>
            </p:nvSpPr>
            <p:spPr>
              <a:xfrm>
                <a:off x="3693648" y="4840461"/>
                <a:ext cx="6275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45" name="文本框 44"/>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6" name="文本框 45"/>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7" name="文本框 46"/>
              <p:cNvSpPr txBox="1"/>
              <p:nvPr/>
            </p:nvSpPr>
            <p:spPr>
              <a:xfrm>
                <a:off x="5716399" y="4840461"/>
                <a:ext cx="43315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8" name="文本框 47"/>
              <p:cNvSpPr txBox="1"/>
              <p:nvPr/>
            </p:nvSpPr>
            <p:spPr>
              <a:xfrm>
                <a:off x="6316307" y="4840461"/>
                <a:ext cx="56333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9" name="文本框 48"/>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50" name="文本框 49"/>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51" name="文本框 50"/>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52" name="文本框 51"/>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53" name="文本框 52"/>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54" name="文本框 53"/>
              <p:cNvSpPr txBox="1"/>
              <p:nvPr/>
            </p:nvSpPr>
            <p:spPr>
              <a:xfrm>
                <a:off x="6954809" y="4840461"/>
                <a:ext cx="537971"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cxnSp>
            <p:nvCxnSpPr>
              <p:cNvPr id="55" name="直接箭头连接符 54"/>
              <p:cNvCxnSpPr/>
              <p:nvPr/>
            </p:nvCxnSpPr>
            <p:spPr>
              <a:xfrm flipV="1">
                <a:off x="20589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268821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398043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593562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56487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7227846"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8631081" y="1879054"/>
              <a:ext cx="687295" cy="1025994"/>
              <a:chOff x="8887068" y="4461114"/>
              <a:chExt cx="724881" cy="1082103"/>
            </a:xfrm>
          </p:grpSpPr>
          <p:cxnSp>
            <p:nvCxnSpPr>
              <p:cNvPr id="29" name="直接箭头连接符 28"/>
              <p:cNvCxnSpPr/>
              <p:nvPr/>
            </p:nvCxnSpPr>
            <p:spPr>
              <a:xfrm flipV="1">
                <a:off x="9432150" y="4748925"/>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9092350" y="5146069"/>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887068" y="4840461"/>
                <a:ext cx="399336"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32" name="文本框 31"/>
              <p:cNvSpPr txBox="1"/>
              <p:nvPr/>
            </p:nvSpPr>
            <p:spPr>
              <a:xfrm>
                <a:off x="9190635" y="4461114"/>
                <a:ext cx="421314"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23" name="组合 22"/>
            <p:cNvGrpSpPr/>
            <p:nvPr/>
          </p:nvGrpSpPr>
          <p:grpSpPr>
            <a:xfrm>
              <a:off x="9374705" y="2154562"/>
              <a:ext cx="1063112" cy="735541"/>
              <a:chOff x="9671359" y="4751689"/>
              <a:chExt cx="1121251" cy="775766"/>
            </a:xfrm>
          </p:grpSpPr>
          <p:cxnSp>
            <p:nvCxnSpPr>
              <p:cNvPr id="24" name="直接箭头连接符 23"/>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latin typeface="微软雅黑" panose="020B0503020204020204" pitchFamily="34" charset="-122"/>
                    <a:ea typeface="微软雅黑" panose="020B0503020204020204" pitchFamily="34" charset="-122"/>
                  </a:rPr>
                  <a:t>下址字段</a:t>
                </a:r>
              </a:p>
            </p:txBody>
          </p:sp>
        </p:grpSp>
        <p:sp>
          <p:nvSpPr>
            <p:cNvPr id="6" name="文本框 5"/>
            <p:cNvSpPr txBox="1"/>
            <p:nvPr/>
          </p:nvSpPr>
          <p:spPr>
            <a:xfrm>
              <a:off x="10684781" y="2834647"/>
              <a:ext cx="726481" cy="500906"/>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5</a:t>
              </a:r>
              <a:r>
                <a:rPr lang="en-US" altLang="zh-CN" sz="2655" dirty="0">
                  <a:solidFill>
                    <a:srgbClr val="FF6600"/>
                  </a:solidFill>
                </a:rPr>
                <a:t>  </a:t>
              </a:r>
              <a:endParaRPr lang="zh-CN" altLang="en-US" sz="2655" dirty="0">
                <a:solidFill>
                  <a:srgbClr val="FF6600"/>
                </a:solidFill>
              </a:endParaRPr>
            </a:p>
          </p:txBody>
        </p:sp>
        <p:sp>
          <p:nvSpPr>
            <p:cNvPr id="7" name="文本框 6"/>
            <p:cNvSpPr txBox="1"/>
            <p:nvPr/>
          </p:nvSpPr>
          <p:spPr>
            <a:xfrm>
              <a:off x="1111980" y="2974175"/>
              <a:ext cx="787395" cy="38408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1111  </a:t>
              </a:r>
              <a:endParaRPr lang="zh-CN" altLang="en-US" sz="1896" dirty="0"/>
            </a:p>
          </p:txBody>
        </p:sp>
        <p:sp>
          <p:nvSpPr>
            <p:cNvPr id="8" name="文本框 7"/>
            <p:cNvSpPr txBox="1"/>
            <p:nvPr/>
          </p:nvSpPr>
          <p:spPr>
            <a:xfrm>
              <a:off x="1070302" y="2514613"/>
              <a:ext cx="915635" cy="38408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896" dirty="0">
                  <a:solidFill>
                    <a:schemeClr val="tx1"/>
                  </a:solidFill>
                </a:rPr>
                <a:t>微地址</a:t>
              </a:r>
            </a:p>
          </p:txBody>
        </p:sp>
        <p:grpSp>
          <p:nvGrpSpPr>
            <p:cNvPr id="9" name="组合 8"/>
            <p:cNvGrpSpPr/>
            <p:nvPr/>
          </p:nvGrpSpPr>
          <p:grpSpPr>
            <a:xfrm>
              <a:off x="1992458" y="2891543"/>
              <a:ext cx="8560856" cy="810554"/>
              <a:chOff x="1229178" y="3007980"/>
              <a:chExt cx="9029027" cy="854881"/>
            </a:xfrm>
          </p:grpSpPr>
          <p:sp>
            <p:nvSpPr>
              <p:cNvPr id="66" name="矩形 65"/>
              <p:cNvSpPr/>
              <p:nvPr/>
            </p:nvSpPr>
            <p:spPr bwMode="auto">
              <a:xfrm>
                <a:off x="122917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7" name="矩形 66"/>
              <p:cNvSpPr/>
              <p:nvPr/>
            </p:nvSpPr>
            <p:spPr bwMode="auto">
              <a:xfrm>
                <a:off x="155170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8" name="矩形 67"/>
              <p:cNvSpPr/>
              <p:nvPr/>
            </p:nvSpPr>
            <p:spPr bwMode="auto">
              <a:xfrm>
                <a:off x="187423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9" name="矩形 68"/>
              <p:cNvSpPr/>
              <p:nvPr/>
            </p:nvSpPr>
            <p:spPr bwMode="auto">
              <a:xfrm>
                <a:off x="2196765"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0" name="矩形 69"/>
              <p:cNvSpPr/>
              <p:nvPr/>
            </p:nvSpPr>
            <p:spPr bwMode="auto">
              <a:xfrm>
                <a:off x="251929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1" name="矩形 70"/>
              <p:cNvSpPr/>
              <p:nvPr/>
            </p:nvSpPr>
            <p:spPr bwMode="auto">
              <a:xfrm>
                <a:off x="284182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2" name="矩形 71"/>
              <p:cNvSpPr/>
              <p:nvPr/>
            </p:nvSpPr>
            <p:spPr bwMode="auto">
              <a:xfrm>
                <a:off x="316435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3" name="矩形 72"/>
              <p:cNvSpPr/>
              <p:nvPr/>
            </p:nvSpPr>
            <p:spPr bwMode="auto">
              <a:xfrm>
                <a:off x="348688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4" name="矩形 73"/>
              <p:cNvSpPr/>
              <p:nvPr/>
            </p:nvSpPr>
            <p:spPr bwMode="auto">
              <a:xfrm>
                <a:off x="380552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5" name="矩形 74"/>
              <p:cNvSpPr/>
              <p:nvPr/>
            </p:nvSpPr>
            <p:spPr bwMode="auto">
              <a:xfrm>
                <a:off x="412805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6" name="矩形 75"/>
              <p:cNvSpPr/>
              <p:nvPr/>
            </p:nvSpPr>
            <p:spPr bwMode="auto">
              <a:xfrm>
                <a:off x="445058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7" name="矩形 76"/>
              <p:cNvSpPr/>
              <p:nvPr/>
            </p:nvSpPr>
            <p:spPr bwMode="auto">
              <a:xfrm>
                <a:off x="477311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8" name="矩形 77"/>
              <p:cNvSpPr/>
              <p:nvPr/>
            </p:nvSpPr>
            <p:spPr bwMode="auto">
              <a:xfrm>
                <a:off x="509564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9" name="矩形 78"/>
              <p:cNvSpPr/>
              <p:nvPr/>
            </p:nvSpPr>
            <p:spPr bwMode="auto">
              <a:xfrm>
                <a:off x="541817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0" name="矩形 79"/>
              <p:cNvSpPr/>
              <p:nvPr/>
            </p:nvSpPr>
            <p:spPr bwMode="auto">
              <a:xfrm>
                <a:off x="574070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1" name="矩形 80"/>
              <p:cNvSpPr/>
              <p:nvPr/>
            </p:nvSpPr>
            <p:spPr bwMode="auto">
              <a:xfrm>
                <a:off x="6063230"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2" name="矩形 81"/>
              <p:cNvSpPr/>
              <p:nvPr/>
            </p:nvSpPr>
            <p:spPr bwMode="auto">
              <a:xfrm>
                <a:off x="6385759"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83" name="矩形 82"/>
              <p:cNvSpPr/>
              <p:nvPr/>
            </p:nvSpPr>
            <p:spPr bwMode="auto">
              <a:xfrm>
                <a:off x="670828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4" name="矩形 83"/>
              <p:cNvSpPr/>
              <p:nvPr/>
            </p:nvSpPr>
            <p:spPr bwMode="auto">
              <a:xfrm>
                <a:off x="703050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5" name="矩形 84"/>
              <p:cNvSpPr/>
              <p:nvPr/>
            </p:nvSpPr>
            <p:spPr bwMode="auto">
              <a:xfrm>
                <a:off x="735271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6" name="矩形 85"/>
              <p:cNvSpPr/>
              <p:nvPr/>
            </p:nvSpPr>
            <p:spPr bwMode="auto">
              <a:xfrm>
                <a:off x="767524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7" name="矩形 86"/>
              <p:cNvSpPr/>
              <p:nvPr/>
            </p:nvSpPr>
            <p:spPr bwMode="auto">
              <a:xfrm>
                <a:off x="799777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8" name="矩形 87"/>
              <p:cNvSpPr/>
              <p:nvPr/>
            </p:nvSpPr>
            <p:spPr bwMode="auto">
              <a:xfrm>
                <a:off x="8320305"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89" name="矩形 88"/>
              <p:cNvSpPr/>
              <p:nvPr/>
            </p:nvSpPr>
            <p:spPr bwMode="auto">
              <a:xfrm>
                <a:off x="8642834"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90" name="矩形 89"/>
              <p:cNvSpPr/>
              <p:nvPr/>
            </p:nvSpPr>
            <p:spPr bwMode="auto">
              <a:xfrm>
                <a:off x="8965363"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91" name="矩形 90"/>
              <p:cNvSpPr/>
              <p:nvPr/>
            </p:nvSpPr>
            <p:spPr bwMode="auto">
              <a:xfrm>
                <a:off x="9280811"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92" name="矩形 91"/>
              <p:cNvSpPr/>
              <p:nvPr/>
            </p:nvSpPr>
            <p:spPr bwMode="auto">
              <a:xfrm>
                <a:off x="9605976"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93" name="矩形 92"/>
              <p:cNvSpPr/>
              <p:nvPr/>
            </p:nvSpPr>
            <p:spPr bwMode="auto">
              <a:xfrm>
                <a:off x="9928515"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nvGrpSpPr>
              <p:cNvPr id="94" name="组合 93"/>
              <p:cNvGrpSpPr/>
              <p:nvPr/>
            </p:nvGrpSpPr>
            <p:grpSpPr>
              <a:xfrm>
                <a:off x="1236653" y="3399587"/>
                <a:ext cx="9021552" cy="463274"/>
                <a:chOff x="2346480" y="4277865"/>
                <a:chExt cx="9021552" cy="463274"/>
              </a:xfrm>
              <a:noFill/>
            </p:grpSpPr>
            <p:sp>
              <p:nvSpPr>
                <p:cNvPr id="96" name="矩形 95"/>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97" name="矩形 96"/>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98" name="矩形 97"/>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99" name="矩形 98"/>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100" name="矩形 99"/>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101" name="矩形 100"/>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102" name="矩形 101"/>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103" name="矩形 102"/>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104" name="矩形 103"/>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105" name="矩形 104"/>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106" name="矩形 105"/>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107" name="矩形 106"/>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108" name="矩形 107"/>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109" name="矩形 108"/>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110" name="矩形 109"/>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111" name="矩形 110"/>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112" name="矩形 111"/>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113" name="矩形 112"/>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114" name="矩形 113"/>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115" name="矩形 114"/>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116" name="矩形 115"/>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117" name="矩形 116"/>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118" name="矩形 117"/>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119" name="矩形 118"/>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120" name="矩形 119"/>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121" name="矩形 120"/>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122" name="矩形 121"/>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123" name="矩形 122"/>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95" name="矩形 94"/>
              <p:cNvSpPr/>
              <p:nvPr/>
            </p:nvSpPr>
            <p:spPr bwMode="auto">
              <a:xfrm>
                <a:off x="1229178" y="3007980"/>
                <a:ext cx="9014077" cy="463212"/>
              </a:xfrm>
              <a:prstGeom prst="rect">
                <a:avLst/>
              </a:prstGeom>
              <a:noFill/>
              <a:ln w="38100">
                <a:solidFill>
                  <a:schemeClr val="bg2">
                    <a:lumMod val="25000"/>
                  </a:schemeClr>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Tree>
    <p:extLst>
      <p:ext uri="{BB962C8B-B14F-4D97-AF65-F5344CB8AC3E}">
        <p14:creationId xmlns:p14="http://schemas.microsoft.com/office/powerpoint/2010/main" val="418242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302019" cy="617641"/>
          </a:xfrm>
        </p:spPr>
        <p:txBody>
          <a:bodyPr>
            <a:normAutofit/>
          </a:bodyPr>
          <a:lstStyle/>
          <a:p>
            <a:r>
              <a:rPr lang="zh-CN" altLang="en-US" dirty="0"/>
              <a:t>单总线</a:t>
            </a:r>
            <a:r>
              <a:rPr lang="en-US" altLang="zh-CN" dirty="0"/>
              <a:t>CPU</a:t>
            </a:r>
            <a:r>
              <a:rPr lang="zh-CN" altLang="en-US" dirty="0"/>
              <a:t>微程序</a:t>
            </a:r>
          </a:p>
        </p:txBody>
      </p:sp>
      <p:grpSp>
        <p:nvGrpSpPr>
          <p:cNvPr id="4" name="组合 3"/>
          <p:cNvGrpSpPr/>
          <p:nvPr/>
        </p:nvGrpSpPr>
        <p:grpSpPr>
          <a:xfrm>
            <a:off x="882200" y="1262867"/>
            <a:ext cx="843501" cy="4946531"/>
            <a:chOff x="1834755" y="1711649"/>
            <a:chExt cx="889630" cy="5217044"/>
          </a:xfrm>
        </p:grpSpPr>
        <p:grpSp>
          <p:nvGrpSpPr>
            <p:cNvPr id="5" name="组合 4"/>
            <p:cNvGrpSpPr/>
            <p:nvPr/>
          </p:nvGrpSpPr>
          <p:grpSpPr>
            <a:xfrm>
              <a:off x="1868518" y="2050710"/>
              <a:ext cx="672426" cy="4877983"/>
              <a:chOff x="2644019" y="1871875"/>
              <a:chExt cx="322215" cy="4877983"/>
            </a:xfrm>
            <a:noFill/>
          </p:grpSpPr>
          <p:sp>
            <p:nvSpPr>
              <p:cNvPr id="7" name="矩形 6"/>
              <p:cNvSpPr/>
              <p:nvPr/>
            </p:nvSpPr>
            <p:spPr bwMode="auto">
              <a:xfrm>
                <a:off x="2644019" y="2179683"/>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0001</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8" name="矩形 7"/>
              <p:cNvSpPr/>
              <p:nvPr/>
            </p:nvSpPr>
            <p:spPr bwMode="auto">
              <a:xfrm>
                <a:off x="2644019" y="2477321"/>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0010</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9" name="矩形 8"/>
              <p:cNvSpPr/>
              <p:nvPr/>
            </p:nvSpPr>
            <p:spPr bwMode="auto">
              <a:xfrm>
                <a:off x="2644019" y="2785402"/>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0011</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0" name="矩形 9"/>
              <p:cNvSpPr/>
              <p:nvPr/>
            </p:nvSpPr>
            <p:spPr bwMode="auto">
              <a:xfrm>
                <a:off x="2644019" y="1871875"/>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0000</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1" name="矩形 10"/>
              <p:cNvSpPr/>
              <p:nvPr/>
            </p:nvSpPr>
            <p:spPr bwMode="auto">
              <a:xfrm>
                <a:off x="2644019" y="3398124"/>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0101</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2" name="矩形 11"/>
              <p:cNvSpPr/>
              <p:nvPr/>
            </p:nvSpPr>
            <p:spPr bwMode="auto">
              <a:xfrm>
                <a:off x="2644019" y="3706195"/>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0110</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3" name="矩形 12"/>
              <p:cNvSpPr/>
              <p:nvPr/>
            </p:nvSpPr>
            <p:spPr bwMode="auto">
              <a:xfrm>
                <a:off x="2644019" y="4014277"/>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0111</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4" name="矩形 13"/>
              <p:cNvSpPr/>
              <p:nvPr/>
            </p:nvSpPr>
            <p:spPr bwMode="auto">
              <a:xfrm>
                <a:off x="2644019" y="3093210"/>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0100</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5" name="矩形 14"/>
              <p:cNvSpPr/>
              <p:nvPr/>
            </p:nvSpPr>
            <p:spPr bwMode="auto">
              <a:xfrm>
                <a:off x="2644019" y="4297082"/>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1000</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6" name="矩形 15"/>
              <p:cNvSpPr/>
              <p:nvPr/>
            </p:nvSpPr>
            <p:spPr bwMode="auto">
              <a:xfrm>
                <a:off x="2644019" y="4913953"/>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1010</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7" name="矩形 16"/>
              <p:cNvSpPr/>
              <p:nvPr/>
            </p:nvSpPr>
            <p:spPr bwMode="auto">
              <a:xfrm>
                <a:off x="2644019" y="5212732"/>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1011</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8" name="矩形 17"/>
              <p:cNvSpPr/>
              <p:nvPr/>
            </p:nvSpPr>
            <p:spPr bwMode="auto">
              <a:xfrm>
                <a:off x="2644019" y="4605163"/>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1001</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19" name="矩形 18"/>
              <p:cNvSpPr/>
              <p:nvPr/>
            </p:nvSpPr>
            <p:spPr bwMode="auto">
              <a:xfrm>
                <a:off x="2644019" y="5824906"/>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1101</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20" name="矩形 19"/>
              <p:cNvSpPr/>
              <p:nvPr/>
            </p:nvSpPr>
            <p:spPr bwMode="auto">
              <a:xfrm>
                <a:off x="2644019" y="6132987"/>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1110</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21" name="矩形 20"/>
              <p:cNvSpPr/>
              <p:nvPr/>
            </p:nvSpPr>
            <p:spPr bwMode="auto">
              <a:xfrm>
                <a:off x="2644019" y="5516115"/>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1100</a:t>
                </a:r>
                <a:endParaRPr lang="zh-CN" altLang="en-US" sz="1517" dirty="0">
                  <a:solidFill>
                    <a:srgbClr val="7030A0"/>
                  </a:solidFill>
                  <a:latin typeface="Segoe UI Black" panose="020B0A02040204020203" pitchFamily="34" charset="0"/>
                  <a:cs typeface="Segoe UI Black" panose="020B0A02040204020203" pitchFamily="34" charset="0"/>
                </a:endParaRPr>
              </a:p>
            </p:txBody>
          </p:sp>
          <p:sp>
            <p:nvSpPr>
              <p:cNvPr id="22" name="矩形 21"/>
              <p:cNvSpPr/>
              <p:nvPr/>
            </p:nvSpPr>
            <p:spPr bwMode="auto">
              <a:xfrm>
                <a:off x="2644019" y="6441777"/>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1111</a:t>
                </a:r>
                <a:endParaRPr lang="zh-CN" altLang="en-US" sz="1517" dirty="0">
                  <a:solidFill>
                    <a:srgbClr val="7030A0"/>
                  </a:solidFill>
                  <a:latin typeface="Segoe UI Black" panose="020B0A02040204020203" pitchFamily="34" charset="0"/>
                  <a:cs typeface="Segoe UI Black" panose="020B0A02040204020203" pitchFamily="34" charset="0"/>
                </a:endParaRPr>
              </a:p>
            </p:txBody>
          </p:sp>
        </p:grpSp>
        <p:sp>
          <p:nvSpPr>
            <p:cNvPr id="6" name="文本框 5"/>
            <p:cNvSpPr txBox="1"/>
            <p:nvPr/>
          </p:nvSpPr>
          <p:spPr>
            <a:xfrm>
              <a:off x="1834755" y="1711649"/>
              <a:ext cx="889630"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rPr>
                <a:t>微地址</a:t>
              </a:r>
            </a:p>
          </p:txBody>
        </p:sp>
      </p:grpSp>
      <p:grpSp>
        <p:nvGrpSpPr>
          <p:cNvPr id="23" name="组合 22"/>
          <p:cNvGrpSpPr/>
          <p:nvPr/>
        </p:nvGrpSpPr>
        <p:grpSpPr>
          <a:xfrm>
            <a:off x="320398" y="1269326"/>
            <a:ext cx="662534" cy="4940072"/>
            <a:chOff x="1100783" y="1718461"/>
            <a:chExt cx="698767" cy="5210232"/>
          </a:xfrm>
        </p:grpSpPr>
        <p:grpSp>
          <p:nvGrpSpPr>
            <p:cNvPr id="24" name="组合 23"/>
            <p:cNvGrpSpPr/>
            <p:nvPr/>
          </p:nvGrpSpPr>
          <p:grpSpPr>
            <a:xfrm>
              <a:off x="1100783" y="2050710"/>
              <a:ext cx="672426" cy="4877983"/>
              <a:chOff x="2644019" y="1871875"/>
              <a:chExt cx="322215" cy="4877983"/>
            </a:xfrm>
            <a:noFill/>
          </p:grpSpPr>
          <p:sp>
            <p:nvSpPr>
              <p:cNvPr id="26" name="矩形 25"/>
              <p:cNvSpPr/>
              <p:nvPr/>
            </p:nvSpPr>
            <p:spPr bwMode="auto">
              <a:xfrm>
                <a:off x="2644019" y="2179683"/>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sz="1517" dirty="0">
                  <a:latin typeface="Segoe UI Black" panose="020B0A02040204020203" pitchFamily="34" charset="0"/>
                  <a:cs typeface="Segoe UI Black" panose="020B0A02040204020203" pitchFamily="34" charset="0"/>
                </a:endParaRPr>
              </a:p>
            </p:txBody>
          </p:sp>
          <p:sp>
            <p:nvSpPr>
              <p:cNvPr id="27" name="矩形 26"/>
              <p:cNvSpPr/>
              <p:nvPr/>
            </p:nvSpPr>
            <p:spPr bwMode="auto">
              <a:xfrm>
                <a:off x="2644019" y="2477321"/>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517" dirty="0">
                  <a:latin typeface="Segoe UI Black" panose="020B0A02040204020203" pitchFamily="34" charset="0"/>
                  <a:cs typeface="Segoe UI Black" panose="020B0A02040204020203" pitchFamily="34" charset="0"/>
                </a:endParaRPr>
              </a:p>
            </p:txBody>
          </p:sp>
          <p:sp>
            <p:nvSpPr>
              <p:cNvPr id="28" name="矩形 27"/>
              <p:cNvSpPr/>
              <p:nvPr/>
            </p:nvSpPr>
            <p:spPr bwMode="auto">
              <a:xfrm>
                <a:off x="2644019" y="2785402"/>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sz="1517" dirty="0">
                  <a:latin typeface="Segoe UI Black" panose="020B0A02040204020203" pitchFamily="34" charset="0"/>
                  <a:cs typeface="Segoe UI Black" panose="020B0A02040204020203" pitchFamily="34" charset="0"/>
                </a:endParaRPr>
              </a:p>
            </p:txBody>
          </p:sp>
          <p:sp>
            <p:nvSpPr>
              <p:cNvPr id="29" name="矩形 28"/>
              <p:cNvSpPr/>
              <p:nvPr/>
            </p:nvSpPr>
            <p:spPr bwMode="auto">
              <a:xfrm>
                <a:off x="2644019" y="1871875"/>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17" dirty="0">
                  <a:latin typeface="Segoe UI Black" panose="020B0A02040204020203" pitchFamily="34" charset="0"/>
                  <a:cs typeface="Segoe UI Black" panose="020B0A02040204020203" pitchFamily="34" charset="0"/>
                </a:endParaRPr>
              </a:p>
            </p:txBody>
          </p:sp>
          <p:sp>
            <p:nvSpPr>
              <p:cNvPr id="30" name="矩形 29"/>
              <p:cNvSpPr/>
              <p:nvPr/>
            </p:nvSpPr>
            <p:spPr bwMode="auto">
              <a:xfrm>
                <a:off x="2644019" y="3398124"/>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sz="1517" dirty="0">
                  <a:latin typeface="Segoe UI Black" panose="020B0A02040204020203" pitchFamily="34" charset="0"/>
                  <a:cs typeface="Segoe UI Black" panose="020B0A02040204020203" pitchFamily="34" charset="0"/>
                </a:endParaRPr>
              </a:p>
            </p:txBody>
          </p:sp>
          <p:sp>
            <p:nvSpPr>
              <p:cNvPr id="31" name="矩形 30"/>
              <p:cNvSpPr/>
              <p:nvPr/>
            </p:nvSpPr>
            <p:spPr bwMode="auto">
              <a:xfrm>
                <a:off x="2644019" y="3706195"/>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sz="1517" dirty="0">
                  <a:latin typeface="Segoe UI Black" panose="020B0A02040204020203" pitchFamily="34" charset="0"/>
                  <a:cs typeface="Segoe UI Black" panose="020B0A02040204020203" pitchFamily="34" charset="0"/>
                </a:endParaRPr>
              </a:p>
            </p:txBody>
          </p:sp>
          <p:sp>
            <p:nvSpPr>
              <p:cNvPr id="32" name="矩形 31"/>
              <p:cNvSpPr/>
              <p:nvPr/>
            </p:nvSpPr>
            <p:spPr bwMode="auto">
              <a:xfrm>
                <a:off x="2644019" y="4014277"/>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sz="1517" dirty="0">
                  <a:latin typeface="Segoe UI Black" panose="020B0A02040204020203" pitchFamily="34" charset="0"/>
                  <a:cs typeface="Segoe UI Black" panose="020B0A02040204020203" pitchFamily="34" charset="0"/>
                </a:endParaRPr>
              </a:p>
            </p:txBody>
          </p:sp>
          <p:sp>
            <p:nvSpPr>
              <p:cNvPr id="33" name="矩形 32"/>
              <p:cNvSpPr/>
              <p:nvPr/>
            </p:nvSpPr>
            <p:spPr bwMode="auto">
              <a:xfrm>
                <a:off x="2644019" y="3093210"/>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sz="1517" dirty="0">
                  <a:latin typeface="Segoe UI Black" panose="020B0A02040204020203" pitchFamily="34" charset="0"/>
                  <a:cs typeface="Segoe UI Black" panose="020B0A02040204020203" pitchFamily="34" charset="0"/>
                </a:endParaRPr>
              </a:p>
            </p:txBody>
          </p:sp>
          <p:sp>
            <p:nvSpPr>
              <p:cNvPr id="34" name="矩形 33"/>
              <p:cNvSpPr/>
              <p:nvPr/>
            </p:nvSpPr>
            <p:spPr bwMode="auto">
              <a:xfrm>
                <a:off x="2644019" y="4297082"/>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sz="1517" dirty="0">
                  <a:latin typeface="Segoe UI Black" panose="020B0A02040204020203" pitchFamily="34" charset="0"/>
                  <a:cs typeface="Segoe UI Black" panose="020B0A02040204020203" pitchFamily="34" charset="0"/>
                </a:endParaRPr>
              </a:p>
            </p:txBody>
          </p:sp>
          <p:sp>
            <p:nvSpPr>
              <p:cNvPr id="35" name="矩形 34"/>
              <p:cNvSpPr/>
              <p:nvPr/>
            </p:nvSpPr>
            <p:spPr bwMode="auto">
              <a:xfrm>
                <a:off x="2644019" y="4913953"/>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sz="1517" dirty="0">
                  <a:latin typeface="Segoe UI Black" panose="020B0A02040204020203" pitchFamily="34" charset="0"/>
                  <a:cs typeface="Segoe UI Black" panose="020B0A02040204020203" pitchFamily="34" charset="0"/>
                </a:endParaRPr>
              </a:p>
            </p:txBody>
          </p:sp>
          <p:sp>
            <p:nvSpPr>
              <p:cNvPr id="36" name="矩形 35"/>
              <p:cNvSpPr/>
              <p:nvPr/>
            </p:nvSpPr>
            <p:spPr bwMode="auto">
              <a:xfrm>
                <a:off x="2644019" y="5212732"/>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sz="1517" dirty="0">
                  <a:latin typeface="Segoe UI Black" panose="020B0A02040204020203" pitchFamily="34" charset="0"/>
                  <a:cs typeface="Segoe UI Black" panose="020B0A02040204020203" pitchFamily="34" charset="0"/>
                </a:endParaRPr>
              </a:p>
            </p:txBody>
          </p:sp>
          <p:sp>
            <p:nvSpPr>
              <p:cNvPr id="37" name="矩形 36"/>
              <p:cNvSpPr/>
              <p:nvPr/>
            </p:nvSpPr>
            <p:spPr bwMode="auto">
              <a:xfrm>
                <a:off x="2644019" y="4605163"/>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sz="1517" dirty="0">
                  <a:latin typeface="Segoe UI Black" panose="020B0A02040204020203" pitchFamily="34" charset="0"/>
                  <a:cs typeface="Segoe UI Black" panose="020B0A02040204020203" pitchFamily="34" charset="0"/>
                </a:endParaRPr>
              </a:p>
            </p:txBody>
          </p:sp>
          <p:sp>
            <p:nvSpPr>
              <p:cNvPr id="38" name="矩形 37"/>
              <p:cNvSpPr/>
              <p:nvPr/>
            </p:nvSpPr>
            <p:spPr bwMode="auto">
              <a:xfrm>
                <a:off x="2644019" y="5824906"/>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S13</a:t>
                </a:r>
                <a:endParaRPr lang="zh-CN" altLang="en-US" sz="1517" dirty="0">
                  <a:latin typeface="Segoe UI Black" panose="020B0A02040204020203" pitchFamily="34" charset="0"/>
                  <a:cs typeface="Segoe UI Black" panose="020B0A02040204020203" pitchFamily="34" charset="0"/>
                </a:endParaRPr>
              </a:p>
            </p:txBody>
          </p:sp>
          <p:sp>
            <p:nvSpPr>
              <p:cNvPr id="39" name="矩形 38"/>
              <p:cNvSpPr/>
              <p:nvPr/>
            </p:nvSpPr>
            <p:spPr bwMode="auto">
              <a:xfrm>
                <a:off x="2644019" y="6132987"/>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S14</a:t>
                </a:r>
                <a:endParaRPr lang="zh-CN" altLang="en-US" sz="1517" dirty="0">
                  <a:latin typeface="Segoe UI Black" panose="020B0A02040204020203" pitchFamily="34" charset="0"/>
                  <a:cs typeface="Segoe UI Black" panose="020B0A02040204020203" pitchFamily="34" charset="0"/>
                </a:endParaRPr>
              </a:p>
            </p:txBody>
          </p:sp>
          <p:sp>
            <p:nvSpPr>
              <p:cNvPr id="40" name="矩形 39"/>
              <p:cNvSpPr/>
              <p:nvPr/>
            </p:nvSpPr>
            <p:spPr bwMode="auto">
              <a:xfrm>
                <a:off x="2644019" y="5516115"/>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S12</a:t>
                </a:r>
                <a:endParaRPr lang="zh-CN" altLang="en-US" sz="1517" dirty="0">
                  <a:latin typeface="Segoe UI Black" panose="020B0A02040204020203" pitchFamily="34" charset="0"/>
                  <a:cs typeface="Segoe UI Black" panose="020B0A02040204020203" pitchFamily="34" charset="0"/>
                </a:endParaRPr>
              </a:p>
            </p:txBody>
          </p:sp>
          <p:sp>
            <p:nvSpPr>
              <p:cNvPr id="41" name="矩形 40"/>
              <p:cNvSpPr/>
              <p:nvPr/>
            </p:nvSpPr>
            <p:spPr bwMode="auto">
              <a:xfrm>
                <a:off x="2644019" y="6441777"/>
                <a:ext cx="322215" cy="308081"/>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S15</a:t>
                </a:r>
                <a:endParaRPr lang="zh-CN" altLang="en-US" sz="1517" dirty="0">
                  <a:latin typeface="Segoe UI Black" panose="020B0A02040204020203" pitchFamily="34" charset="0"/>
                  <a:cs typeface="Segoe UI Black" panose="020B0A02040204020203" pitchFamily="34" charset="0"/>
                </a:endParaRPr>
              </a:p>
            </p:txBody>
          </p:sp>
        </p:grpSp>
        <p:sp>
          <p:nvSpPr>
            <p:cNvPr id="25" name="文本框 24"/>
            <p:cNvSpPr txBox="1"/>
            <p:nvPr/>
          </p:nvSpPr>
          <p:spPr>
            <a:xfrm>
              <a:off x="1141542" y="1718461"/>
              <a:ext cx="658008"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chemeClr val="tx1"/>
                  </a:solidFill>
                </a:rPr>
                <a:t>状态</a:t>
              </a:r>
            </a:p>
          </p:txBody>
        </p:sp>
      </p:grpSp>
      <p:grpSp>
        <p:nvGrpSpPr>
          <p:cNvPr id="42" name="组合 41"/>
          <p:cNvGrpSpPr/>
          <p:nvPr/>
        </p:nvGrpSpPr>
        <p:grpSpPr>
          <a:xfrm>
            <a:off x="1649204" y="1028072"/>
            <a:ext cx="8554066" cy="606951"/>
            <a:chOff x="2711918" y="611188"/>
            <a:chExt cx="9021866" cy="1258392"/>
          </a:xfrm>
        </p:grpSpPr>
        <p:cxnSp>
          <p:nvCxnSpPr>
            <p:cNvPr id="43" name="直接连接符 42"/>
            <p:cNvCxnSpPr/>
            <p:nvPr/>
          </p:nvCxnSpPr>
          <p:spPr>
            <a:xfrm>
              <a:off x="2711918" y="1096674"/>
              <a:ext cx="0" cy="7487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9810206" y="1120829"/>
              <a:ext cx="0" cy="7487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1725995" y="1112841"/>
              <a:ext cx="0" cy="748751"/>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2719393" y="658878"/>
              <a:ext cx="7098288" cy="736092"/>
              <a:chOff x="1892871" y="5554390"/>
              <a:chExt cx="7098288" cy="736092"/>
            </a:xfrm>
          </p:grpSpPr>
          <p:cxnSp>
            <p:nvCxnSpPr>
              <p:cNvPr id="50" name="直接箭头连接符 49"/>
              <p:cNvCxnSpPr/>
              <p:nvPr/>
            </p:nvCxnSpPr>
            <p:spPr>
              <a:xfrm>
                <a:off x="1892871" y="6185938"/>
                <a:ext cx="7098288" cy="0"/>
              </a:xfrm>
              <a:prstGeom prst="straightConnector1">
                <a:avLst/>
              </a:prstGeom>
              <a:ln w="127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4784274" y="5554390"/>
                <a:ext cx="1584493" cy="736092"/>
              </a:xfrm>
              <a:prstGeom prst="rect">
                <a:avLst/>
              </a:prstGeom>
              <a:noFill/>
              <a:ln w="12700">
                <a:noFill/>
              </a:ln>
            </p:spPr>
            <p:txBody>
              <a:bodyPr wrap="none" rtlCol="0">
                <a:spAutoFit/>
              </a:bodyPr>
              <a:lstStyle/>
              <a:p>
                <a:r>
                  <a:rPr lang="zh-CN" altLang="en-US" sz="1707" b="1" dirty="0">
                    <a:solidFill>
                      <a:srgbClr val="0070C0"/>
                    </a:solidFill>
                    <a:latin typeface="Segoe UI Black" panose="020B0A02040204020203" pitchFamily="34" charset="0"/>
                    <a:ea typeface="Segoe UI Black" panose="020B0A02040204020203" pitchFamily="34" charset="0"/>
                    <a:cs typeface="Segoe UI Black" panose="020B0A02040204020203" pitchFamily="34" charset="0"/>
                  </a:rPr>
                  <a:t>操作控制字段</a:t>
                </a:r>
                <a:endParaRPr lang="zh-CN" altLang="en-US" sz="1707" b="1" baseline="-25000" dirty="0">
                  <a:solidFill>
                    <a:srgbClr val="0070C0"/>
                  </a:solidFill>
                  <a:latin typeface="Segoe UI Black" panose="020B0A02040204020203" pitchFamily="34" charset="0"/>
                  <a:cs typeface="Segoe UI Black" panose="020B0A02040204020203" pitchFamily="34" charset="0"/>
                </a:endParaRPr>
              </a:p>
            </p:txBody>
          </p:sp>
        </p:grpSp>
        <p:grpSp>
          <p:nvGrpSpPr>
            <p:cNvPr id="47" name="组合 46"/>
            <p:cNvGrpSpPr/>
            <p:nvPr/>
          </p:nvGrpSpPr>
          <p:grpSpPr>
            <a:xfrm>
              <a:off x="9825470" y="611188"/>
              <a:ext cx="1908314" cy="736092"/>
              <a:chOff x="8998948" y="5506700"/>
              <a:chExt cx="1908314" cy="736092"/>
            </a:xfrm>
          </p:grpSpPr>
          <p:cxnSp>
            <p:nvCxnSpPr>
              <p:cNvPr id="48" name="直接箭头连接符 47"/>
              <p:cNvCxnSpPr/>
              <p:nvPr/>
            </p:nvCxnSpPr>
            <p:spPr>
              <a:xfrm>
                <a:off x="8998948" y="6185938"/>
                <a:ext cx="1908314" cy="0"/>
              </a:xfrm>
              <a:prstGeom prst="straightConnector1">
                <a:avLst/>
              </a:prstGeom>
              <a:ln w="12700">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9152513" y="5506700"/>
                <a:ext cx="1584493" cy="736092"/>
              </a:xfrm>
              <a:prstGeom prst="rect">
                <a:avLst/>
              </a:prstGeom>
              <a:noFill/>
              <a:ln w="12700">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C00000"/>
                    </a:solidFill>
                  </a:rPr>
                  <a:t>顺序控制字段</a:t>
                </a:r>
              </a:p>
            </p:txBody>
          </p:sp>
        </p:grpSp>
      </p:grpSp>
      <p:grpSp>
        <p:nvGrpSpPr>
          <p:cNvPr id="52" name="组合 51"/>
          <p:cNvGrpSpPr/>
          <p:nvPr/>
        </p:nvGrpSpPr>
        <p:grpSpPr>
          <a:xfrm>
            <a:off x="1649203" y="1568932"/>
            <a:ext cx="10079029" cy="1158265"/>
            <a:chOff x="1851616" y="2034452"/>
            <a:chExt cx="10630226" cy="1221608"/>
          </a:xfrm>
        </p:grpSpPr>
        <p:grpSp>
          <p:nvGrpSpPr>
            <p:cNvPr id="53" name="组合 52"/>
            <p:cNvGrpSpPr/>
            <p:nvPr/>
          </p:nvGrpSpPr>
          <p:grpSpPr>
            <a:xfrm>
              <a:off x="1851931" y="2034452"/>
              <a:ext cx="9021552" cy="1221608"/>
              <a:chOff x="2335486" y="1584562"/>
              <a:chExt cx="9021552" cy="1832516"/>
            </a:xfrm>
          </p:grpSpPr>
          <p:grpSp>
            <p:nvGrpSpPr>
              <p:cNvPr id="56" name="组合 55"/>
              <p:cNvGrpSpPr/>
              <p:nvPr/>
            </p:nvGrpSpPr>
            <p:grpSpPr>
              <a:xfrm>
                <a:off x="2335486" y="2046300"/>
                <a:ext cx="9021552" cy="462148"/>
                <a:chOff x="2101419" y="3871506"/>
                <a:chExt cx="9021552" cy="462148"/>
              </a:xfrm>
            </p:grpSpPr>
            <p:sp>
              <p:nvSpPr>
                <p:cNvPr id="144" name="矩形 143"/>
                <p:cNvSpPr/>
                <p:nvPr/>
              </p:nvSpPr>
              <p:spPr bwMode="auto">
                <a:xfrm>
                  <a:off x="210141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5" name="矩形 144"/>
                <p:cNvSpPr/>
                <p:nvPr/>
              </p:nvSpPr>
              <p:spPr bwMode="auto">
                <a:xfrm>
                  <a:off x="242394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6" name="矩形 145"/>
                <p:cNvSpPr/>
                <p:nvPr/>
              </p:nvSpPr>
              <p:spPr bwMode="auto">
                <a:xfrm>
                  <a:off x="274647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7" name="矩形 146"/>
                <p:cNvSpPr/>
                <p:nvPr/>
              </p:nvSpPr>
              <p:spPr bwMode="auto">
                <a:xfrm>
                  <a:off x="306900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8" name="矩形 147"/>
                <p:cNvSpPr/>
                <p:nvPr/>
              </p:nvSpPr>
              <p:spPr bwMode="auto">
                <a:xfrm>
                  <a:off x="339153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9" name="矩形 148"/>
                <p:cNvSpPr/>
                <p:nvPr/>
              </p:nvSpPr>
              <p:spPr bwMode="auto">
                <a:xfrm>
                  <a:off x="371406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0" name="矩形 149"/>
                <p:cNvSpPr/>
                <p:nvPr/>
              </p:nvSpPr>
              <p:spPr bwMode="auto">
                <a:xfrm>
                  <a:off x="403659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1" name="矩形 150"/>
                <p:cNvSpPr/>
                <p:nvPr/>
              </p:nvSpPr>
              <p:spPr bwMode="auto">
                <a:xfrm>
                  <a:off x="435912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2" name="矩形 151"/>
                <p:cNvSpPr/>
                <p:nvPr/>
              </p:nvSpPr>
              <p:spPr bwMode="auto">
                <a:xfrm>
                  <a:off x="467776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3" name="矩形 152"/>
                <p:cNvSpPr/>
                <p:nvPr/>
              </p:nvSpPr>
              <p:spPr bwMode="auto">
                <a:xfrm>
                  <a:off x="500029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4" name="矩形 153"/>
                <p:cNvSpPr/>
                <p:nvPr/>
              </p:nvSpPr>
              <p:spPr bwMode="auto">
                <a:xfrm>
                  <a:off x="532282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5" name="矩形 154"/>
                <p:cNvSpPr/>
                <p:nvPr/>
              </p:nvSpPr>
              <p:spPr bwMode="auto">
                <a:xfrm>
                  <a:off x="564535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6" name="矩形 155"/>
                <p:cNvSpPr/>
                <p:nvPr/>
              </p:nvSpPr>
              <p:spPr bwMode="auto">
                <a:xfrm>
                  <a:off x="596788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7" name="矩形 156"/>
                <p:cNvSpPr/>
                <p:nvPr/>
              </p:nvSpPr>
              <p:spPr bwMode="auto">
                <a:xfrm>
                  <a:off x="629041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8" name="矩形 157"/>
                <p:cNvSpPr/>
                <p:nvPr/>
              </p:nvSpPr>
              <p:spPr bwMode="auto">
                <a:xfrm>
                  <a:off x="661294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59" name="矩形 158"/>
                <p:cNvSpPr/>
                <p:nvPr/>
              </p:nvSpPr>
              <p:spPr bwMode="auto">
                <a:xfrm>
                  <a:off x="6935471"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0" name="矩形 159"/>
                <p:cNvSpPr/>
                <p:nvPr/>
              </p:nvSpPr>
              <p:spPr bwMode="auto">
                <a:xfrm>
                  <a:off x="7258000"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1" name="矩形 160"/>
                <p:cNvSpPr/>
                <p:nvPr/>
              </p:nvSpPr>
              <p:spPr bwMode="auto">
                <a:xfrm>
                  <a:off x="758052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2" name="矩形 161"/>
                <p:cNvSpPr/>
                <p:nvPr/>
              </p:nvSpPr>
              <p:spPr bwMode="auto">
                <a:xfrm>
                  <a:off x="7902744"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63" name="矩形 162"/>
                <p:cNvSpPr/>
                <p:nvPr/>
              </p:nvSpPr>
              <p:spPr bwMode="auto">
                <a:xfrm>
                  <a:off x="8224959"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64" name="矩形 163"/>
                <p:cNvSpPr/>
                <p:nvPr/>
              </p:nvSpPr>
              <p:spPr bwMode="auto">
                <a:xfrm>
                  <a:off x="854748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5" name="矩形 164"/>
                <p:cNvSpPr/>
                <p:nvPr/>
              </p:nvSpPr>
              <p:spPr bwMode="auto">
                <a:xfrm>
                  <a:off x="887001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6" name="矩形 165"/>
                <p:cNvSpPr/>
                <p:nvPr/>
              </p:nvSpPr>
              <p:spPr bwMode="auto">
                <a:xfrm>
                  <a:off x="9192546"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7" name="矩形 166"/>
                <p:cNvSpPr/>
                <p:nvPr/>
              </p:nvSpPr>
              <p:spPr bwMode="auto">
                <a:xfrm>
                  <a:off x="9515075"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8" name="矩形 167"/>
                <p:cNvSpPr/>
                <p:nvPr/>
              </p:nvSpPr>
              <p:spPr bwMode="auto">
                <a:xfrm>
                  <a:off x="9837604"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69" name="矩形 168"/>
                <p:cNvSpPr/>
                <p:nvPr/>
              </p:nvSpPr>
              <p:spPr bwMode="auto">
                <a:xfrm>
                  <a:off x="10153052"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70" name="矩形 169"/>
                <p:cNvSpPr/>
                <p:nvPr/>
              </p:nvSpPr>
              <p:spPr bwMode="auto">
                <a:xfrm>
                  <a:off x="10478217"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171" name="矩形 170"/>
                <p:cNvSpPr/>
                <p:nvPr/>
              </p:nvSpPr>
              <p:spPr bwMode="auto">
                <a:xfrm>
                  <a:off x="10800756"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grpSp>
          <p:grpSp>
            <p:nvGrpSpPr>
              <p:cNvPr id="57" name="组合 56"/>
              <p:cNvGrpSpPr/>
              <p:nvPr/>
            </p:nvGrpSpPr>
            <p:grpSpPr>
              <a:xfrm>
                <a:off x="2335486" y="2492782"/>
                <a:ext cx="9021552" cy="462148"/>
                <a:chOff x="2121926" y="4919210"/>
                <a:chExt cx="9021552" cy="462148"/>
              </a:xfrm>
            </p:grpSpPr>
            <p:sp>
              <p:nvSpPr>
                <p:cNvPr id="116" name="矩形 115"/>
                <p:cNvSpPr/>
                <p:nvPr/>
              </p:nvSpPr>
              <p:spPr bwMode="auto">
                <a:xfrm>
                  <a:off x="212192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17" name="矩形 116"/>
                <p:cNvSpPr/>
                <p:nvPr/>
              </p:nvSpPr>
              <p:spPr bwMode="auto">
                <a:xfrm>
                  <a:off x="244445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18" name="矩形 117"/>
                <p:cNvSpPr/>
                <p:nvPr/>
              </p:nvSpPr>
              <p:spPr bwMode="auto">
                <a:xfrm>
                  <a:off x="276698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19" name="矩形 118"/>
                <p:cNvSpPr/>
                <p:nvPr/>
              </p:nvSpPr>
              <p:spPr bwMode="auto">
                <a:xfrm>
                  <a:off x="308951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0" name="矩形 119"/>
                <p:cNvSpPr/>
                <p:nvPr/>
              </p:nvSpPr>
              <p:spPr bwMode="auto">
                <a:xfrm>
                  <a:off x="3412042"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21" name="矩形 120"/>
                <p:cNvSpPr/>
                <p:nvPr/>
              </p:nvSpPr>
              <p:spPr bwMode="auto">
                <a:xfrm>
                  <a:off x="373457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2" name="矩形 121"/>
                <p:cNvSpPr/>
                <p:nvPr/>
              </p:nvSpPr>
              <p:spPr bwMode="auto">
                <a:xfrm>
                  <a:off x="405710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3" name="矩形 122"/>
                <p:cNvSpPr/>
                <p:nvPr/>
              </p:nvSpPr>
              <p:spPr bwMode="auto">
                <a:xfrm>
                  <a:off x="437962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4" name="矩形 123"/>
                <p:cNvSpPr/>
                <p:nvPr/>
              </p:nvSpPr>
              <p:spPr bwMode="auto">
                <a:xfrm>
                  <a:off x="469827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5" name="矩形 124"/>
                <p:cNvSpPr/>
                <p:nvPr/>
              </p:nvSpPr>
              <p:spPr bwMode="auto">
                <a:xfrm>
                  <a:off x="502080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6" name="矩形 125"/>
                <p:cNvSpPr/>
                <p:nvPr/>
              </p:nvSpPr>
              <p:spPr bwMode="auto">
                <a:xfrm>
                  <a:off x="534333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7" name="矩形 126"/>
                <p:cNvSpPr/>
                <p:nvPr/>
              </p:nvSpPr>
              <p:spPr bwMode="auto">
                <a:xfrm>
                  <a:off x="566586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8" name="矩形 127"/>
                <p:cNvSpPr/>
                <p:nvPr/>
              </p:nvSpPr>
              <p:spPr bwMode="auto">
                <a:xfrm>
                  <a:off x="598839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29" name="矩形 128"/>
                <p:cNvSpPr/>
                <p:nvPr/>
              </p:nvSpPr>
              <p:spPr bwMode="auto">
                <a:xfrm>
                  <a:off x="631092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0" name="矩形 129"/>
                <p:cNvSpPr/>
                <p:nvPr/>
              </p:nvSpPr>
              <p:spPr bwMode="auto">
                <a:xfrm>
                  <a:off x="663344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1" name="矩形 130"/>
                <p:cNvSpPr/>
                <p:nvPr/>
              </p:nvSpPr>
              <p:spPr bwMode="auto">
                <a:xfrm>
                  <a:off x="6955978"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2" name="矩形 131"/>
                <p:cNvSpPr/>
                <p:nvPr/>
              </p:nvSpPr>
              <p:spPr bwMode="auto">
                <a:xfrm>
                  <a:off x="7278507"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33" name="矩形 132"/>
                <p:cNvSpPr/>
                <p:nvPr/>
              </p:nvSpPr>
              <p:spPr bwMode="auto">
                <a:xfrm>
                  <a:off x="7601036"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34" name="矩形 133"/>
                <p:cNvSpPr/>
                <p:nvPr/>
              </p:nvSpPr>
              <p:spPr bwMode="auto">
                <a:xfrm>
                  <a:off x="7923251"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35" name="矩形 134"/>
                <p:cNvSpPr/>
                <p:nvPr/>
              </p:nvSpPr>
              <p:spPr bwMode="auto">
                <a:xfrm>
                  <a:off x="824546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6" name="矩形 135"/>
                <p:cNvSpPr/>
                <p:nvPr/>
              </p:nvSpPr>
              <p:spPr bwMode="auto">
                <a:xfrm>
                  <a:off x="856799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7" name="矩形 136"/>
                <p:cNvSpPr/>
                <p:nvPr/>
              </p:nvSpPr>
              <p:spPr bwMode="auto">
                <a:xfrm>
                  <a:off x="889052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8" name="矩形 137"/>
                <p:cNvSpPr/>
                <p:nvPr/>
              </p:nvSpPr>
              <p:spPr bwMode="auto">
                <a:xfrm>
                  <a:off x="9213053"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39" name="矩形 138"/>
                <p:cNvSpPr/>
                <p:nvPr/>
              </p:nvSpPr>
              <p:spPr bwMode="auto">
                <a:xfrm>
                  <a:off x="9535582"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0" name="矩形 139"/>
                <p:cNvSpPr/>
                <p:nvPr/>
              </p:nvSpPr>
              <p:spPr bwMode="auto">
                <a:xfrm>
                  <a:off x="9858111"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1" name="矩形 140"/>
                <p:cNvSpPr/>
                <p:nvPr/>
              </p:nvSpPr>
              <p:spPr bwMode="auto">
                <a:xfrm>
                  <a:off x="10173559"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42" name="矩形 141"/>
                <p:cNvSpPr/>
                <p:nvPr/>
              </p:nvSpPr>
              <p:spPr bwMode="auto">
                <a:xfrm>
                  <a:off x="10498724"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143" name="矩形 142"/>
                <p:cNvSpPr/>
                <p:nvPr/>
              </p:nvSpPr>
              <p:spPr bwMode="auto">
                <a:xfrm>
                  <a:off x="10821263"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grpSp>
            <p:nvGrpSpPr>
              <p:cNvPr id="58" name="组合 57"/>
              <p:cNvGrpSpPr/>
              <p:nvPr/>
            </p:nvGrpSpPr>
            <p:grpSpPr>
              <a:xfrm>
                <a:off x="2335486" y="2954930"/>
                <a:ext cx="9021552" cy="462148"/>
                <a:chOff x="2142433" y="5966914"/>
                <a:chExt cx="9021552" cy="462148"/>
              </a:xfrm>
            </p:grpSpPr>
            <p:sp>
              <p:nvSpPr>
                <p:cNvPr id="88" name="矩形 87"/>
                <p:cNvSpPr/>
                <p:nvPr/>
              </p:nvSpPr>
              <p:spPr bwMode="auto">
                <a:xfrm>
                  <a:off x="214243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9" name="矩形 88"/>
                <p:cNvSpPr/>
                <p:nvPr/>
              </p:nvSpPr>
              <p:spPr bwMode="auto">
                <a:xfrm>
                  <a:off x="246496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0" name="矩形 89"/>
                <p:cNvSpPr/>
                <p:nvPr/>
              </p:nvSpPr>
              <p:spPr bwMode="auto">
                <a:xfrm>
                  <a:off x="278749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1" name="矩形 90"/>
                <p:cNvSpPr/>
                <p:nvPr/>
              </p:nvSpPr>
              <p:spPr bwMode="auto">
                <a:xfrm>
                  <a:off x="3110020"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2" name="矩形 91"/>
                <p:cNvSpPr/>
                <p:nvPr/>
              </p:nvSpPr>
              <p:spPr bwMode="auto">
                <a:xfrm>
                  <a:off x="3432549"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3" name="矩形 92"/>
                <p:cNvSpPr/>
                <p:nvPr/>
              </p:nvSpPr>
              <p:spPr bwMode="auto">
                <a:xfrm>
                  <a:off x="3755078" y="596691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94" name="矩形 93"/>
                <p:cNvSpPr/>
                <p:nvPr/>
              </p:nvSpPr>
              <p:spPr bwMode="auto">
                <a:xfrm>
                  <a:off x="4077607"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5" name="矩形 94"/>
                <p:cNvSpPr/>
                <p:nvPr/>
              </p:nvSpPr>
              <p:spPr bwMode="auto">
                <a:xfrm>
                  <a:off x="4400136"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6" name="矩形 95"/>
                <p:cNvSpPr/>
                <p:nvPr/>
              </p:nvSpPr>
              <p:spPr bwMode="auto">
                <a:xfrm>
                  <a:off x="471878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7" name="矩形 96"/>
                <p:cNvSpPr/>
                <p:nvPr/>
              </p:nvSpPr>
              <p:spPr bwMode="auto">
                <a:xfrm>
                  <a:off x="504131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8" name="矩形 97"/>
                <p:cNvSpPr/>
                <p:nvPr/>
              </p:nvSpPr>
              <p:spPr bwMode="auto">
                <a:xfrm>
                  <a:off x="5363840"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9" name="矩形 98"/>
                <p:cNvSpPr/>
                <p:nvPr/>
              </p:nvSpPr>
              <p:spPr bwMode="auto">
                <a:xfrm>
                  <a:off x="5686369" y="596691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00" name="矩形 99"/>
                <p:cNvSpPr/>
                <p:nvPr/>
              </p:nvSpPr>
              <p:spPr bwMode="auto">
                <a:xfrm>
                  <a:off x="6008898"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1" name="矩形 100"/>
                <p:cNvSpPr/>
                <p:nvPr/>
              </p:nvSpPr>
              <p:spPr bwMode="auto">
                <a:xfrm>
                  <a:off x="6331427"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2" name="矩形 101"/>
                <p:cNvSpPr/>
                <p:nvPr/>
              </p:nvSpPr>
              <p:spPr bwMode="auto">
                <a:xfrm>
                  <a:off x="6653956"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3" name="矩形 102"/>
                <p:cNvSpPr/>
                <p:nvPr/>
              </p:nvSpPr>
              <p:spPr bwMode="auto">
                <a:xfrm>
                  <a:off x="6976485"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4" name="矩形 103"/>
                <p:cNvSpPr/>
                <p:nvPr/>
              </p:nvSpPr>
              <p:spPr bwMode="auto">
                <a:xfrm>
                  <a:off x="7299014"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5" name="矩形 104"/>
                <p:cNvSpPr/>
                <p:nvPr/>
              </p:nvSpPr>
              <p:spPr bwMode="auto">
                <a:xfrm>
                  <a:off x="762154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6" name="矩形 105"/>
                <p:cNvSpPr/>
                <p:nvPr/>
              </p:nvSpPr>
              <p:spPr bwMode="auto">
                <a:xfrm>
                  <a:off x="7943758"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7" name="矩形 106"/>
                <p:cNvSpPr/>
                <p:nvPr/>
              </p:nvSpPr>
              <p:spPr bwMode="auto">
                <a:xfrm>
                  <a:off x="826597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8" name="矩形 107"/>
                <p:cNvSpPr/>
                <p:nvPr/>
              </p:nvSpPr>
              <p:spPr bwMode="auto">
                <a:xfrm>
                  <a:off x="858850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09" name="矩形 108"/>
                <p:cNvSpPr/>
                <p:nvPr/>
              </p:nvSpPr>
              <p:spPr bwMode="auto">
                <a:xfrm>
                  <a:off x="891103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10" name="矩形 109"/>
                <p:cNvSpPr/>
                <p:nvPr/>
              </p:nvSpPr>
              <p:spPr bwMode="auto">
                <a:xfrm>
                  <a:off x="9233560" y="5966914"/>
                  <a:ext cx="322215" cy="462148"/>
                </a:xfrm>
                <a:prstGeom prst="rect">
                  <a:avLst/>
                </a:prstGeom>
                <a:solidFill>
                  <a:srgbClr val="FF0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11" name="矩形 110"/>
                <p:cNvSpPr/>
                <p:nvPr/>
              </p:nvSpPr>
              <p:spPr bwMode="auto">
                <a:xfrm>
                  <a:off x="9556089" y="596691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12" name="矩形 111"/>
                <p:cNvSpPr/>
                <p:nvPr/>
              </p:nvSpPr>
              <p:spPr bwMode="auto">
                <a:xfrm>
                  <a:off x="9878618"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X</a:t>
                  </a:r>
                  <a:endParaRPr lang="zh-CN" altLang="en-US" sz="1327" dirty="0">
                    <a:latin typeface="Segoe UI Black" panose="020B0A02040204020203" pitchFamily="34" charset="0"/>
                    <a:cs typeface="Segoe UI Black" panose="020B0A02040204020203" pitchFamily="34" charset="0"/>
                  </a:endParaRPr>
                </a:p>
              </p:txBody>
            </p:sp>
            <p:sp>
              <p:nvSpPr>
                <p:cNvPr id="113" name="矩形 112"/>
                <p:cNvSpPr/>
                <p:nvPr/>
              </p:nvSpPr>
              <p:spPr bwMode="auto">
                <a:xfrm>
                  <a:off x="10194066"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X</a:t>
                  </a:r>
                  <a:endParaRPr lang="zh-CN" altLang="en-US" sz="1327" dirty="0">
                    <a:latin typeface="Segoe UI Black" panose="020B0A02040204020203" pitchFamily="34" charset="0"/>
                    <a:cs typeface="Segoe UI Black" panose="020B0A02040204020203" pitchFamily="34" charset="0"/>
                  </a:endParaRPr>
                </a:p>
              </p:txBody>
            </p:sp>
            <p:sp>
              <p:nvSpPr>
                <p:cNvPr id="114" name="矩形 113"/>
                <p:cNvSpPr/>
                <p:nvPr/>
              </p:nvSpPr>
              <p:spPr bwMode="auto">
                <a:xfrm>
                  <a:off x="10519231"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X</a:t>
                  </a:r>
                  <a:endParaRPr lang="zh-CN" altLang="en-US" sz="1327" dirty="0">
                    <a:latin typeface="Segoe UI Black" panose="020B0A02040204020203" pitchFamily="34" charset="0"/>
                    <a:cs typeface="Segoe UI Black" panose="020B0A02040204020203" pitchFamily="34" charset="0"/>
                  </a:endParaRPr>
                </a:p>
              </p:txBody>
            </p:sp>
            <p:sp>
              <p:nvSpPr>
                <p:cNvPr id="115" name="矩形 114"/>
                <p:cNvSpPr/>
                <p:nvPr/>
              </p:nvSpPr>
              <p:spPr bwMode="auto">
                <a:xfrm>
                  <a:off x="10841770"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X</a:t>
                  </a:r>
                  <a:endParaRPr lang="zh-CN" altLang="en-US" sz="1327" dirty="0">
                    <a:latin typeface="Segoe UI Black" panose="020B0A02040204020203" pitchFamily="34" charset="0"/>
                    <a:cs typeface="Segoe UI Black" panose="020B0A02040204020203" pitchFamily="34" charset="0"/>
                  </a:endParaRPr>
                </a:p>
              </p:txBody>
            </p:sp>
          </p:grpSp>
          <p:grpSp>
            <p:nvGrpSpPr>
              <p:cNvPr id="59" name="组合 58"/>
              <p:cNvGrpSpPr/>
              <p:nvPr/>
            </p:nvGrpSpPr>
            <p:grpSpPr>
              <a:xfrm>
                <a:off x="2335486" y="1584562"/>
                <a:ext cx="9021552" cy="462148"/>
                <a:chOff x="2101420" y="2813041"/>
                <a:chExt cx="9021552" cy="462148"/>
              </a:xfrm>
            </p:grpSpPr>
            <p:sp>
              <p:nvSpPr>
                <p:cNvPr id="60" name="矩形 59"/>
                <p:cNvSpPr/>
                <p:nvPr/>
              </p:nvSpPr>
              <p:spPr bwMode="auto">
                <a:xfrm>
                  <a:off x="210142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1" name="矩形 60"/>
                <p:cNvSpPr/>
                <p:nvPr/>
              </p:nvSpPr>
              <p:spPr bwMode="auto">
                <a:xfrm>
                  <a:off x="242394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2" name="矩形 61"/>
                <p:cNvSpPr/>
                <p:nvPr/>
              </p:nvSpPr>
              <p:spPr bwMode="auto">
                <a:xfrm>
                  <a:off x="274647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3" name="矩形 62"/>
                <p:cNvSpPr/>
                <p:nvPr/>
              </p:nvSpPr>
              <p:spPr bwMode="auto">
                <a:xfrm>
                  <a:off x="3069007"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4" name="矩形 63"/>
                <p:cNvSpPr/>
                <p:nvPr/>
              </p:nvSpPr>
              <p:spPr bwMode="auto">
                <a:xfrm>
                  <a:off x="339153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5" name="矩形 64"/>
                <p:cNvSpPr/>
                <p:nvPr/>
              </p:nvSpPr>
              <p:spPr bwMode="auto">
                <a:xfrm>
                  <a:off x="371406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6" name="矩形 65"/>
                <p:cNvSpPr/>
                <p:nvPr/>
              </p:nvSpPr>
              <p:spPr bwMode="auto">
                <a:xfrm>
                  <a:off x="4036594"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67" name="矩形 66"/>
                <p:cNvSpPr/>
                <p:nvPr/>
              </p:nvSpPr>
              <p:spPr bwMode="auto">
                <a:xfrm>
                  <a:off x="4359123"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8" name="矩形 67"/>
                <p:cNvSpPr/>
                <p:nvPr/>
              </p:nvSpPr>
              <p:spPr bwMode="auto">
                <a:xfrm>
                  <a:off x="467776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9" name="矩形 68"/>
                <p:cNvSpPr/>
                <p:nvPr/>
              </p:nvSpPr>
              <p:spPr bwMode="auto">
                <a:xfrm>
                  <a:off x="500029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0" name="矩形 69"/>
                <p:cNvSpPr/>
                <p:nvPr/>
              </p:nvSpPr>
              <p:spPr bwMode="auto">
                <a:xfrm>
                  <a:off x="5322827"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1" name="矩形 70"/>
                <p:cNvSpPr/>
                <p:nvPr/>
              </p:nvSpPr>
              <p:spPr bwMode="auto">
                <a:xfrm>
                  <a:off x="564535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2" name="矩形 71"/>
                <p:cNvSpPr/>
                <p:nvPr/>
              </p:nvSpPr>
              <p:spPr bwMode="auto">
                <a:xfrm>
                  <a:off x="5967885"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3" name="矩形 72"/>
                <p:cNvSpPr/>
                <p:nvPr/>
              </p:nvSpPr>
              <p:spPr bwMode="auto">
                <a:xfrm>
                  <a:off x="629041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4" name="矩形 73"/>
                <p:cNvSpPr/>
                <p:nvPr/>
              </p:nvSpPr>
              <p:spPr bwMode="auto">
                <a:xfrm>
                  <a:off x="6612943"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5" name="矩形 74"/>
                <p:cNvSpPr/>
                <p:nvPr/>
              </p:nvSpPr>
              <p:spPr bwMode="auto">
                <a:xfrm>
                  <a:off x="6935472"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6" name="矩形 75"/>
                <p:cNvSpPr/>
                <p:nvPr/>
              </p:nvSpPr>
              <p:spPr bwMode="auto">
                <a:xfrm>
                  <a:off x="7258001"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7" name="矩形 76"/>
                <p:cNvSpPr/>
                <p:nvPr/>
              </p:nvSpPr>
              <p:spPr bwMode="auto">
                <a:xfrm>
                  <a:off x="758053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8" name="矩形 77"/>
                <p:cNvSpPr/>
                <p:nvPr/>
              </p:nvSpPr>
              <p:spPr bwMode="auto">
                <a:xfrm>
                  <a:off x="790274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9" name="矩形 78"/>
                <p:cNvSpPr/>
                <p:nvPr/>
              </p:nvSpPr>
              <p:spPr bwMode="auto">
                <a:xfrm>
                  <a:off x="822496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0" name="矩形 79"/>
                <p:cNvSpPr/>
                <p:nvPr/>
              </p:nvSpPr>
              <p:spPr bwMode="auto">
                <a:xfrm>
                  <a:off x="854748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1" name="矩形 80"/>
                <p:cNvSpPr/>
                <p:nvPr/>
              </p:nvSpPr>
              <p:spPr bwMode="auto">
                <a:xfrm>
                  <a:off x="887001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2" name="矩形 81"/>
                <p:cNvSpPr/>
                <p:nvPr/>
              </p:nvSpPr>
              <p:spPr bwMode="auto">
                <a:xfrm>
                  <a:off x="9192547"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3" name="矩形 82"/>
                <p:cNvSpPr/>
                <p:nvPr/>
              </p:nvSpPr>
              <p:spPr bwMode="auto">
                <a:xfrm>
                  <a:off x="9515076"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4" name="矩形 83"/>
                <p:cNvSpPr/>
                <p:nvPr/>
              </p:nvSpPr>
              <p:spPr bwMode="auto">
                <a:xfrm>
                  <a:off x="9837605"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5" name="矩形 84"/>
                <p:cNvSpPr/>
                <p:nvPr/>
              </p:nvSpPr>
              <p:spPr bwMode="auto">
                <a:xfrm>
                  <a:off x="10153053"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6" name="矩形 85"/>
                <p:cNvSpPr/>
                <p:nvPr/>
              </p:nvSpPr>
              <p:spPr bwMode="auto">
                <a:xfrm>
                  <a:off x="10478218"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7" name="矩形 86"/>
                <p:cNvSpPr/>
                <p:nvPr/>
              </p:nvSpPr>
              <p:spPr bwMode="auto">
                <a:xfrm>
                  <a:off x="10800757"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grpSp>
        <p:sp>
          <p:nvSpPr>
            <p:cNvPr id="54" name="文本框 53"/>
            <p:cNvSpPr txBox="1"/>
            <p:nvPr/>
          </p:nvSpPr>
          <p:spPr>
            <a:xfrm>
              <a:off x="10892832" y="2443069"/>
              <a:ext cx="1584493" cy="37445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chemeClr val="tx1"/>
                  </a:solidFill>
                </a:rPr>
                <a:t>取指令微程序</a:t>
              </a:r>
            </a:p>
          </p:txBody>
        </p:sp>
        <p:sp>
          <p:nvSpPr>
            <p:cNvPr id="55" name="矩形 54"/>
            <p:cNvSpPr/>
            <p:nvPr/>
          </p:nvSpPr>
          <p:spPr bwMode="auto">
            <a:xfrm>
              <a:off x="1851616" y="2034452"/>
              <a:ext cx="10630226" cy="1221608"/>
            </a:xfrm>
            <a:prstGeom prst="rect">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p>
          </p:txBody>
        </p:sp>
      </p:grpSp>
      <p:grpSp>
        <p:nvGrpSpPr>
          <p:cNvPr id="172" name="组合 171"/>
          <p:cNvGrpSpPr/>
          <p:nvPr/>
        </p:nvGrpSpPr>
        <p:grpSpPr>
          <a:xfrm>
            <a:off x="1649203" y="2726939"/>
            <a:ext cx="10079029" cy="1165414"/>
            <a:chOff x="1851616" y="3255787"/>
            <a:chExt cx="10630226" cy="1229148"/>
          </a:xfrm>
        </p:grpSpPr>
        <p:grpSp>
          <p:nvGrpSpPr>
            <p:cNvPr id="173" name="组合 172"/>
            <p:cNvGrpSpPr/>
            <p:nvPr/>
          </p:nvGrpSpPr>
          <p:grpSpPr>
            <a:xfrm>
              <a:off x="1851931" y="3255787"/>
              <a:ext cx="9021552" cy="1229148"/>
              <a:chOff x="2496593" y="2382338"/>
              <a:chExt cx="9021552" cy="1843826"/>
            </a:xfrm>
          </p:grpSpPr>
          <p:grpSp>
            <p:nvGrpSpPr>
              <p:cNvPr id="176" name="组合 175"/>
              <p:cNvGrpSpPr/>
              <p:nvPr/>
            </p:nvGrpSpPr>
            <p:grpSpPr>
              <a:xfrm>
                <a:off x="2496593" y="2839735"/>
                <a:ext cx="9021552" cy="462148"/>
                <a:chOff x="2101419" y="3871506"/>
                <a:chExt cx="9021552" cy="462148"/>
              </a:xfrm>
            </p:grpSpPr>
            <p:sp>
              <p:nvSpPr>
                <p:cNvPr id="264" name="矩形 263"/>
                <p:cNvSpPr/>
                <p:nvPr/>
              </p:nvSpPr>
              <p:spPr bwMode="auto">
                <a:xfrm>
                  <a:off x="210141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5" name="矩形 264"/>
                <p:cNvSpPr/>
                <p:nvPr/>
              </p:nvSpPr>
              <p:spPr bwMode="auto">
                <a:xfrm>
                  <a:off x="242394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6" name="矩形 265"/>
                <p:cNvSpPr/>
                <p:nvPr/>
              </p:nvSpPr>
              <p:spPr bwMode="auto">
                <a:xfrm>
                  <a:off x="274647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7" name="矩形 266"/>
                <p:cNvSpPr/>
                <p:nvPr/>
              </p:nvSpPr>
              <p:spPr bwMode="auto">
                <a:xfrm>
                  <a:off x="306900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8" name="矩形 267"/>
                <p:cNvSpPr/>
                <p:nvPr/>
              </p:nvSpPr>
              <p:spPr bwMode="auto">
                <a:xfrm>
                  <a:off x="339153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9" name="矩形 268"/>
                <p:cNvSpPr/>
                <p:nvPr/>
              </p:nvSpPr>
              <p:spPr bwMode="auto">
                <a:xfrm>
                  <a:off x="371406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0" name="矩形 269"/>
                <p:cNvSpPr/>
                <p:nvPr/>
              </p:nvSpPr>
              <p:spPr bwMode="auto">
                <a:xfrm>
                  <a:off x="403659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1" name="矩形 270"/>
                <p:cNvSpPr/>
                <p:nvPr/>
              </p:nvSpPr>
              <p:spPr bwMode="auto">
                <a:xfrm>
                  <a:off x="435912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2" name="矩形 271"/>
                <p:cNvSpPr/>
                <p:nvPr/>
              </p:nvSpPr>
              <p:spPr bwMode="auto">
                <a:xfrm>
                  <a:off x="467776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3" name="矩形 272"/>
                <p:cNvSpPr/>
                <p:nvPr/>
              </p:nvSpPr>
              <p:spPr bwMode="auto">
                <a:xfrm>
                  <a:off x="500029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4" name="矩形 273"/>
                <p:cNvSpPr/>
                <p:nvPr/>
              </p:nvSpPr>
              <p:spPr bwMode="auto">
                <a:xfrm>
                  <a:off x="532282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5" name="矩形 274"/>
                <p:cNvSpPr/>
                <p:nvPr/>
              </p:nvSpPr>
              <p:spPr bwMode="auto">
                <a:xfrm>
                  <a:off x="564535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6" name="矩形 275"/>
                <p:cNvSpPr/>
                <p:nvPr/>
              </p:nvSpPr>
              <p:spPr bwMode="auto">
                <a:xfrm>
                  <a:off x="596788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7" name="矩形 276"/>
                <p:cNvSpPr/>
                <p:nvPr/>
              </p:nvSpPr>
              <p:spPr bwMode="auto">
                <a:xfrm>
                  <a:off x="629041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8" name="矩形 277"/>
                <p:cNvSpPr/>
                <p:nvPr/>
              </p:nvSpPr>
              <p:spPr bwMode="auto">
                <a:xfrm>
                  <a:off x="661294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79" name="矩形 278"/>
                <p:cNvSpPr/>
                <p:nvPr/>
              </p:nvSpPr>
              <p:spPr bwMode="auto">
                <a:xfrm>
                  <a:off x="6935471"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0" name="矩形 279"/>
                <p:cNvSpPr/>
                <p:nvPr/>
              </p:nvSpPr>
              <p:spPr bwMode="auto">
                <a:xfrm>
                  <a:off x="7258000"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1" name="矩形 280"/>
                <p:cNvSpPr/>
                <p:nvPr/>
              </p:nvSpPr>
              <p:spPr bwMode="auto">
                <a:xfrm>
                  <a:off x="758052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2" name="矩形 281"/>
                <p:cNvSpPr/>
                <p:nvPr/>
              </p:nvSpPr>
              <p:spPr bwMode="auto">
                <a:xfrm>
                  <a:off x="7902744"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83" name="矩形 282"/>
                <p:cNvSpPr/>
                <p:nvPr/>
              </p:nvSpPr>
              <p:spPr bwMode="auto">
                <a:xfrm>
                  <a:off x="822495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4" name="矩形 283"/>
                <p:cNvSpPr/>
                <p:nvPr/>
              </p:nvSpPr>
              <p:spPr bwMode="auto">
                <a:xfrm>
                  <a:off x="854748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5" name="矩形 284"/>
                <p:cNvSpPr/>
                <p:nvPr/>
              </p:nvSpPr>
              <p:spPr bwMode="auto">
                <a:xfrm>
                  <a:off x="887001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6" name="矩形 285"/>
                <p:cNvSpPr/>
                <p:nvPr/>
              </p:nvSpPr>
              <p:spPr bwMode="auto">
                <a:xfrm>
                  <a:off x="9192546"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7" name="矩形 286"/>
                <p:cNvSpPr/>
                <p:nvPr/>
              </p:nvSpPr>
              <p:spPr bwMode="auto">
                <a:xfrm>
                  <a:off x="9515075"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8" name="矩形 287"/>
                <p:cNvSpPr/>
                <p:nvPr/>
              </p:nvSpPr>
              <p:spPr bwMode="auto">
                <a:xfrm>
                  <a:off x="9837604"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89" name="矩形 288"/>
                <p:cNvSpPr/>
                <p:nvPr/>
              </p:nvSpPr>
              <p:spPr bwMode="auto">
                <a:xfrm>
                  <a:off x="10153052"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290" name="矩形 289"/>
                <p:cNvSpPr/>
                <p:nvPr/>
              </p:nvSpPr>
              <p:spPr bwMode="auto">
                <a:xfrm>
                  <a:off x="10478217"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291" name="矩形 290"/>
                <p:cNvSpPr/>
                <p:nvPr/>
              </p:nvSpPr>
              <p:spPr bwMode="auto">
                <a:xfrm>
                  <a:off x="10800756"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grpSp>
          <p:grpSp>
            <p:nvGrpSpPr>
              <p:cNvPr id="177" name="组合 176"/>
              <p:cNvGrpSpPr/>
              <p:nvPr/>
            </p:nvGrpSpPr>
            <p:grpSpPr>
              <a:xfrm>
                <a:off x="2496593" y="3301868"/>
                <a:ext cx="9021552" cy="462148"/>
                <a:chOff x="2121926" y="4919210"/>
                <a:chExt cx="9021552" cy="462148"/>
              </a:xfrm>
            </p:grpSpPr>
            <p:sp>
              <p:nvSpPr>
                <p:cNvPr id="236" name="矩形 235"/>
                <p:cNvSpPr/>
                <p:nvPr/>
              </p:nvSpPr>
              <p:spPr bwMode="auto">
                <a:xfrm>
                  <a:off x="212192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7" name="矩形 236"/>
                <p:cNvSpPr/>
                <p:nvPr/>
              </p:nvSpPr>
              <p:spPr bwMode="auto">
                <a:xfrm>
                  <a:off x="244445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8" name="矩形 237"/>
                <p:cNvSpPr/>
                <p:nvPr/>
              </p:nvSpPr>
              <p:spPr bwMode="auto">
                <a:xfrm>
                  <a:off x="276698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9" name="矩形 238"/>
                <p:cNvSpPr/>
                <p:nvPr/>
              </p:nvSpPr>
              <p:spPr bwMode="auto">
                <a:xfrm>
                  <a:off x="308951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0" name="矩形 239"/>
                <p:cNvSpPr/>
                <p:nvPr/>
              </p:nvSpPr>
              <p:spPr bwMode="auto">
                <a:xfrm>
                  <a:off x="341204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1" name="矩形 240"/>
                <p:cNvSpPr/>
                <p:nvPr/>
              </p:nvSpPr>
              <p:spPr bwMode="auto">
                <a:xfrm>
                  <a:off x="373457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2" name="矩形 241"/>
                <p:cNvSpPr/>
                <p:nvPr/>
              </p:nvSpPr>
              <p:spPr bwMode="auto">
                <a:xfrm>
                  <a:off x="405710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3" name="矩形 242"/>
                <p:cNvSpPr/>
                <p:nvPr/>
              </p:nvSpPr>
              <p:spPr bwMode="auto">
                <a:xfrm>
                  <a:off x="437962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4" name="矩形 243"/>
                <p:cNvSpPr/>
                <p:nvPr/>
              </p:nvSpPr>
              <p:spPr bwMode="auto">
                <a:xfrm>
                  <a:off x="469827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5" name="矩形 244"/>
                <p:cNvSpPr/>
                <p:nvPr/>
              </p:nvSpPr>
              <p:spPr bwMode="auto">
                <a:xfrm>
                  <a:off x="502080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6" name="矩形 245"/>
                <p:cNvSpPr/>
                <p:nvPr/>
              </p:nvSpPr>
              <p:spPr bwMode="auto">
                <a:xfrm>
                  <a:off x="534333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7" name="矩形 246"/>
                <p:cNvSpPr/>
                <p:nvPr/>
              </p:nvSpPr>
              <p:spPr bwMode="auto">
                <a:xfrm>
                  <a:off x="566586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8" name="矩形 247"/>
                <p:cNvSpPr/>
                <p:nvPr/>
              </p:nvSpPr>
              <p:spPr bwMode="auto">
                <a:xfrm>
                  <a:off x="598839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49" name="矩形 248"/>
                <p:cNvSpPr/>
                <p:nvPr/>
              </p:nvSpPr>
              <p:spPr bwMode="auto">
                <a:xfrm>
                  <a:off x="631092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0" name="矩形 249"/>
                <p:cNvSpPr/>
                <p:nvPr/>
              </p:nvSpPr>
              <p:spPr bwMode="auto">
                <a:xfrm>
                  <a:off x="663344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1" name="矩形 250"/>
                <p:cNvSpPr/>
                <p:nvPr/>
              </p:nvSpPr>
              <p:spPr bwMode="auto">
                <a:xfrm>
                  <a:off x="6955978"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2" name="矩形 251"/>
                <p:cNvSpPr/>
                <p:nvPr/>
              </p:nvSpPr>
              <p:spPr bwMode="auto">
                <a:xfrm>
                  <a:off x="7278507"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53" name="矩形 252"/>
                <p:cNvSpPr/>
                <p:nvPr/>
              </p:nvSpPr>
              <p:spPr bwMode="auto">
                <a:xfrm>
                  <a:off x="760103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4" name="矩形 253"/>
                <p:cNvSpPr/>
                <p:nvPr/>
              </p:nvSpPr>
              <p:spPr bwMode="auto">
                <a:xfrm>
                  <a:off x="7923251"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55" name="矩形 254"/>
                <p:cNvSpPr/>
                <p:nvPr/>
              </p:nvSpPr>
              <p:spPr bwMode="auto">
                <a:xfrm>
                  <a:off x="824546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6" name="矩形 255"/>
                <p:cNvSpPr/>
                <p:nvPr/>
              </p:nvSpPr>
              <p:spPr bwMode="auto">
                <a:xfrm>
                  <a:off x="856799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7" name="矩形 256"/>
                <p:cNvSpPr/>
                <p:nvPr/>
              </p:nvSpPr>
              <p:spPr bwMode="auto">
                <a:xfrm>
                  <a:off x="889052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8" name="矩形 257"/>
                <p:cNvSpPr/>
                <p:nvPr/>
              </p:nvSpPr>
              <p:spPr bwMode="auto">
                <a:xfrm>
                  <a:off x="9213053"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59" name="矩形 258"/>
                <p:cNvSpPr/>
                <p:nvPr/>
              </p:nvSpPr>
              <p:spPr bwMode="auto">
                <a:xfrm>
                  <a:off x="9535582"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0" name="矩形 259"/>
                <p:cNvSpPr/>
                <p:nvPr/>
              </p:nvSpPr>
              <p:spPr bwMode="auto">
                <a:xfrm>
                  <a:off x="9858111"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61" name="矩形 260"/>
                <p:cNvSpPr/>
                <p:nvPr/>
              </p:nvSpPr>
              <p:spPr bwMode="auto">
                <a:xfrm>
                  <a:off x="10173559"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262" name="矩形 261"/>
                <p:cNvSpPr/>
                <p:nvPr/>
              </p:nvSpPr>
              <p:spPr bwMode="auto">
                <a:xfrm>
                  <a:off x="10498724"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263" name="矩形 262"/>
                <p:cNvSpPr/>
                <p:nvPr/>
              </p:nvSpPr>
              <p:spPr bwMode="auto">
                <a:xfrm>
                  <a:off x="10821263"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grpSp>
            <p:nvGrpSpPr>
              <p:cNvPr id="178" name="组合 177"/>
              <p:cNvGrpSpPr/>
              <p:nvPr/>
            </p:nvGrpSpPr>
            <p:grpSpPr>
              <a:xfrm>
                <a:off x="2496593" y="3764016"/>
                <a:ext cx="9021552" cy="462148"/>
                <a:chOff x="2142433" y="5966914"/>
                <a:chExt cx="9021552" cy="462148"/>
              </a:xfrm>
            </p:grpSpPr>
            <p:sp>
              <p:nvSpPr>
                <p:cNvPr id="208" name="矩形 207"/>
                <p:cNvSpPr/>
                <p:nvPr/>
              </p:nvSpPr>
              <p:spPr bwMode="auto">
                <a:xfrm>
                  <a:off x="214243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9" name="矩形 208"/>
                <p:cNvSpPr/>
                <p:nvPr/>
              </p:nvSpPr>
              <p:spPr bwMode="auto">
                <a:xfrm>
                  <a:off x="246496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0" name="矩形 209"/>
                <p:cNvSpPr/>
                <p:nvPr/>
              </p:nvSpPr>
              <p:spPr bwMode="auto">
                <a:xfrm>
                  <a:off x="278749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1" name="矩形 210"/>
                <p:cNvSpPr/>
                <p:nvPr/>
              </p:nvSpPr>
              <p:spPr bwMode="auto">
                <a:xfrm>
                  <a:off x="3110020"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2" name="矩形 211"/>
                <p:cNvSpPr/>
                <p:nvPr/>
              </p:nvSpPr>
              <p:spPr bwMode="auto">
                <a:xfrm>
                  <a:off x="3432549"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3" name="矩形 212"/>
                <p:cNvSpPr/>
                <p:nvPr/>
              </p:nvSpPr>
              <p:spPr bwMode="auto">
                <a:xfrm>
                  <a:off x="3755078" y="596691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14" name="矩形 213"/>
                <p:cNvSpPr/>
                <p:nvPr/>
              </p:nvSpPr>
              <p:spPr bwMode="auto">
                <a:xfrm>
                  <a:off x="4077607"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5" name="矩形 214"/>
                <p:cNvSpPr/>
                <p:nvPr/>
              </p:nvSpPr>
              <p:spPr bwMode="auto">
                <a:xfrm>
                  <a:off x="4400136"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6" name="矩形 215"/>
                <p:cNvSpPr/>
                <p:nvPr/>
              </p:nvSpPr>
              <p:spPr bwMode="auto">
                <a:xfrm>
                  <a:off x="4718782" y="596691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217" name="矩形 216"/>
                <p:cNvSpPr/>
                <p:nvPr/>
              </p:nvSpPr>
              <p:spPr bwMode="auto">
                <a:xfrm>
                  <a:off x="504131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8" name="矩形 217"/>
                <p:cNvSpPr/>
                <p:nvPr/>
              </p:nvSpPr>
              <p:spPr bwMode="auto">
                <a:xfrm>
                  <a:off x="5363840"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19" name="矩形 218"/>
                <p:cNvSpPr/>
                <p:nvPr/>
              </p:nvSpPr>
              <p:spPr bwMode="auto">
                <a:xfrm>
                  <a:off x="5686369"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0" name="矩形 219"/>
                <p:cNvSpPr/>
                <p:nvPr/>
              </p:nvSpPr>
              <p:spPr bwMode="auto">
                <a:xfrm>
                  <a:off x="6008898"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1" name="矩形 220"/>
                <p:cNvSpPr/>
                <p:nvPr/>
              </p:nvSpPr>
              <p:spPr bwMode="auto">
                <a:xfrm>
                  <a:off x="6331427"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2" name="矩形 221"/>
                <p:cNvSpPr/>
                <p:nvPr/>
              </p:nvSpPr>
              <p:spPr bwMode="auto">
                <a:xfrm>
                  <a:off x="6653956"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3" name="矩形 222"/>
                <p:cNvSpPr/>
                <p:nvPr/>
              </p:nvSpPr>
              <p:spPr bwMode="auto">
                <a:xfrm>
                  <a:off x="6976485"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4" name="矩形 223"/>
                <p:cNvSpPr/>
                <p:nvPr/>
              </p:nvSpPr>
              <p:spPr bwMode="auto">
                <a:xfrm>
                  <a:off x="7299014"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5" name="矩形 224"/>
                <p:cNvSpPr/>
                <p:nvPr/>
              </p:nvSpPr>
              <p:spPr bwMode="auto">
                <a:xfrm>
                  <a:off x="762154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6" name="矩形 225"/>
                <p:cNvSpPr/>
                <p:nvPr/>
              </p:nvSpPr>
              <p:spPr bwMode="auto">
                <a:xfrm>
                  <a:off x="7943758"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7" name="矩形 226"/>
                <p:cNvSpPr/>
                <p:nvPr/>
              </p:nvSpPr>
              <p:spPr bwMode="auto">
                <a:xfrm>
                  <a:off x="8265973"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8" name="矩形 227"/>
                <p:cNvSpPr/>
                <p:nvPr/>
              </p:nvSpPr>
              <p:spPr bwMode="auto">
                <a:xfrm>
                  <a:off x="8588502"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29" name="矩形 228"/>
                <p:cNvSpPr/>
                <p:nvPr/>
              </p:nvSpPr>
              <p:spPr bwMode="auto">
                <a:xfrm>
                  <a:off x="8911031" y="596691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0" name="矩形 229"/>
                <p:cNvSpPr/>
                <p:nvPr/>
              </p:nvSpPr>
              <p:spPr bwMode="auto">
                <a:xfrm>
                  <a:off x="9233560" y="596691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1" name="矩形 230"/>
                <p:cNvSpPr/>
                <p:nvPr/>
              </p:nvSpPr>
              <p:spPr bwMode="auto">
                <a:xfrm>
                  <a:off x="9556089" y="596691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32" name="矩形 231"/>
                <p:cNvSpPr/>
                <p:nvPr/>
              </p:nvSpPr>
              <p:spPr bwMode="auto">
                <a:xfrm>
                  <a:off x="9878618"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233" name="矩形 232"/>
                <p:cNvSpPr/>
                <p:nvPr/>
              </p:nvSpPr>
              <p:spPr bwMode="auto">
                <a:xfrm>
                  <a:off x="10194066"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234" name="矩形 233"/>
                <p:cNvSpPr/>
                <p:nvPr/>
              </p:nvSpPr>
              <p:spPr bwMode="auto">
                <a:xfrm>
                  <a:off x="10519231"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235" name="矩形 234"/>
                <p:cNvSpPr/>
                <p:nvPr/>
              </p:nvSpPr>
              <p:spPr bwMode="auto">
                <a:xfrm>
                  <a:off x="10841770" y="596691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grpSp>
            <p:nvGrpSpPr>
              <p:cNvPr id="179" name="组合 178"/>
              <p:cNvGrpSpPr/>
              <p:nvPr/>
            </p:nvGrpSpPr>
            <p:grpSpPr>
              <a:xfrm>
                <a:off x="2496593" y="2382338"/>
                <a:ext cx="9021552" cy="462148"/>
                <a:chOff x="2101420" y="2813041"/>
                <a:chExt cx="9021552" cy="462148"/>
              </a:xfrm>
            </p:grpSpPr>
            <p:sp>
              <p:nvSpPr>
                <p:cNvPr id="180" name="矩形 179"/>
                <p:cNvSpPr/>
                <p:nvPr/>
              </p:nvSpPr>
              <p:spPr bwMode="auto">
                <a:xfrm>
                  <a:off x="210142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1" name="矩形 180"/>
                <p:cNvSpPr/>
                <p:nvPr/>
              </p:nvSpPr>
              <p:spPr bwMode="auto">
                <a:xfrm>
                  <a:off x="242394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2" name="矩形 181"/>
                <p:cNvSpPr/>
                <p:nvPr/>
              </p:nvSpPr>
              <p:spPr bwMode="auto">
                <a:xfrm>
                  <a:off x="274647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3" name="矩形 182"/>
                <p:cNvSpPr/>
                <p:nvPr/>
              </p:nvSpPr>
              <p:spPr bwMode="auto">
                <a:xfrm>
                  <a:off x="3069007"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84" name="矩形 183"/>
                <p:cNvSpPr/>
                <p:nvPr/>
              </p:nvSpPr>
              <p:spPr bwMode="auto">
                <a:xfrm>
                  <a:off x="339153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5" name="矩形 184"/>
                <p:cNvSpPr/>
                <p:nvPr/>
              </p:nvSpPr>
              <p:spPr bwMode="auto">
                <a:xfrm>
                  <a:off x="371406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6" name="矩形 185"/>
                <p:cNvSpPr/>
                <p:nvPr/>
              </p:nvSpPr>
              <p:spPr bwMode="auto">
                <a:xfrm>
                  <a:off x="403659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7" name="矩形 186"/>
                <p:cNvSpPr/>
                <p:nvPr/>
              </p:nvSpPr>
              <p:spPr bwMode="auto">
                <a:xfrm>
                  <a:off x="4359123"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8" name="矩形 187"/>
                <p:cNvSpPr/>
                <p:nvPr/>
              </p:nvSpPr>
              <p:spPr bwMode="auto">
                <a:xfrm>
                  <a:off x="467776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89" name="矩形 188"/>
                <p:cNvSpPr/>
                <p:nvPr/>
              </p:nvSpPr>
              <p:spPr bwMode="auto">
                <a:xfrm>
                  <a:off x="500029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0" name="矩形 189"/>
                <p:cNvSpPr/>
                <p:nvPr/>
              </p:nvSpPr>
              <p:spPr bwMode="auto">
                <a:xfrm>
                  <a:off x="5322827"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1" name="矩形 190"/>
                <p:cNvSpPr/>
                <p:nvPr/>
              </p:nvSpPr>
              <p:spPr bwMode="auto">
                <a:xfrm>
                  <a:off x="564535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2" name="矩形 191"/>
                <p:cNvSpPr/>
                <p:nvPr/>
              </p:nvSpPr>
              <p:spPr bwMode="auto">
                <a:xfrm>
                  <a:off x="596788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3" name="矩形 192"/>
                <p:cNvSpPr/>
                <p:nvPr/>
              </p:nvSpPr>
              <p:spPr bwMode="auto">
                <a:xfrm>
                  <a:off x="629041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4" name="矩形 193"/>
                <p:cNvSpPr/>
                <p:nvPr/>
              </p:nvSpPr>
              <p:spPr bwMode="auto">
                <a:xfrm>
                  <a:off x="6612943"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195" name="矩形 194"/>
                <p:cNvSpPr/>
                <p:nvPr/>
              </p:nvSpPr>
              <p:spPr bwMode="auto">
                <a:xfrm>
                  <a:off x="6935472"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6" name="矩形 195"/>
                <p:cNvSpPr/>
                <p:nvPr/>
              </p:nvSpPr>
              <p:spPr bwMode="auto">
                <a:xfrm>
                  <a:off x="7258001"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7" name="矩形 196"/>
                <p:cNvSpPr/>
                <p:nvPr/>
              </p:nvSpPr>
              <p:spPr bwMode="auto">
                <a:xfrm>
                  <a:off x="758053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8" name="矩形 197"/>
                <p:cNvSpPr/>
                <p:nvPr/>
              </p:nvSpPr>
              <p:spPr bwMode="auto">
                <a:xfrm>
                  <a:off x="790274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199" name="矩形 198"/>
                <p:cNvSpPr/>
                <p:nvPr/>
              </p:nvSpPr>
              <p:spPr bwMode="auto">
                <a:xfrm>
                  <a:off x="822496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0" name="矩形 199"/>
                <p:cNvSpPr/>
                <p:nvPr/>
              </p:nvSpPr>
              <p:spPr bwMode="auto">
                <a:xfrm>
                  <a:off x="854748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1" name="矩形 200"/>
                <p:cNvSpPr/>
                <p:nvPr/>
              </p:nvSpPr>
              <p:spPr bwMode="auto">
                <a:xfrm>
                  <a:off x="887001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2" name="矩形 201"/>
                <p:cNvSpPr/>
                <p:nvPr/>
              </p:nvSpPr>
              <p:spPr bwMode="auto">
                <a:xfrm>
                  <a:off x="9192547"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3" name="矩形 202"/>
                <p:cNvSpPr/>
                <p:nvPr/>
              </p:nvSpPr>
              <p:spPr bwMode="auto">
                <a:xfrm>
                  <a:off x="9515076"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4" name="矩形 203"/>
                <p:cNvSpPr/>
                <p:nvPr/>
              </p:nvSpPr>
              <p:spPr bwMode="auto">
                <a:xfrm>
                  <a:off x="9837605"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5" name="矩形 204"/>
                <p:cNvSpPr/>
                <p:nvPr/>
              </p:nvSpPr>
              <p:spPr bwMode="auto">
                <a:xfrm>
                  <a:off x="10153053"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206" name="矩形 205"/>
                <p:cNvSpPr/>
                <p:nvPr/>
              </p:nvSpPr>
              <p:spPr bwMode="auto">
                <a:xfrm>
                  <a:off x="10478218"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07" name="矩形 206"/>
                <p:cNvSpPr/>
                <p:nvPr/>
              </p:nvSpPr>
              <p:spPr bwMode="auto">
                <a:xfrm>
                  <a:off x="10800757"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grpSp>
        <p:sp>
          <p:nvSpPr>
            <p:cNvPr id="174" name="文本框 173"/>
            <p:cNvSpPr txBox="1"/>
            <p:nvPr/>
          </p:nvSpPr>
          <p:spPr>
            <a:xfrm>
              <a:off x="10914472" y="3700364"/>
              <a:ext cx="1538846" cy="37445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707" dirty="0">
                  <a:solidFill>
                    <a:srgbClr val="7030A0"/>
                  </a:solidFill>
                </a:rPr>
                <a:t>LOAD</a:t>
              </a:r>
              <a:r>
                <a:rPr lang="zh-CN" altLang="en-US" sz="1707" dirty="0">
                  <a:solidFill>
                    <a:srgbClr val="7030A0"/>
                  </a:solidFill>
                </a:rPr>
                <a:t>微程序</a:t>
              </a:r>
            </a:p>
          </p:txBody>
        </p:sp>
        <p:sp>
          <p:nvSpPr>
            <p:cNvPr id="175" name="矩形 174"/>
            <p:cNvSpPr/>
            <p:nvPr/>
          </p:nvSpPr>
          <p:spPr bwMode="auto">
            <a:xfrm>
              <a:off x="1851616" y="3255787"/>
              <a:ext cx="10630226" cy="1229148"/>
            </a:xfrm>
            <a:prstGeom prst="rect">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grpSp>
        <p:nvGrpSpPr>
          <p:cNvPr id="292" name="组合 291"/>
          <p:cNvGrpSpPr/>
          <p:nvPr/>
        </p:nvGrpSpPr>
        <p:grpSpPr>
          <a:xfrm>
            <a:off x="1649203" y="3862182"/>
            <a:ext cx="10093662" cy="355034"/>
            <a:chOff x="1851616" y="4453117"/>
            <a:chExt cx="10645659" cy="374450"/>
          </a:xfrm>
        </p:grpSpPr>
        <p:grpSp>
          <p:nvGrpSpPr>
            <p:cNvPr id="293" name="组合 292"/>
            <p:cNvGrpSpPr/>
            <p:nvPr/>
          </p:nvGrpSpPr>
          <p:grpSpPr>
            <a:xfrm>
              <a:off x="1851616" y="4459659"/>
              <a:ext cx="10630226" cy="308081"/>
              <a:chOff x="1851616" y="4459659"/>
              <a:chExt cx="10630226" cy="308081"/>
            </a:xfrm>
          </p:grpSpPr>
          <p:grpSp>
            <p:nvGrpSpPr>
              <p:cNvPr id="295" name="组合 294"/>
              <p:cNvGrpSpPr/>
              <p:nvPr/>
            </p:nvGrpSpPr>
            <p:grpSpPr>
              <a:xfrm>
                <a:off x="1851931" y="4459659"/>
                <a:ext cx="9021552" cy="308081"/>
                <a:chOff x="2101420" y="2813041"/>
                <a:chExt cx="9021552" cy="462148"/>
              </a:xfrm>
            </p:grpSpPr>
            <p:sp>
              <p:nvSpPr>
                <p:cNvPr id="297" name="矩形 296"/>
                <p:cNvSpPr/>
                <p:nvPr/>
              </p:nvSpPr>
              <p:spPr bwMode="auto">
                <a:xfrm>
                  <a:off x="210142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98" name="矩形 297"/>
                <p:cNvSpPr/>
                <p:nvPr/>
              </p:nvSpPr>
              <p:spPr bwMode="auto">
                <a:xfrm>
                  <a:off x="242394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299" name="矩形 298"/>
                <p:cNvSpPr/>
                <p:nvPr/>
              </p:nvSpPr>
              <p:spPr bwMode="auto">
                <a:xfrm>
                  <a:off x="274647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0" name="矩形 299"/>
                <p:cNvSpPr/>
                <p:nvPr/>
              </p:nvSpPr>
              <p:spPr bwMode="auto">
                <a:xfrm>
                  <a:off x="3069007"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01" name="矩形 300"/>
                <p:cNvSpPr/>
                <p:nvPr/>
              </p:nvSpPr>
              <p:spPr bwMode="auto">
                <a:xfrm>
                  <a:off x="339153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2" name="矩形 301"/>
                <p:cNvSpPr/>
                <p:nvPr/>
              </p:nvSpPr>
              <p:spPr bwMode="auto">
                <a:xfrm>
                  <a:off x="371406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3" name="矩形 302"/>
                <p:cNvSpPr/>
                <p:nvPr/>
              </p:nvSpPr>
              <p:spPr bwMode="auto">
                <a:xfrm>
                  <a:off x="403659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4" name="矩形 303"/>
                <p:cNvSpPr/>
                <p:nvPr/>
              </p:nvSpPr>
              <p:spPr bwMode="auto">
                <a:xfrm>
                  <a:off x="4359123"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5" name="矩形 304"/>
                <p:cNvSpPr/>
                <p:nvPr/>
              </p:nvSpPr>
              <p:spPr bwMode="auto">
                <a:xfrm>
                  <a:off x="467776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6" name="矩形 305"/>
                <p:cNvSpPr/>
                <p:nvPr/>
              </p:nvSpPr>
              <p:spPr bwMode="auto">
                <a:xfrm>
                  <a:off x="5000298"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07" name="矩形 306"/>
                <p:cNvSpPr/>
                <p:nvPr/>
              </p:nvSpPr>
              <p:spPr bwMode="auto">
                <a:xfrm>
                  <a:off x="5322827"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8" name="矩形 307"/>
                <p:cNvSpPr/>
                <p:nvPr/>
              </p:nvSpPr>
              <p:spPr bwMode="auto">
                <a:xfrm>
                  <a:off x="564535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09" name="矩形 308"/>
                <p:cNvSpPr/>
                <p:nvPr/>
              </p:nvSpPr>
              <p:spPr bwMode="auto">
                <a:xfrm>
                  <a:off x="596788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0" name="矩形 309"/>
                <p:cNvSpPr/>
                <p:nvPr/>
              </p:nvSpPr>
              <p:spPr bwMode="auto">
                <a:xfrm>
                  <a:off x="629041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1" name="矩形 310"/>
                <p:cNvSpPr/>
                <p:nvPr/>
              </p:nvSpPr>
              <p:spPr bwMode="auto">
                <a:xfrm>
                  <a:off x="6612943"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2" name="矩形 311"/>
                <p:cNvSpPr/>
                <p:nvPr/>
              </p:nvSpPr>
              <p:spPr bwMode="auto">
                <a:xfrm>
                  <a:off x="6935472"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3" name="矩形 312"/>
                <p:cNvSpPr/>
                <p:nvPr/>
              </p:nvSpPr>
              <p:spPr bwMode="auto">
                <a:xfrm>
                  <a:off x="7258001"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4" name="矩形 313"/>
                <p:cNvSpPr/>
                <p:nvPr/>
              </p:nvSpPr>
              <p:spPr bwMode="auto">
                <a:xfrm>
                  <a:off x="758053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5" name="矩形 314"/>
                <p:cNvSpPr/>
                <p:nvPr/>
              </p:nvSpPr>
              <p:spPr bwMode="auto">
                <a:xfrm>
                  <a:off x="790274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6" name="矩形 315"/>
                <p:cNvSpPr/>
                <p:nvPr/>
              </p:nvSpPr>
              <p:spPr bwMode="auto">
                <a:xfrm>
                  <a:off x="822496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7" name="矩形 316"/>
                <p:cNvSpPr/>
                <p:nvPr/>
              </p:nvSpPr>
              <p:spPr bwMode="auto">
                <a:xfrm>
                  <a:off x="854748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8" name="矩形 317"/>
                <p:cNvSpPr/>
                <p:nvPr/>
              </p:nvSpPr>
              <p:spPr bwMode="auto">
                <a:xfrm>
                  <a:off x="887001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19" name="矩形 318"/>
                <p:cNvSpPr/>
                <p:nvPr/>
              </p:nvSpPr>
              <p:spPr bwMode="auto">
                <a:xfrm>
                  <a:off x="9192547"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20" name="矩形 319"/>
                <p:cNvSpPr/>
                <p:nvPr/>
              </p:nvSpPr>
              <p:spPr bwMode="auto">
                <a:xfrm>
                  <a:off x="9515076"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21" name="矩形 320"/>
                <p:cNvSpPr/>
                <p:nvPr/>
              </p:nvSpPr>
              <p:spPr bwMode="auto">
                <a:xfrm>
                  <a:off x="9837605"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22" name="矩形 321"/>
                <p:cNvSpPr/>
                <p:nvPr/>
              </p:nvSpPr>
              <p:spPr bwMode="auto">
                <a:xfrm>
                  <a:off x="10153053"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23" name="矩形 322"/>
                <p:cNvSpPr/>
                <p:nvPr/>
              </p:nvSpPr>
              <p:spPr bwMode="auto">
                <a:xfrm>
                  <a:off x="10478218"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24" name="矩形 323"/>
                <p:cNvSpPr/>
                <p:nvPr/>
              </p:nvSpPr>
              <p:spPr bwMode="auto">
                <a:xfrm>
                  <a:off x="10800757"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sp>
            <p:nvSpPr>
              <p:cNvPr id="296" name="矩形 295"/>
              <p:cNvSpPr/>
              <p:nvPr/>
            </p:nvSpPr>
            <p:spPr bwMode="auto">
              <a:xfrm>
                <a:off x="1851616" y="4485838"/>
                <a:ext cx="10630226" cy="275758"/>
              </a:xfrm>
              <a:prstGeom prst="rect">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sp>
          <p:nvSpPr>
            <p:cNvPr id="294" name="文本框 293"/>
            <p:cNvSpPr txBox="1"/>
            <p:nvPr/>
          </p:nvSpPr>
          <p:spPr>
            <a:xfrm>
              <a:off x="10914472" y="4453117"/>
              <a:ext cx="1582803" cy="37445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707" dirty="0">
                  <a:solidFill>
                    <a:srgbClr val="7030A0"/>
                  </a:solidFill>
                </a:rPr>
                <a:t>MOVE</a:t>
              </a:r>
              <a:r>
                <a:rPr lang="zh-CN" altLang="en-US" sz="1707" dirty="0">
                  <a:solidFill>
                    <a:srgbClr val="7030A0"/>
                  </a:solidFill>
                </a:rPr>
                <a:t>微程序</a:t>
              </a:r>
            </a:p>
          </p:txBody>
        </p:sp>
      </p:grpSp>
      <p:grpSp>
        <p:nvGrpSpPr>
          <p:cNvPr id="325" name="组合 324"/>
          <p:cNvGrpSpPr/>
          <p:nvPr/>
        </p:nvGrpSpPr>
        <p:grpSpPr>
          <a:xfrm>
            <a:off x="1649203" y="5024212"/>
            <a:ext cx="10121447" cy="876992"/>
            <a:chOff x="1851616" y="5678692"/>
            <a:chExt cx="10674964" cy="924953"/>
          </a:xfrm>
        </p:grpSpPr>
        <p:grpSp>
          <p:nvGrpSpPr>
            <p:cNvPr id="326" name="组合 325"/>
            <p:cNvGrpSpPr/>
            <p:nvPr/>
          </p:nvGrpSpPr>
          <p:grpSpPr>
            <a:xfrm>
              <a:off x="1851931" y="5678692"/>
              <a:ext cx="9021552" cy="924953"/>
              <a:chOff x="2101420" y="2813041"/>
              <a:chExt cx="9021552" cy="1387508"/>
            </a:xfrm>
          </p:grpSpPr>
          <p:grpSp>
            <p:nvGrpSpPr>
              <p:cNvPr id="329" name="组合 328"/>
              <p:cNvGrpSpPr/>
              <p:nvPr/>
            </p:nvGrpSpPr>
            <p:grpSpPr>
              <a:xfrm>
                <a:off x="2101420" y="3276253"/>
                <a:ext cx="9021552" cy="462148"/>
                <a:chOff x="2101419" y="3871506"/>
                <a:chExt cx="9021552" cy="462148"/>
              </a:xfrm>
            </p:grpSpPr>
            <p:sp>
              <p:nvSpPr>
                <p:cNvPr id="388" name="矩形 387"/>
                <p:cNvSpPr/>
                <p:nvPr/>
              </p:nvSpPr>
              <p:spPr bwMode="auto">
                <a:xfrm>
                  <a:off x="2101419"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89" name="矩形 388"/>
                <p:cNvSpPr/>
                <p:nvPr/>
              </p:nvSpPr>
              <p:spPr bwMode="auto">
                <a:xfrm>
                  <a:off x="242394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0" name="矩形 389"/>
                <p:cNvSpPr/>
                <p:nvPr/>
              </p:nvSpPr>
              <p:spPr bwMode="auto">
                <a:xfrm>
                  <a:off x="274647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1" name="矩形 390"/>
                <p:cNvSpPr/>
                <p:nvPr/>
              </p:nvSpPr>
              <p:spPr bwMode="auto">
                <a:xfrm>
                  <a:off x="306900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2" name="矩形 391"/>
                <p:cNvSpPr/>
                <p:nvPr/>
              </p:nvSpPr>
              <p:spPr bwMode="auto">
                <a:xfrm>
                  <a:off x="339153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3" name="矩形 392"/>
                <p:cNvSpPr/>
                <p:nvPr/>
              </p:nvSpPr>
              <p:spPr bwMode="auto">
                <a:xfrm>
                  <a:off x="371406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4" name="矩形 393"/>
                <p:cNvSpPr/>
                <p:nvPr/>
              </p:nvSpPr>
              <p:spPr bwMode="auto">
                <a:xfrm>
                  <a:off x="403659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5" name="矩形 394"/>
                <p:cNvSpPr/>
                <p:nvPr/>
              </p:nvSpPr>
              <p:spPr bwMode="auto">
                <a:xfrm>
                  <a:off x="435912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6" name="矩形 395"/>
                <p:cNvSpPr/>
                <p:nvPr/>
              </p:nvSpPr>
              <p:spPr bwMode="auto">
                <a:xfrm>
                  <a:off x="467776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7" name="矩形 396"/>
                <p:cNvSpPr/>
                <p:nvPr/>
              </p:nvSpPr>
              <p:spPr bwMode="auto">
                <a:xfrm>
                  <a:off x="500029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8" name="矩形 397"/>
                <p:cNvSpPr/>
                <p:nvPr/>
              </p:nvSpPr>
              <p:spPr bwMode="auto">
                <a:xfrm>
                  <a:off x="532282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99" name="矩形 398"/>
                <p:cNvSpPr/>
                <p:nvPr/>
              </p:nvSpPr>
              <p:spPr bwMode="auto">
                <a:xfrm>
                  <a:off x="564535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00" name="矩形 399"/>
                <p:cNvSpPr/>
                <p:nvPr/>
              </p:nvSpPr>
              <p:spPr bwMode="auto">
                <a:xfrm>
                  <a:off x="596788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01" name="矩形 400"/>
                <p:cNvSpPr/>
                <p:nvPr/>
              </p:nvSpPr>
              <p:spPr bwMode="auto">
                <a:xfrm>
                  <a:off x="6290413"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402" name="矩形 401"/>
                <p:cNvSpPr/>
                <p:nvPr/>
              </p:nvSpPr>
              <p:spPr bwMode="auto">
                <a:xfrm>
                  <a:off x="661294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03" name="矩形 402"/>
                <p:cNvSpPr/>
                <p:nvPr/>
              </p:nvSpPr>
              <p:spPr bwMode="auto">
                <a:xfrm>
                  <a:off x="6935471"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04" name="矩形 403"/>
                <p:cNvSpPr/>
                <p:nvPr/>
              </p:nvSpPr>
              <p:spPr bwMode="auto">
                <a:xfrm>
                  <a:off x="7258000"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05" name="矩形 404"/>
                <p:cNvSpPr/>
                <p:nvPr/>
              </p:nvSpPr>
              <p:spPr bwMode="auto">
                <a:xfrm>
                  <a:off x="758052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06" name="矩形 405"/>
                <p:cNvSpPr/>
                <p:nvPr/>
              </p:nvSpPr>
              <p:spPr bwMode="auto">
                <a:xfrm>
                  <a:off x="790274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07" name="矩形 406"/>
                <p:cNvSpPr/>
                <p:nvPr/>
              </p:nvSpPr>
              <p:spPr bwMode="auto">
                <a:xfrm>
                  <a:off x="822495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08" name="矩形 407"/>
                <p:cNvSpPr/>
                <p:nvPr/>
              </p:nvSpPr>
              <p:spPr bwMode="auto">
                <a:xfrm>
                  <a:off x="854748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09" name="矩形 408"/>
                <p:cNvSpPr/>
                <p:nvPr/>
              </p:nvSpPr>
              <p:spPr bwMode="auto">
                <a:xfrm>
                  <a:off x="887001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10" name="矩形 409"/>
                <p:cNvSpPr/>
                <p:nvPr/>
              </p:nvSpPr>
              <p:spPr bwMode="auto">
                <a:xfrm>
                  <a:off x="9192546"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11" name="矩形 410"/>
                <p:cNvSpPr/>
                <p:nvPr/>
              </p:nvSpPr>
              <p:spPr bwMode="auto">
                <a:xfrm>
                  <a:off x="9515075"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12" name="矩形 411"/>
                <p:cNvSpPr/>
                <p:nvPr/>
              </p:nvSpPr>
              <p:spPr bwMode="auto">
                <a:xfrm>
                  <a:off x="9837604"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413" name="矩形 412"/>
                <p:cNvSpPr/>
                <p:nvPr/>
              </p:nvSpPr>
              <p:spPr bwMode="auto">
                <a:xfrm>
                  <a:off x="10153052"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414" name="矩形 413"/>
                <p:cNvSpPr/>
                <p:nvPr/>
              </p:nvSpPr>
              <p:spPr bwMode="auto">
                <a:xfrm>
                  <a:off x="10478217"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415" name="矩形 414"/>
                <p:cNvSpPr/>
                <p:nvPr/>
              </p:nvSpPr>
              <p:spPr bwMode="auto">
                <a:xfrm>
                  <a:off x="10800756"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grpSp>
          <p:grpSp>
            <p:nvGrpSpPr>
              <p:cNvPr id="330" name="组合 329"/>
              <p:cNvGrpSpPr/>
              <p:nvPr/>
            </p:nvGrpSpPr>
            <p:grpSpPr>
              <a:xfrm>
                <a:off x="2101420" y="3738401"/>
                <a:ext cx="9021552" cy="462148"/>
                <a:chOff x="2121926" y="4919210"/>
                <a:chExt cx="9021552" cy="462148"/>
              </a:xfrm>
            </p:grpSpPr>
            <p:sp>
              <p:nvSpPr>
                <p:cNvPr id="360" name="矩形 359"/>
                <p:cNvSpPr/>
                <p:nvPr/>
              </p:nvSpPr>
              <p:spPr bwMode="auto">
                <a:xfrm>
                  <a:off x="212192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1" name="矩形 360"/>
                <p:cNvSpPr/>
                <p:nvPr/>
              </p:nvSpPr>
              <p:spPr bwMode="auto">
                <a:xfrm>
                  <a:off x="244445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2" name="矩形 361"/>
                <p:cNvSpPr/>
                <p:nvPr/>
              </p:nvSpPr>
              <p:spPr bwMode="auto">
                <a:xfrm>
                  <a:off x="276698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3" name="矩形 362"/>
                <p:cNvSpPr/>
                <p:nvPr/>
              </p:nvSpPr>
              <p:spPr bwMode="auto">
                <a:xfrm>
                  <a:off x="308951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4" name="矩形 363"/>
                <p:cNvSpPr/>
                <p:nvPr/>
              </p:nvSpPr>
              <p:spPr bwMode="auto">
                <a:xfrm>
                  <a:off x="341204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5" name="矩形 364"/>
                <p:cNvSpPr/>
                <p:nvPr/>
              </p:nvSpPr>
              <p:spPr bwMode="auto">
                <a:xfrm>
                  <a:off x="373457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6" name="矩形 365"/>
                <p:cNvSpPr/>
                <p:nvPr/>
              </p:nvSpPr>
              <p:spPr bwMode="auto">
                <a:xfrm>
                  <a:off x="405710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7" name="矩形 366"/>
                <p:cNvSpPr/>
                <p:nvPr/>
              </p:nvSpPr>
              <p:spPr bwMode="auto">
                <a:xfrm>
                  <a:off x="4379629"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68" name="矩形 367"/>
                <p:cNvSpPr/>
                <p:nvPr/>
              </p:nvSpPr>
              <p:spPr bwMode="auto">
                <a:xfrm>
                  <a:off x="469827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69" name="矩形 368"/>
                <p:cNvSpPr/>
                <p:nvPr/>
              </p:nvSpPr>
              <p:spPr bwMode="auto">
                <a:xfrm>
                  <a:off x="502080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0" name="矩形 369"/>
                <p:cNvSpPr/>
                <p:nvPr/>
              </p:nvSpPr>
              <p:spPr bwMode="auto">
                <a:xfrm>
                  <a:off x="534333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1" name="矩形 370"/>
                <p:cNvSpPr/>
                <p:nvPr/>
              </p:nvSpPr>
              <p:spPr bwMode="auto">
                <a:xfrm>
                  <a:off x="566586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2" name="矩形 371"/>
                <p:cNvSpPr/>
                <p:nvPr/>
              </p:nvSpPr>
              <p:spPr bwMode="auto">
                <a:xfrm>
                  <a:off x="598839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3" name="矩形 372"/>
                <p:cNvSpPr/>
                <p:nvPr/>
              </p:nvSpPr>
              <p:spPr bwMode="auto">
                <a:xfrm>
                  <a:off x="631092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4" name="矩形 373"/>
                <p:cNvSpPr/>
                <p:nvPr/>
              </p:nvSpPr>
              <p:spPr bwMode="auto">
                <a:xfrm>
                  <a:off x="663344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5" name="矩形 374"/>
                <p:cNvSpPr/>
                <p:nvPr/>
              </p:nvSpPr>
              <p:spPr bwMode="auto">
                <a:xfrm>
                  <a:off x="6955978"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6" name="矩形 375"/>
                <p:cNvSpPr/>
                <p:nvPr/>
              </p:nvSpPr>
              <p:spPr bwMode="auto">
                <a:xfrm>
                  <a:off x="7278507"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7" name="矩形 376"/>
                <p:cNvSpPr/>
                <p:nvPr/>
              </p:nvSpPr>
              <p:spPr bwMode="auto">
                <a:xfrm>
                  <a:off x="7601036"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78" name="矩形 377"/>
                <p:cNvSpPr/>
                <p:nvPr/>
              </p:nvSpPr>
              <p:spPr bwMode="auto">
                <a:xfrm>
                  <a:off x="792325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79" name="矩形 378"/>
                <p:cNvSpPr/>
                <p:nvPr/>
              </p:nvSpPr>
              <p:spPr bwMode="auto">
                <a:xfrm>
                  <a:off x="824546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80" name="矩形 379"/>
                <p:cNvSpPr/>
                <p:nvPr/>
              </p:nvSpPr>
              <p:spPr bwMode="auto">
                <a:xfrm>
                  <a:off x="856799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81" name="矩形 380"/>
                <p:cNvSpPr/>
                <p:nvPr/>
              </p:nvSpPr>
              <p:spPr bwMode="auto">
                <a:xfrm>
                  <a:off x="889052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82" name="矩形 381"/>
                <p:cNvSpPr/>
                <p:nvPr/>
              </p:nvSpPr>
              <p:spPr bwMode="auto">
                <a:xfrm>
                  <a:off x="9213053"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83" name="矩形 382"/>
                <p:cNvSpPr/>
                <p:nvPr/>
              </p:nvSpPr>
              <p:spPr bwMode="auto">
                <a:xfrm>
                  <a:off x="9535582"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84" name="矩形 383"/>
                <p:cNvSpPr/>
                <p:nvPr/>
              </p:nvSpPr>
              <p:spPr bwMode="auto">
                <a:xfrm>
                  <a:off x="9858111"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85" name="矩形 384"/>
                <p:cNvSpPr/>
                <p:nvPr/>
              </p:nvSpPr>
              <p:spPr bwMode="auto">
                <a:xfrm>
                  <a:off x="10173559"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86" name="矩形 385"/>
                <p:cNvSpPr/>
                <p:nvPr/>
              </p:nvSpPr>
              <p:spPr bwMode="auto">
                <a:xfrm>
                  <a:off x="10498724"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387" name="矩形 386"/>
                <p:cNvSpPr/>
                <p:nvPr/>
              </p:nvSpPr>
              <p:spPr bwMode="auto">
                <a:xfrm>
                  <a:off x="10821263"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2101420" y="2813041"/>
                <a:ext cx="9021552" cy="462148"/>
                <a:chOff x="2101420" y="2813041"/>
                <a:chExt cx="9021552" cy="462148"/>
              </a:xfrm>
            </p:grpSpPr>
            <p:sp>
              <p:nvSpPr>
                <p:cNvPr id="332" name="矩形 331"/>
                <p:cNvSpPr/>
                <p:nvPr/>
              </p:nvSpPr>
              <p:spPr bwMode="auto">
                <a:xfrm>
                  <a:off x="210142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33" name="矩形 332"/>
                <p:cNvSpPr/>
                <p:nvPr/>
              </p:nvSpPr>
              <p:spPr bwMode="auto">
                <a:xfrm>
                  <a:off x="242394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34" name="矩形 333"/>
                <p:cNvSpPr/>
                <p:nvPr/>
              </p:nvSpPr>
              <p:spPr bwMode="auto">
                <a:xfrm>
                  <a:off x="2746478"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35" name="矩形 334"/>
                <p:cNvSpPr/>
                <p:nvPr/>
              </p:nvSpPr>
              <p:spPr bwMode="auto">
                <a:xfrm>
                  <a:off x="3069007"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36" name="矩形 335"/>
                <p:cNvSpPr/>
                <p:nvPr/>
              </p:nvSpPr>
              <p:spPr bwMode="auto">
                <a:xfrm>
                  <a:off x="339153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37" name="矩形 336"/>
                <p:cNvSpPr/>
                <p:nvPr/>
              </p:nvSpPr>
              <p:spPr bwMode="auto">
                <a:xfrm>
                  <a:off x="371406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38" name="矩形 337"/>
                <p:cNvSpPr/>
                <p:nvPr/>
              </p:nvSpPr>
              <p:spPr bwMode="auto">
                <a:xfrm>
                  <a:off x="403659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39" name="矩形 338"/>
                <p:cNvSpPr/>
                <p:nvPr/>
              </p:nvSpPr>
              <p:spPr bwMode="auto">
                <a:xfrm>
                  <a:off x="4359123"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0" name="矩形 339"/>
                <p:cNvSpPr/>
                <p:nvPr/>
              </p:nvSpPr>
              <p:spPr bwMode="auto">
                <a:xfrm>
                  <a:off x="467776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1" name="矩形 340"/>
                <p:cNvSpPr/>
                <p:nvPr/>
              </p:nvSpPr>
              <p:spPr bwMode="auto">
                <a:xfrm>
                  <a:off x="500029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2" name="矩形 341"/>
                <p:cNvSpPr/>
                <p:nvPr/>
              </p:nvSpPr>
              <p:spPr bwMode="auto">
                <a:xfrm>
                  <a:off x="5322827"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3" name="矩形 342"/>
                <p:cNvSpPr/>
                <p:nvPr/>
              </p:nvSpPr>
              <p:spPr bwMode="auto">
                <a:xfrm>
                  <a:off x="564535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4" name="矩形 343"/>
                <p:cNvSpPr/>
                <p:nvPr/>
              </p:nvSpPr>
              <p:spPr bwMode="auto">
                <a:xfrm>
                  <a:off x="596788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5" name="矩形 344"/>
                <p:cNvSpPr/>
                <p:nvPr/>
              </p:nvSpPr>
              <p:spPr bwMode="auto">
                <a:xfrm>
                  <a:off x="629041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6" name="矩形 345"/>
                <p:cNvSpPr/>
                <p:nvPr/>
              </p:nvSpPr>
              <p:spPr bwMode="auto">
                <a:xfrm>
                  <a:off x="6612943"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347" name="矩形 346"/>
                <p:cNvSpPr/>
                <p:nvPr/>
              </p:nvSpPr>
              <p:spPr bwMode="auto">
                <a:xfrm>
                  <a:off x="6935472"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8" name="矩形 347"/>
                <p:cNvSpPr/>
                <p:nvPr/>
              </p:nvSpPr>
              <p:spPr bwMode="auto">
                <a:xfrm>
                  <a:off x="7258001"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49" name="矩形 348"/>
                <p:cNvSpPr/>
                <p:nvPr/>
              </p:nvSpPr>
              <p:spPr bwMode="auto">
                <a:xfrm>
                  <a:off x="758053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50" name="矩形 349"/>
                <p:cNvSpPr/>
                <p:nvPr/>
              </p:nvSpPr>
              <p:spPr bwMode="auto">
                <a:xfrm>
                  <a:off x="790274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51" name="矩形 350"/>
                <p:cNvSpPr/>
                <p:nvPr/>
              </p:nvSpPr>
              <p:spPr bwMode="auto">
                <a:xfrm>
                  <a:off x="822496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52" name="矩形 351"/>
                <p:cNvSpPr/>
                <p:nvPr/>
              </p:nvSpPr>
              <p:spPr bwMode="auto">
                <a:xfrm>
                  <a:off x="854748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53" name="矩形 352"/>
                <p:cNvSpPr/>
                <p:nvPr/>
              </p:nvSpPr>
              <p:spPr bwMode="auto">
                <a:xfrm>
                  <a:off x="887001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54" name="矩形 353"/>
                <p:cNvSpPr/>
                <p:nvPr/>
              </p:nvSpPr>
              <p:spPr bwMode="auto">
                <a:xfrm>
                  <a:off x="9192547"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55" name="矩形 354"/>
                <p:cNvSpPr/>
                <p:nvPr/>
              </p:nvSpPr>
              <p:spPr bwMode="auto">
                <a:xfrm>
                  <a:off x="9515076"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56" name="矩形 355"/>
                <p:cNvSpPr/>
                <p:nvPr/>
              </p:nvSpPr>
              <p:spPr bwMode="auto">
                <a:xfrm>
                  <a:off x="9837605"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57" name="矩形 356"/>
                <p:cNvSpPr/>
                <p:nvPr/>
              </p:nvSpPr>
              <p:spPr bwMode="auto">
                <a:xfrm>
                  <a:off x="10153053"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358" name="矩形 357"/>
                <p:cNvSpPr/>
                <p:nvPr/>
              </p:nvSpPr>
              <p:spPr bwMode="auto">
                <a:xfrm>
                  <a:off x="10478218"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359" name="矩形 358"/>
                <p:cNvSpPr/>
                <p:nvPr/>
              </p:nvSpPr>
              <p:spPr bwMode="auto">
                <a:xfrm>
                  <a:off x="10800757"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grpSp>
        <p:sp>
          <p:nvSpPr>
            <p:cNvPr id="327" name="矩形 326"/>
            <p:cNvSpPr/>
            <p:nvPr/>
          </p:nvSpPr>
          <p:spPr bwMode="auto">
            <a:xfrm>
              <a:off x="1851616" y="5682682"/>
              <a:ext cx="10630226" cy="920963"/>
            </a:xfrm>
            <a:prstGeom prst="rect">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328" name="文本框 327"/>
            <p:cNvSpPr txBox="1"/>
            <p:nvPr/>
          </p:nvSpPr>
          <p:spPr>
            <a:xfrm>
              <a:off x="10898130" y="5915249"/>
              <a:ext cx="1628450" cy="37445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707" dirty="0">
                  <a:solidFill>
                    <a:srgbClr val="7030A0"/>
                  </a:solidFill>
                </a:rPr>
                <a:t>STORE</a:t>
              </a:r>
              <a:r>
                <a:rPr lang="zh-CN" altLang="en-US" sz="1707" dirty="0">
                  <a:solidFill>
                    <a:srgbClr val="7030A0"/>
                  </a:solidFill>
                </a:rPr>
                <a:t>微程序</a:t>
              </a:r>
            </a:p>
          </p:txBody>
        </p:sp>
      </p:grpSp>
      <p:grpSp>
        <p:nvGrpSpPr>
          <p:cNvPr id="416" name="组合 415"/>
          <p:cNvGrpSpPr/>
          <p:nvPr/>
        </p:nvGrpSpPr>
        <p:grpSpPr>
          <a:xfrm>
            <a:off x="1649203" y="4160495"/>
            <a:ext cx="10079029" cy="873209"/>
            <a:chOff x="1851616" y="4767740"/>
            <a:chExt cx="10630226" cy="920963"/>
          </a:xfrm>
        </p:grpSpPr>
        <p:grpSp>
          <p:nvGrpSpPr>
            <p:cNvPr id="417" name="组合 416"/>
            <p:cNvGrpSpPr/>
            <p:nvPr/>
          </p:nvGrpSpPr>
          <p:grpSpPr>
            <a:xfrm>
              <a:off x="1851931" y="4767740"/>
              <a:ext cx="9021552" cy="915650"/>
              <a:chOff x="2101420" y="2813041"/>
              <a:chExt cx="9021552" cy="1373553"/>
            </a:xfrm>
          </p:grpSpPr>
          <p:grpSp>
            <p:nvGrpSpPr>
              <p:cNvPr id="420" name="组合 419"/>
              <p:cNvGrpSpPr/>
              <p:nvPr/>
            </p:nvGrpSpPr>
            <p:grpSpPr>
              <a:xfrm>
                <a:off x="2101420" y="3262299"/>
                <a:ext cx="9021552" cy="476102"/>
                <a:chOff x="2101419" y="3857552"/>
                <a:chExt cx="9021552" cy="476102"/>
              </a:xfrm>
            </p:grpSpPr>
            <p:sp>
              <p:nvSpPr>
                <p:cNvPr id="479" name="矩形 478"/>
                <p:cNvSpPr/>
                <p:nvPr/>
              </p:nvSpPr>
              <p:spPr bwMode="auto">
                <a:xfrm>
                  <a:off x="210141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0" name="矩形 479"/>
                <p:cNvSpPr/>
                <p:nvPr/>
              </p:nvSpPr>
              <p:spPr bwMode="auto">
                <a:xfrm>
                  <a:off x="2423634" y="3857552"/>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481" name="矩形 480"/>
                <p:cNvSpPr/>
                <p:nvPr/>
              </p:nvSpPr>
              <p:spPr bwMode="auto">
                <a:xfrm>
                  <a:off x="274647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2" name="矩形 481"/>
                <p:cNvSpPr/>
                <p:nvPr/>
              </p:nvSpPr>
              <p:spPr bwMode="auto">
                <a:xfrm>
                  <a:off x="306900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3" name="矩形 482"/>
                <p:cNvSpPr/>
                <p:nvPr/>
              </p:nvSpPr>
              <p:spPr bwMode="auto">
                <a:xfrm>
                  <a:off x="339153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4" name="矩形 483"/>
                <p:cNvSpPr/>
                <p:nvPr/>
              </p:nvSpPr>
              <p:spPr bwMode="auto">
                <a:xfrm>
                  <a:off x="371406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5" name="矩形 484"/>
                <p:cNvSpPr/>
                <p:nvPr/>
              </p:nvSpPr>
              <p:spPr bwMode="auto">
                <a:xfrm>
                  <a:off x="403659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6" name="矩形 485"/>
                <p:cNvSpPr/>
                <p:nvPr/>
              </p:nvSpPr>
              <p:spPr bwMode="auto">
                <a:xfrm>
                  <a:off x="435912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7" name="矩形 486"/>
                <p:cNvSpPr/>
                <p:nvPr/>
              </p:nvSpPr>
              <p:spPr bwMode="auto">
                <a:xfrm>
                  <a:off x="4677768"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8" name="矩形 487"/>
                <p:cNvSpPr/>
                <p:nvPr/>
              </p:nvSpPr>
              <p:spPr bwMode="auto">
                <a:xfrm>
                  <a:off x="500029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89" name="矩形 488"/>
                <p:cNvSpPr/>
                <p:nvPr/>
              </p:nvSpPr>
              <p:spPr bwMode="auto">
                <a:xfrm>
                  <a:off x="5322826"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0" name="矩形 489"/>
                <p:cNvSpPr/>
                <p:nvPr/>
              </p:nvSpPr>
              <p:spPr bwMode="auto">
                <a:xfrm>
                  <a:off x="5645355"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1" name="矩形 490"/>
                <p:cNvSpPr/>
                <p:nvPr/>
              </p:nvSpPr>
              <p:spPr bwMode="auto">
                <a:xfrm>
                  <a:off x="596788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2" name="矩形 491"/>
                <p:cNvSpPr/>
                <p:nvPr/>
              </p:nvSpPr>
              <p:spPr bwMode="auto">
                <a:xfrm>
                  <a:off x="6290413"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3" name="矩形 492"/>
                <p:cNvSpPr/>
                <p:nvPr/>
              </p:nvSpPr>
              <p:spPr bwMode="auto">
                <a:xfrm>
                  <a:off x="6612942"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4" name="矩形 493"/>
                <p:cNvSpPr/>
                <p:nvPr/>
              </p:nvSpPr>
              <p:spPr bwMode="auto">
                <a:xfrm>
                  <a:off x="6935471"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5" name="矩形 494"/>
                <p:cNvSpPr/>
                <p:nvPr/>
              </p:nvSpPr>
              <p:spPr bwMode="auto">
                <a:xfrm>
                  <a:off x="7258000"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6" name="矩形 495"/>
                <p:cNvSpPr/>
                <p:nvPr/>
              </p:nvSpPr>
              <p:spPr bwMode="auto">
                <a:xfrm>
                  <a:off x="758052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7" name="矩形 496"/>
                <p:cNvSpPr/>
                <p:nvPr/>
              </p:nvSpPr>
              <p:spPr bwMode="auto">
                <a:xfrm>
                  <a:off x="7902744"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8" name="矩形 497"/>
                <p:cNvSpPr/>
                <p:nvPr/>
              </p:nvSpPr>
              <p:spPr bwMode="auto">
                <a:xfrm>
                  <a:off x="8224959"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99" name="矩形 498"/>
                <p:cNvSpPr/>
                <p:nvPr/>
              </p:nvSpPr>
              <p:spPr bwMode="auto">
                <a:xfrm>
                  <a:off x="8547488" y="3871506"/>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500" name="矩形 499"/>
                <p:cNvSpPr/>
                <p:nvPr/>
              </p:nvSpPr>
              <p:spPr bwMode="auto">
                <a:xfrm>
                  <a:off x="8870017" y="3871506"/>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01" name="矩形 500"/>
                <p:cNvSpPr/>
                <p:nvPr/>
              </p:nvSpPr>
              <p:spPr bwMode="auto">
                <a:xfrm>
                  <a:off x="9192546"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02" name="矩形 501"/>
                <p:cNvSpPr/>
                <p:nvPr/>
              </p:nvSpPr>
              <p:spPr bwMode="auto">
                <a:xfrm>
                  <a:off x="9515075" y="3871506"/>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03" name="矩形 502"/>
                <p:cNvSpPr/>
                <p:nvPr/>
              </p:nvSpPr>
              <p:spPr bwMode="auto">
                <a:xfrm>
                  <a:off x="9837604"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504" name="矩形 503"/>
                <p:cNvSpPr/>
                <p:nvPr/>
              </p:nvSpPr>
              <p:spPr bwMode="auto">
                <a:xfrm>
                  <a:off x="10153052"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05" name="矩形 504"/>
                <p:cNvSpPr/>
                <p:nvPr/>
              </p:nvSpPr>
              <p:spPr bwMode="auto">
                <a:xfrm>
                  <a:off x="10478217"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506" name="矩形 505"/>
                <p:cNvSpPr/>
                <p:nvPr/>
              </p:nvSpPr>
              <p:spPr bwMode="auto">
                <a:xfrm>
                  <a:off x="10800756" y="3871506"/>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2101420" y="3724446"/>
                <a:ext cx="9021552" cy="462148"/>
                <a:chOff x="2121926" y="4919210"/>
                <a:chExt cx="9021552" cy="462148"/>
              </a:xfrm>
            </p:grpSpPr>
            <p:sp>
              <p:nvSpPr>
                <p:cNvPr id="451" name="矩形 450"/>
                <p:cNvSpPr/>
                <p:nvPr/>
              </p:nvSpPr>
              <p:spPr bwMode="auto">
                <a:xfrm>
                  <a:off x="212192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52" name="矩形 451"/>
                <p:cNvSpPr/>
                <p:nvPr/>
              </p:nvSpPr>
              <p:spPr bwMode="auto">
                <a:xfrm>
                  <a:off x="244445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53" name="矩形 452"/>
                <p:cNvSpPr/>
                <p:nvPr/>
              </p:nvSpPr>
              <p:spPr bwMode="auto">
                <a:xfrm>
                  <a:off x="276698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54" name="矩形 453"/>
                <p:cNvSpPr/>
                <p:nvPr/>
              </p:nvSpPr>
              <p:spPr bwMode="auto">
                <a:xfrm>
                  <a:off x="308951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55" name="矩形 454"/>
                <p:cNvSpPr/>
                <p:nvPr/>
              </p:nvSpPr>
              <p:spPr bwMode="auto">
                <a:xfrm>
                  <a:off x="3412042"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456" name="矩形 455"/>
                <p:cNvSpPr/>
                <p:nvPr/>
              </p:nvSpPr>
              <p:spPr bwMode="auto">
                <a:xfrm>
                  <a:off x="373457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57" name="矩形 456"/>
                <p:cNvSpPr/>
                <p:nvPr/>
              </p:nvSpPr>
              <p:spPr bwMode="auto">
                <a:xfrm>
                  <a:off x="405710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58" name="矩形 457"/>
                <p:cNvSpPr/>
                <p:nvPr/>
              </p:nvSpPr>
              <p:spPr bwMode="auto">
                <a:xfrm>
                  <a:off x="437962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59" name="矩形 458"/>
                <p:cNvSpPr/>
                <p:nvPr/>
              </p:nvSpPr>
              <p:spPr bwMode="auto">
                <a:xfrm>
                  <a:off x="4698275" y="491921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460" name="矩形 459"/>
                <p:cNvSpPr/>
                <p:nvPr/>
              </p:nvSpPr>
              <p:spPr bwMode="auto">
                <a:xfrm>
                  <a:off x="502080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1" name="矩形 460"/>
                <p:cNvSpPr/>
                <p:nvPr/>
              </p:nvSpPr>
              <p:spPr bwMode="auto">
                <a:xfrm>
                  <a:off x="5343333"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2" name="矩形 461"/>
                <p:cNvSpPr/>
                <p:nvPr/>
              </p:nvSpPr>
              <p:spPr bwMode="auto">
                <a:xfrm>
                  <a:off x="5665862"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3" name="矩形 462"/>
                <p:cNvSpPr/>
                <p:nvPr/>
              </p:nvSpPr>
              <p:spPr bwMode="auto">
                <a:xfrm>
                  <a:off x="598839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4" name="矩形 463"/>
                <p:cNvSpPr/>
                <p:nvPr/>
              </p:nvSpPr>
              <p:spPr bwMode="auto">
                <a:xfrm>
                  <a:off x="6310920"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5" name="矩形 464"/>
                <p:cNvSpPr/>
                <p:nvPr/>
              </p:nvSpPr>
              <p:spPr bwMode="auto">
                <a:xfrm>
                  <a:off x="6633449"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6" name="矩形 465"/>
                <p:cNvSpPr/>
                <p:nvPr/>
              </p:nvSpPr>
              <p:spPr bwMode="auto">
                <a:xfrm>
                  <a:off x="6955978"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7" name="矩形 466"/>
                <p:cNvSpPr/>
                <p:nvPr/>
              </p:nvSpPr>
              <p:spPr bwMode="auto">
                <a:xfrm>
                  <a:off x="7278507"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8" name="矩形 467"/>
                <p:cNvSpPr/>
                <p:nvPr/>
              </p:nvSpPr>
              <p:spPr bwMode="auto">
                <a:xfrm>
                  <a:off x="760103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69" name="矩形 468"/>
                <p:cNvSpPr/>
                <p:nvPr/>
              </p:nvSpPr>
              <p:spPr bwMode="auto">
                <a:xfrm>
                  <a:off x="7923251"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70" name="矩形 469"/>
                <p:cNvSpPr/>
                <p:nvPr/>
              </p:nvSpPr>
              <p:spPr bwMode="auto">
                <a:xfrm>
                  <a:off x="8245466"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71" name="矩形 470"/>
                <p:cNvSpPr/>
                <p:nvPr/>
              </p:nvSpPr>
              <p:spPr bwMode="auto">
                <a:xfrm>
                  <a:off x="8567995"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72" name="矩形 471"/>
                <p:cNvSpPr/>
                <p:nvPr/>
              </p:nvSpPr>
              <p:spPr bwMode="auto">
                <a:xfrm>
                  <a:off x="8890524" y="4919210"/>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73" name="矩形 472"/>
                <p:cNvSpPr/>
                <p:nvPr/>
              </p:nvSpPr>
              <p:spPr bwMode="auto">
                <a:xfrm>
                  <a:off x="9213053"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74" name="矩形 473"/>
                <p:cNvSpPr/>
                <p:nvPr/>
              </p:nvSpPr>
              <p:spPr bwMode="auto">
                <a:xfrm>
                  <a:off x="9535582" y="4919210"/>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75" name="矩形 474"/>
                <p:cNvSpPr/>
                <p:nvPr/>
              </p:nvSpPr>
              <p:spPr bwMode="auto">
                <a:xfrm>
                  <a:off x="9858111"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476" name="矩形 475"/>
                <p:cNvSpPr/>
                <p:nvPr/>
              </p:nvSpPr>
              <p:spPr bwMode="auto">
                <a:xfrm>
                  <a:off x="10173559"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477" name="矩形 476"/>
                <p:cNvSpPr/>
                <p:nvPr/>
              </p:nvSpPr>
              <p:spPr bwMode="auto">
                <a:xfrm>
                  <a:off x="10498724"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478" name="矩形 477"/>
                <p:cNvSpPr/>
                <p:nvPr/>
              </p:nvSpPr>
              <p:spPr bwMode="auto">
                <a:xfrm>
                  <a:off x="10821263" y="4919210"/>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grpSp>
            <p:nvGrpSpPr>
              <p:cNvPr id="422" name="组合 421"/>
              <p:cNvGrpSpPr/>
              <p:nvPr/>
            </p:nvGrpSpPr>
            <p:grpSpPr>
              <a:xfrm>
                <a:off x="2101420" y="2813041"/>
                <a:ext cx="9021552" cy="462148"/>
                <a:chOff x="2101420" y="2813041"/>
                <a:chExt cx="9021552" cy="462148"/>
              </a:xfrm>
            </p:grpSpPr>
            <p:sp>
              <p:nvSpPr>
                <p:cNvPr id="423" name="矩形 422"/>
                <p:cNvSpPr/>
                <p:nvPr/>
              </p:nvSpPr>
              <p:spPr bwMode="auto">
                <a:xfrm>
                  <a:off x="2101420"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424" name="矩形 423"/>
                <p:cNvSpPr/>
                <p:nvPr/>
              </p:nvSpPr>
              <p:spPr bwMode="auto">
                <a:xfrm>
                  <a:off x="242394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25" name="矩形 424"/>
                <p:cNvSpPr/>
                <p:nvPr/>
              </p:nvSpPr>
              <p:spPr bwMode="auto">
                <a:xfrm>
                  <a:off x="274647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26" name="矩形 425"/>
                <p:cNvSpPr/>
                <p:nvPr/>
              </p:nvSpPr>
              <p:spPr bwMode="auto">
                <a:xfrm>
                  <a:off x="3069007"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27" name="矩形 426"/>
                <p:cNvSpPr/>
                <p:nvPr/>
              </p:nvSpPr>
              <p:spPr bwMode="auto">
                <a:xfrm>
                  <a:off x="339153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28" name="矩形 427"/>
                <p:cNvSpPr/>
                <p:nvPr/>
              </p:nvSpPr>
              <p:spPr bwMode="auto">
                <a:xfrm>
                  <a:off x="371406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29" name="矩形 428"/>
                <p:cNvSpPr/>
                <p:nvPr/>
              </p:nvSpPr>
              <p:spPr bwMode="auto">
                <a:xfrm>
                  <a:off x="403659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30" name="矩形 429"/>
                <p:cNvSpPr/>
                <p:nvPr/>
              </p:nvSpPr>
              <p:spPr bwMode="auto">
                <a:xfrm>
                  <a:off x="4359123"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31" name="矩形 430"/>
                <p:cNvSpPr/>
                <p:nvPr/>
              </p:nvSpPr>
              <p:spPr bwMode="auto">
                <a:xfrm>
                  <a:off x="467776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32" name="矩形 431"/>
                <p:cNvSpPr/>
                <p:nvPr/>
              </p:nvSpPr>
              <p:spPr bwMode="auto">
                <a:xfrm>
                  <a:off x="500029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33" name="矩形 432"/>
                <p:cNvSpPr/>
                <p:nvPr/>
              </p:nvSpPr>
              <p:spPr bwMode="auto">
                <a:xfrm>
                  <a:off x="5322827"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34" name="矩形 433"/>
                <p:cNvSpPr/>
                <p:nvPr/>
              </p:nvSpPr>
              <p:spPr bwMode="auto">
                <a:xfrm>
                  <a:off x="564535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35" name="矩形 434"/>
                <p:cNvSpPr/>
                <p:nvPr/>
              </p:nvSpPr>
              <p:spPr bwMode="auto">
                <a:xfrm>
                  <a:off x="5967885"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436" name="矩形 435"/>
                <p:cNvSpPr/>
                <p:nvPr/>
              </p:nvSpPr>
              <p:spPr bwMode="auto">
                <a:xfrm>
                  <a:off x="629041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37" name="矩形 436"/>
                <p:cNvSpPr/>
                <p:nvPr/>
              </p:nvSpPr>
              <p:spPr bwMode="auto">
                <a:xfrm>
                  <a:off x="6612943"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38" name="矩形 437"/>
                <p:cNvSpPr/>
                <p:nvPr/>
              </p:nvSpPr>
              <p:spPr bwMode="auto">
                <a:xfrm>
                  <a:off x="6935472"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39" name="矩形 438"/>
                <p:cNvSpPr/>
                <p:nvPr/>
              </p:nvSpPr>
              <p:spPr bwMode="auto">
                <a:xfrm>
                  <a:off x="7258001"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40" name="矩形 439"/>
                <p:cNvSpPr/>
                <p:nvPr/>
              </p:nvSpPr>
              <p:spPr bwMode="auto">
                <a:xfrm>
                  <a:off x="758053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41" name="矩形 440"/>
                <p:cNvSpPr/>
                <p:nvPr/>
              </p:nvSpPr>
              <p:spPr bwMode="auto">
                <a:xfrm>
                  <a:off x="790274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42" name="矩形 441"/>
                <p:cNvSpPr/>
                <p:nvPr/>
              </p:nvSpPr>
              <p:spPr bwMode="auto">
                <a:xfrm>
                  <a:off x="822496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43" name="矩形 442"/>
                <p:cNvSpPr/>
                <p:nvPr/>
              </p:nvSpPr>
              <p:spPr bwMode="auto">
                <a:xfrm>
                  <a:off x="854748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44" name="矩形 443"/>
                <p:cNvSpPr/>
                <p:nvPr/>
              </p:nvSpPr>
              <p:spPr bwMode="auto">
                <a:xfrm>
                  <a:off x="887001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45" name="矩形 444"/>
                <p:cNvSpPr/>
                <p:nvPr/>
              </p:nvSpPr>
              <p:spPr bwMode="auto">
                <a:xfrm>
                  <a:off x="9192547"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46" name="矩形 445"/>
                <p:cNvSpPr/>
                <p:nvPr/>
              </p:nvSpPr>
              <p:spPr bwMode="auto">
                <a:xfrm>
                  <a:off x="9515076"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47" name="矩形 446"/>
                <p:cNvSpPr/>
                <p:nvPr/>
              </p:nvSpPr>
              <p:spPr bwMode="auto">
                <a:xfrm>
                  <a:off x="9837605"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448" name="矩形 447"/>
                <p:cNvSpPr/>
                <p:nvPr/>
              </p:nvSpPr>
              <p:spPr bwMode="auto">
                <a:xfrm>
                  <a:off x="10153053"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449" name="矩形 448"/>
                <p:cNvSpPr/>
                <p:nvPr/>
              </p:nvSpPr>
              <p:spPr bwMode="auto">
                <a:xfrm>
                  <a:off x="10478218"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sp>
              <p:nvSpPr>
                <p:cNvPr id="450" name="矩形 449"/>
                <p:cNvSpPr/>
                <p:nvPr/>
              </p:nvSpPr>
              <p:spPr bwMode="auto">
                <a:xfrm>
                  <a:off x="10800757"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grpSp>
        </p:grpSp>
        <p:sp>
          <p:nvSpPr>
            <p:cNvPr id="418" name="文本框 417"/>
            <p:cNvSpPr txBox="1"/>
            <p:nvPr/>
          </p:nvSpPr>
          <p:spPr>
            <a:xfrm>
              <a:off x="10906427" y="5062162"/>
              <a:ext cx="1477982" cy="37445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707" dirty="0">
                  <a:solidFill>
                    <a:srgbClr val="7030A0"/>
                  </a:solidFill>
                </a:rPr>
                <a:t>ADD </a:t>
              </a:r>
              <a:r>
                <a:rPr lang="zh-CN" altLang="en-US" sz="1707" dirty="0">
                  <a:solidFill>
                    <a:srgbClr val="7030A0"/>
                  </a:solidFill>
                </a:rPr>
                <a:t>微程序</a:t>
              </a:r>
            </a:p>
          </p:txBody>
        </p:sp>
        <p:sp>
          <p:nvSpPr>
            <p:cNvPr id="419" name="矩形 418"/>
            <p:cNvSpPr/>
            <p:nvPr/>
          </p:nvSpPr>
          <p:spPr bwMode="auto">
            <a:xfrm>
              <a:off x="1851616" y="4767740"/>
              <a:ext cx="10630226" cy="920963"/>
            </a:xfrm>
            <a:prstGeom prst="rect">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grpSp>
        <p:nvGrpSpPr>
          <p:cNvPr id="507" name="组合 506"/>
          <p:cNvGrpSpPr/>
          <p:nvPr/>
        </p:nvGrpSpPr>
        <p:grpSpPr>
          <a:xfrm>
            <a:off x="1649203" y="5872838"/>
            <a:ext cx="10079029" cy="355034"/>
            <a:chOff x="1851616" y="6573728"/>
            <a:chExt cx="10630226" cy="374450"/>
          </a:xfrm>
        </p:grpSpPr>
        <p:grpSp>
          <p:nvGrpSpPr>
            <p:cNvPr id="508" name="组合 507"/>
            <p:cNvGrpSpPr/>
            <p:nvPr/>
          </p:nvGrpSpPr>
          <p:grpSpPr>
            <a:xfrm>
              <a:off x="1851931" y="6604354"/>
              <a:ext cx="9021552" cy="308081"/>
              <a:chOff x="2101420" y="2813041"/>
              <a:chExt cx="9021552" cy="462148"/>
            </a:xfrm>
          </p:grpSpPr>
          <p:sp>
            <p:nvSpPr>
              <p:cNvPr id="511" name="矩形 510"/>
              <p:cNvSpPr/>
              <p:nvPr/>
            </p:nvSpPr>
            <p:spPr bwMode="auto">
              <a:xfrm>
                <a:off x="210142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2" name="矩形 511"/>
              <p:cNvSpPr/>
              <p:nvPr/>
            </p:nvSpPr>
            <p:spPr bwMode="auto">
              <a:xfrm>
                <a:off x="242394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3" name="矩形 512"/>
              <p:cNvSpPr/>
              <p:nvPr/>
            </p:nvSpPr>
            <p:spPr bwMode="auto">
              <a:xfrm>
                <a:off x="274647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4" name="矩形 513"/>
              <p:cNvSpPr/>
              <p:nvPr/>
            </p:nvSpPr>
            <p:spPr bwMode="auto">
              <a:xfrm>
                <a:off x="3069007"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515" name="矩形 514"/>
              <p:cNvSpPr/>
              <p:nvPr/>
            </p:nvSpPr>
            <p:spPr bwMode="auto">
              <a:xfrm>
                <a:off x="339153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6" name="矩形 515"/>
              <p:cNvSpPr/>
              <p:nvPr/>
            </p:nvSpPr>
            <p:spPr bwMode="auto">
              <a:xfrm>
                <a:off x="371406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7" name="矩形 516"/>
              <p:cNvSpPr/>
              <p:nvPr/>
            </p:nvSpPr>
            <p:spPr bwMode="auto">
              <a:xfrm>
                <a:off x="403659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8" name="矩形 517"/>
              <p:cNvSpPr/>
              <p:nvPr/>
            </p:nvSpPr>
            <p:spPr bwMode="auto">
              <a:xfrm>
                <a:off x="4359123"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19" name="矩形 518"/>
              <p:cNvSpPr/>
              <p:nvPr/>
            </p:nvSpPr>
            <p:spPr bwMode="auto">
              <a:xfrm>
                <a:off x="467776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0" name="矩形 519"/>
              <p:cNvSpPr/>
              <p:nvPr/>
            </p:nvSpPr>
            <p:spPr bwMode="auto">
              <a:xfrm>
                <a:off x="500029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1" name="矩形 520"/>
              <p:cNvSpPr/>
              <p:nvPr/>
            </p:nvSpPr>
            <p:spPr bwMode="auto">
              <a:xfrm>
                <a:off x="5322827"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2" name="矩形 521"/>
              <p:cNvSpPr/>
              <p:nvPr/>
            </p:nvSpPr>
            <p:spPr bwMode="auto">
              <a:xfrm>
                <a:off x="5645356"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3" name="矩形 522"/>
              <p:cNvSpPr/>
              <p:nvPr/>
            </p:nvSpPr>
            <p:spPr bwMode="auto">
              <a:xfrm>
                <a:off x="596788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4" name="矩形 523"/>
              <p:cNvSpPr/>
              <p:nvPr/>
            </p:nvSpPr>
            <p:spPr bwMode="auto">
              <a:xfrm>
                <a:off x="6290414"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5" name="矩形 524"/>
              <p:cNvSpPr/>
              <p:nvPr/>
            </p:nvSpPr>
            <p:spPr bwMode="auto">
              <a:xfrm>
                <a:off x="6612943"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6" name="矩形 525"/>
              <p:cNvSpPr/>
              <p:nvPr/>
            </p:nvSpPr>
            <p:spPr bwMode="auto">
              <a:xfrm>
                <a:off x="6935472"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7" name="矩形 526"/>
              <p:cNvSpPr/>
              <p:nvPr/>
            </p:nvSpPr>
            <p:spPr bwMode="auto">
              <a:xfrm>
                <a:off x="7258001" y="2813041"/>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528" name="矩形 527"/>
              <p:cNvSpPr/>
              <p:nvPr/>
            </p:nvSpPr>
            <p:spPr bwMode="auto">
              <a:xfrm>
                <a:off x="758053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29" name="矩形 528"/>
              <p:cNvSpPr/>
              <p:nvPr/>
            </p:nvSpPr>
            <p:spPr bwMode="auto">
              <a:xfrm>
                <a:off x="7902745"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0" name="矩形 529"/>
              <p:cNvSpPr/>
              <p:nvPr/>
            </p:nvSpPr>
            <p:spPr bwMode="auto">
              <a:xfrm>
                <a:off x="8224960"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1" name="矩形 530"/>
              <p:cNvSpPr/>
              <p:nvPr/>
            </p:nvSpPr>
            <p:spPr bwMode="auto">
              <a:xfrm>
                <a:off x="8547489"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2" name="矩形 531"/>
              <p:cNvSpPr/>
              <p:nvPr/>
            </p:nvSpPr>
            <p:spPr bwMode="auto">
              <a:xfrm>
                <a:off x="8870018" y="2813041"/>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3" name="矩形 532"/>
              <p:cNvSpPr/>
              <p:nvPr/>
            </p:nvSpPr>
            <p:spPr bwMode="auto">
              <a:xfrm>
                <a:off x="9192547"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4" name="矩形 533"/>
              <p:cNvSpPr/>
              <p:nvPr/>
            </p:nvSpPr>
            <p:spPr bwMode="auto">
              <a:xfrm>
                <a:off x="9515076" y="2813041"/>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535" name="矩形 534"/>
              <p:cNvSpPr/>
              <p:nvPr/>
            </p:nvSpPr>
            <p:spPr bwMode="auto">
              <a:xfrm>
                <a:off x="9837605"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536" name="矩形 535"/>
              <p:cNvSpPr/>
              <p:nvPr/>
            </p:nvSpPr>
            <p:spPr bwMode="auto">
              <a:xfrm>
                <a:off x="10153053"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537" name="矩形 536"/>
              <p:cNvSpPr/>
              <p:nvPr/>
            </p:nvSpPr>
            <p:spPr bwMode="auto">
              <a:xfrm>
                <a:off x="10478218"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sp>
            <p:nvSpPr>
              <p:cNvPr id="538" name="矩形 537"/>
              <p:cNvSpPr/>
              <p:nvPr/>
            </p:nvSpPr>
            <p:spPr bwMode="auto">
              <a:xfrm>
                <a:off x="10800757" y="2813041"/>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rgbClr val="FF0000"/>
                    </a:solidFill>
                    <a:latin typeface="Segoe UI Black" panose="020B0A02040204020203" pitchFamily="34" charset="0"/>
                    <a:cs typeface="Segoe UI Black" panose="020B0A02040204020203" pitchFamily="34" charset="0"/>
                  </a:rPr>
                  <a:t>0</a:t>
                </a:r>
                <a:endParaRPr lang="zh-CN" altLang="en-US" sz="1327" dirty="0">
                  <a:solidFill>
                    <a:srgbClr val="FF0000"/>
                  </a:solidFill>
                  <a:latin typeface="Segoe UI Black" panose="020B0A02040204020203" pitchFamily="34" charset="0"/>
                  <a:cs typeface="Segoe UI Black" panose="020B0A02040204020203" pitchFamily="34" charset="0"/>
                </a:endParaRPr>
              </a:p>
            </p:txBody>
          </p:sp>
        </p:grpSp>
        <p:sp>
          <p:nvSpPr>
            <p:cNvPr id="509" name="矩形 508"/>
            <p:cNvSpPr/>
            <p:nvPr/>
          </p:nvSpPr>
          <p:spPr bwMode="auto">
            <a:xfrm>
              <a:off x="1851616" y="6604353"/>
              <a:ext cx="10630226" cy="329689"/>
            </a:xfrm>
            <a:prstGeom prst="rect">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10" name="文本框 509"/>
            <p:cNvSpPr txBox="1"/>
            <p:nvPr/>
          </p:nvSpPr>
          <p:spPr>
            <a:xfrm>
              <a:off x="10892642" y="6573728"/>
              <a:ext cx="1516866" cy="37445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707" dirty="0">
                  <a:solidFill>
                    <a:srgbClr val="7030A0"/>
                  </a:solidFill>
                </a:rPr>
                <a:t>JMP  </a:t>
              </a:r>
              <a:r>
                <a:rPr lang="zh-CN" altLang="en-US" sz="1707" dirty="0">
                  <a:solidFill>
                    <a:srgbClr val="7030A0"/>
                  </a:solidFill>
                </a:rPr>
                <a:t>微程序</a:t>
              </a:r>
            </a:p>
          </p:txBody>
        </p:sp>
      </p:grpSp>
      <p:grpSp>
        <p:nvGrpSpPr>
          <p:cNvPr id="539" name="组合 538">
            <a:extLst>
              <a:ext uri="{FF2B5EF4-FFF2-40B4-BE49-F238E27FC236}">
                <a16:creationId xmlns:a16="http://schemas.microsoft.com/office/drawing/2014/main" id="{7B40862C-C0B4-4D96-94B7-C313D5500F64}"/>
              </a:ext>
            </a:extLst>
          </p:cNvPr>
          <p:cNvGrpSpPr/>
          <p:nvPr/>
        </p:nvGrpSpPr>
        <p:grpSpPr>
          <a:xfrm>
            <a:off x="4245017" y="265247"/>
            <a:ext cx="2565896" cy="579957"/>
            <a:chOff x="371537" y="4732301"/>
            <a:chExt cx="2678518" cy="579957"/>
          </a:xfrm>
        </p:grpSpPr>
        <p:sp>
          <p:nvSpPr>
            <p:cNvPr id="540" name="矩形 539">
              <a:extLst>
                <a:ext uri="{FF2B5EF4-FFF2-40B4-BE49-F238E27FC236}">
                  <a16:creationId xmlns:a16="http://schemas.microsoft.com/office/drawing/2014/main" id="{E081D1E3-769C-4969-AA2B-AD99DB26D280}"/>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矩形 540">
              <a:extLst>
                <a:ext uri="{FF2B5EF4-FFF2-40B4-BE49-F238E27FC236}">
                  <a16:creationId xmlns:a16="http://schemas.microsoft.com/office/drawing/2014/main" id="{F7EAA278-DFE2-4F68-922B-08F56674BB3A}"/>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微地址与状态等价！</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grpSp>
        <p:nvGrpSpPr>
          <p:cNvPr id="542" name="组合 541">
            <a:extLst>
              <a:ext uri="{FF2B5EF4-FFF2-40B4-BE49-F238E27FC236}">
                <a16:creationId xmlns:a16="http://schemas.microsoft.com/office/drawing/2014/main" id="{FF6E30F6-18C8-49C8-8F01-7F58D045265C}"/>
              </a:ext>
            </a:extLst>
          </p:cNvPr>
          <p:cNvGrpSpPr/>
          <p:nvPr/>
        </p:nvGrpSpPr>
        <p:grpSpPr>
          <a:xfrm>
            <a:off x="4044172" y="3731101"/>
            <a:ext cx="3660462" cy="579957"/>
            <a:chOff x="371537" y="4732301"/>
            <a:chExt cx="2678518" cy="579957"/>
          </a:xfrm>
        </p:grpSpPr>
        <p:sp>
          <p:nvSpPr>
            <p:cNvPr id="543" name="矩形 542">
              <a:extLst>
                <a:ext uri="{FF2B5EF4-FFF2-40B4-BE49-F238E27FC236}">
                  <a16:creationId xmlns:a16="http://schemas.microsoft.com/office/drawing/2014/main" id="{39E30464-D528-4AA7-A08D-86D38FF426B3}"/>
                </a:ext>
              </a:extLst>
            </p:cNvPr>
            <p:cNvSpPr/>
            <p:nvPr/>
          </p:nvSpPr>
          <p:spPr>
            <a:xfrm>
              <a:off x="371537" y="4732301"/>
              <a:ext cx="2678518" cy="579957"/>
            </a:xfrm>
            <a:prstGeom prst="rect">
              <a:avLst/>
            </a:prstGeom>
            <a:solidFill>
              <a:srgbClr val="FF000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4" name="矩形 543">
              <a:extLst>
                <a:ext uri="{FF2B5EF4-FFF2-40B4-BE49-F238E27FC236}">
                  <a16:creationId xmlns:a16="http://schemas.microsoft.com/office/drawing/2014/main" id="{DCD54693-8C39-4814-8741-D8E0D40EF0F5}"/>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如何加入中断机制？</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409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wipe(left)">
                                      <p:cBhvr>
                                        <p:cTn id="17" dur="500"/>
                                        <p:tgtEl>
                                          <p:spTgt spid="1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wipe(left)">
                                      <p:cBhvr>
                                        <p:cTn id="22" dur="500"/>
                                        <p:tgtEl>
                                          <p:spTgt spid="2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16"/>
                                        </p:tgtEl>
                                        <p:attrNameLst>
                                          <p:attrName>style.visibility</p:attrName>
                                        </p:attrNameLst>
                                      </p:cBhvr>
                                      <p:to>
                                        <p:strVal val="visible"/>
                                      </p:to>
                                    </p:set>
                                    <p:animEffect transition="in" filter="wipe(left)">
                                      <p:cBhvr>
                                        <p:cTn id="27" dur="500"/>
                                        <p:tgtEl>
                                          <p:spTgt spid="4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5"/>
                                        </p:tgtEl>
                                        <p:attrNameLst>
                                          <p:attrName>style.visibility</p:attrName>
                                        </p:attrNameLst>
                                      </p:cBhvr>
                                      <p:to>
                                        <p:strVal val="visible"/>
                                      </p:to>
                                    </p:set>
                                    <p:animEffect transition="in" filter="wipe(left)">
                                      <p:cBhvr>
                                        <p:cTn id="32" dur="500"/>
                                        <p:tgtEl>
                                          <p:spTgt spid="3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07"/>
                                        </p:tgtEl>
                                        <p:attrNameLst>
                                          <p:attrName>style.visibility</p:attrName>
                                        </p:attrNameLst>
                                      </p:cBhvr>
                                      <p:to>
                                        <p:strVal val="visible"/>
                                      </p:to>
                                    </p:set>
                                    <p:animEffect transition="in" filter="wipe(left)">
                                      <p:cBhvr>
                                        <p:cTn id="37" dur="500"/>
                                        <p:tgtEl>
                                          <p:spTgt spid="50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39"/>
                                        </p:tgtEl>
                                        <p:attrNameLst>
                                          <p:attrName>style.visibility</p:attrName>
                                        </p:attrNameLst>
                                      </p:cBhvr>
                                      <p:to>
                                        <p:strVal val="visible"/>
                                      </p:to>
                                    </p:set>
                                    <p:animEffect transition="in" filter="wipe(left)">
                                      <p:cBhvr>
                                        <p:cTn id="52" dur="500"/>
                                        <p:tgtEl>
                                          <p:spTgt spid="5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42"/>
                                        </p:tgtEl>
                                        <p:attrNameLst>
                                          <p:attrName>style.visibility</p:attrName>
                                        </p:attrNameLst>
                                      </p:cBhvr>
                                      <p:to>
                                        <p:strVal val="visible"/>
                                      </p:to>
                                    </p:set>
                                    <p:animEffect transition="in" filter="wipe(left)">
                                      <p:cBhvr>
                                        <p:cTn id="57" dur="5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A01C-EB09-43D3-BA69-046A6FAB81D4}"/>
              </a:ext>
            </a:extLst>
          </p:cNvPr>
          <p:cNvSpPr>
            <a:spLocks noGrp="1"/>
          </p:cNvSpPr>
          <p:nvPr>
            <p:ph type="title"/>
          </p:nvPr>
        </p:nvSpPr>
        <p:spPr/>
        <p:txBody>
          <a:bodyPr/>
          <a:lstStyle/>
          <a:p>
            <a:r>
              <a:rPr lang="zh-CN" altLang="en-US" dirty="0"/>
              <a:t>程序执行动态？</a:t>
            </a:r>
          </a:p>
        </p:txBody>
      </p:sp>
      <p:graphicFrame>
        <p:nvGraphicFramePr>
          <p:cNvPr id="6" name="表格 5">
            <a:extLst>
              <a:ext uri="{FF2B5EF4-FFF2-40B4-BE49-F238E27FC236}">
                <a16:creationId xmlns:a16="http://schemas.microsoft.com/office/drawing/2014/main" id="{F4255CDB-00AC-45B5-9165-1A90C76D1C71}"/>
              </a:ext>
            </a:extLst>
          </p:cNvPr>
          <p:cNvGraphicFramePr>
            <a:graphicFrameLocks noGrp="1"/>
          </p:cNvGraphicFramePr>
          <p:nvPr>
            <p:extLst>
              <p:ext uri="{D42A27DB-BD31-4B8C-83A1-F6EECF244321}">
                <p14:modId xmlns:p14="http://schemas.microsoft.com/office/powerpoint/2010/main" val="833844106"/>
              </p:ext>
            </p:extLst>
          </p:nvPr>
        </p:nvGraphicFramePr>
        <p:xfrm>
          <a:off x="6132513" y="810712"/>
          <a:ext cx="4381500" cy="5699760"/>
        </p:xfrm>
        <a:graphic>
          <a:graphicData uri="http://schemas.openxmlformats.org/drawingml/2006/table">
            <a:tbl>
              <a:tblPr firstRow="1" bandRow="1">
                <a:tableStyleId>{5C22544A-7EE6-4342-B048-85BDC9FD1C3A}</a:tableStyleId>
              </a:tblPr>
              <a:tblGrid>
                <a:gridCol w="924223">
                  <a:extLst>
                    <a:ext uri="{9D8B030D-6E8A-4147-A177-3AD203B41FA5}">
                      <a16:colId xmlns:a16="http://schemas.microsoft.com/office/drawing/2014/main" val="3773962694"/>
                    </a:ext>
                  </a:extLst>
                </a:gridCol>
                <a:gridCol w="1996777">
                  <a:extLst>
                    <a:ext uri="{9D8B030D-6E8A-4147-A177-3AD203B41FA5}">
                      <a16:colId xmlns:a16="http://schemas.microsoft.com/office/drawing/2014/main" val="2439235511"/>
                    </a:ext>
                  </a:extLst>
                </a:gridCol>
                <a:gridCol w="1460500">
                  <a:extLst>
                    <a:ext uri="{9D8B030D-6E8A-4147-A177-3AD203B41FA5}">
                      <a16:colId xmlns:a16="http://schemas.microsoft.com/office/drawing/2014/main" val="1110442519"/>
                    </a:ext>
                  </a:extLst>
                </a:gridCol>
              </a:tblGrid>
              <a:tr h="322779">
                <a:tc>
                  <a:txBody>
                    <a:bodyPr/>
                    <a:lstStyle/>
                    <a:p>
                      <a:pPr algn="ctr"/>
                      <a:r>
                        <a:rPr lang="zh-CN" altLang="en-US" sz="1600" dirty="0"/>
                        <a:t>地址</a:t>
                      </a:r>
                    </a:p>
                  </a:txBody>
                  <a:tcPr/>
                </a:tc>
                <a:tc>
                  <a:txBody>
                    <a:bodyPr/>
                    <a:lstStyle/>
                    <a:p>
                      <a:r>
                        <a:rPr lang="zh-CN" altLang="en-US" sz="1600" dirty="0"/>
                        <a:t>微程序</a:t>
                      </a:r>
                    </a:p>
                  </a:txBody>
                  <a:tcPr anchor="ctr" anchorCtr="1"/>
                </a:tc>
                <a:tc>
                  <a:txBody>
                    <a:bodyPr/>
                    <a:lstStyle/>
                    <a:p>
                      <a:pPr algn="ctr"/>
                      <a:r>
                        <a:rPr lang="zh-CN" altLang="en-US" sz="1600" dirty="0"/>
                        <a:t>微指令</a:t>
                      </a:r>
                    </a:p>
                  </a:txBody>
                  <a:tcPr/>
                </a:tc>
                <a:extLst>
                  <a:ext uri="{0D108BD9-81ED-4DB2-BD59-A6C34878D82A}">
                    <a16:rowId xmlns:a16="http://schemas.microsoft.com/office/drawing/2014/main" val="3600936264"/>
                  </a:ext>
                </a:extLst>
              </a:tr>
              <a:tr h="322779">
                <a:tc>
                  <a:txBody>
                    <a:bodyPr/>
                    <a:lstStyle/>
                    <a:p>
                      <a:pPr algn="ctr"/>
                      <a:r>
                        <a:rPr lang="en-US" altLang="zh-CN" sz="1600" b="1" dirty="0"/>
                        <a:t>0</a:t>
                      </a:r>
                      <a:endParaRPr lang="zh-CN" altLang="en-US" sz="1600" b="1" dirty="0"/>
                    </a:p>
                  </a:txBody>
                  <a:tcPr>
                    <a:solidFill>
                      <a:srgbClr val="00B050"/>
                    </a:solidFill>
                  </a:tcPr>
                </a:tc>
                <a:tc rowSpan="4">
                  <a:txBody>
                    <a:bodyPr/>
                    <a:lstStyle/>
                    <a:p>
                      <a:r>
                        <a:rPr lang="zh-CN" altLang="en-US" sz="1600" b="1" dirty="0"/>
                        <a:t>取指微程序</a:t>
                      </a:r>
                    </a:p>
                  </a:txBody>
                  <a:tcPr anchor="ctr" anchorCtr="1">
                    <a:solidFill>
                      <a:srgbClr val="00B050"/>
                    </a:solidFill>
                  </a:tcPr>
                </a:tc>
                <a:tc>
                  <a:txBody>
                    <a:bodyPr/>
                    <a:lstStyle/>
                    <a:p>
                      <a:pPr algn="ctr"/>
                      <a:r>
                        <a:rPr lang="en-US" altLang="zh-CN" sz="1600" dirty="0"/>
                        <a:t>1</a:t>
                      </a:r>
                      <a:endParaRPr lang="zh-CN" altLang="en-US" sz="1600" dirty="0"/>
                    </a:p>
                  </a:txBody>
                  <a:tcPr>
                    <a:solidFill>
                      <a:srgbClr val="00B050"/>
                    </a:solidFill>
                  </a:tcPr>
                </a:tc>
                <a:extLst>
                  <a:ext uri="{0D108BD9-81ED-4DB2-BD59-A6C34878D82A}">
                    <a16:rowId xmlns:a16="http://schemas.microsoft.com/office/drawing/2014/main" val="2548696649"/>
                  </a:ext>
                </a:extLst>
              </a:tr>
              <a:tr h="322779">
                <a:tc>
                  <a:txBody>
                    <a:bodyPr/>
                    <a:lstStyle/>
                    <a:p>
                      <a:pPr algn="ctr"/>
                      <a:r>
                        <a:rPr lang="en-US" altLang="zh-CN" sz="1600" b="1" dirty="0"/>
                        <a:t>1</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2</a:t>
                      </a:r>
                      <a:endParaRPr lang="zh-CN" altLang="en-US" sz="1600" dirty="0"/>
                    </a:p>
                  </a:txBody>
                  <a:tcPr>
                    <a:solidFill>
                      <a:srgbClr val="00B050"/>
                    </a:solidFill>
                  </a:tcPr>
                </a:tc>
                <a:extLst>
                  <a:ext uri="{0D108BD9-81ED-4DB2-BD59-A6C34878D82A}">
                    <a16:rowId xmlns:a16="http://schemas.microsoft.com/office/drawing/2014/main" val="2118680520"/>
                  </a:ext>
                </a:extLst>
              </a:tr>
              <a:tr h="322779">
                <a:tc>
                  <a:txBody>
                    <a:bodyPr/>
                    <a:lstStyle/>
                    <a:p>
                      <a:pPr algn="ctr"/>
                      <a:r>
                        <a:rPr lang="en-US" altLang="zh-CN" sz="1600" b="1" dirty="0"/>
                        <a:t>2</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3</a:t>
                      </a:r>
                      <a:endParaRPr lang="zh-CN" altLang="en-US" sz="1600" dirty="0"/>
                    </a:p>
                  </a:txBody>
                  <a:tcPr>
                    <a:solidFill>
                      <a:srgbClr val="00B050"/>
                    </a:solidFill>
                  </a:tcPr>
                </a:tc>
                <a:extLst>
                  <a:ext uri="{0D108BD9-81ED-4DB2-BD59-A6C34878D82A}">
                    <a16:rowId xmlns:a16="http://schemas.microsoft.com/office/drawing/2014/main" val="3346938869"/>
                  </a:ext>
                </a:extLst>
              </a:tr>
              <a:tr h="322779">
                <a:tc>
                  <a:txBody>
                    <a:bodyPr/>
                    <a:lstStyle/>
                    <a:p>
                      <a:pPr algn="ctr"/>
                      <a:r>
                        <a:rPr lang="en-US" altLang="zh-CN" sz="1600" b="1" dirty="0"/>
                        <a:t>3</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4</a:t>
                      </a:r>
                      <a:endParaRPr lang="zh-CN" altLang="en-US" sz="1600" dirty="0"/>
                    </a:p>
                  </a:txBody>
                  <a:tcPr>
                    <a:solidFill>
                      <a:srgbClr val="00B050"/>
                    </a:solidFill>
                  </a:tcPr>
                </a:tc>
                <a:extLst>
                  <a:ext uri="{0D108BD9-81ED-4DB2-BD59-A6C34878D82A}">
                    <a16:rowId xmlns:a16="http://schemas.microsoft.com/office/drawing/2014/main" val="394552419"/>
                  </a:ext>
                </a:extLst>
              </a:tr>
              <a:tr h="322779">
                <a:tc>
                  <a:txBody>
                    <a:bodyPr/>
                    <a:lstStyle/>
                    <a:p>
                      <a:pPr algn="ctr"/>
                      <a:r>
                        <a:rPr lang="en-US" altLang="zh-CN" sz="1600" b="1" dirty="0">
                          <a:solidFill>
                            <a:schemeClr val="tx1"/>
                          </a:solidFill>
                        </a:rPr>
                        <a:t>4</a:t>
                      </a:r>
                      <a:endParaRPr lang="zh-CN" altLang="en-US" sz="1600" b="1" dirty="0">
                        <a:solidFill>
                          <a:schemeClr val="tx1"/>
                        </a:solidFill>
                      </a:endParaRPr>
                    </a:p>
                  </a:txBody>
                  <a:tcPr>
                    <a:solidFill>
                      <a:srgbClr val="FFC000"/>
                    </a:solidFill>
                  </a:tcPr>
                </a:tc>
                <a:tc rowSpan="4">
                  <a:txBody>
                    <a:bodyPr/>
                    <a:lstStyle/>
                    <a:p>
                      <a:r>
                        <a:rPr lang="en-US" altLang="zh-CN" sz="1600" b="1" dirty="0"/>
                        <a:t>LOAD</a:t>
                      </a:r>
                      <a:r>
                        <a:rPr lang="zh-CN" altLang="en-US" sz="1600" b="1" dirty="0"/>
                        <a:t>微程序</a:t>
                      </a:r>
                    </a:p>
                  </a:txBody>
                  <a:tcPr anchor="ctr" anchorCtr="1">
                    <a:solidFill>
                      <a:srgbClr val="FFC000"/>
                    </a:solidFill>
                  </a:tcPr>
                </a:tc>
                <a:tc>
                  <a:txBody>
                    <a:bodyPr/>
                    <a:lstStyle/>
                    <a:p>
                      <a:pPr algn="ctr"/>
                      <a:r>
                        <a:rPr lang="en-US" altLang="zh-CN" sz="1600" dirty="0"/>
                        <a:t>1</a:t>
                      </a:r>
                      <a:endParaRPr lang="zh-CN" altLang="en-US" sz="1600" dirty="0"/>
                    </a:p>
                  </a:txBody>
                  <a:tcPr>
                    <a:solidFill>
                      <a:srgbClr val="FFC000"/>
                    </a:solidFill>
                  </a:tcPr>
                </a:tc>
                <a:extLst>
                  <a:ext uri="{0D108BD9-81ED-4DB2-BD59-A6C34878D82A}">
                    <a16:rowId xmlns:a16="http://schemas.microsoft.com/office/drawing/2014/main" val="1861222589"/>
                  </a:ext>
                </a:extLst>
              </a:tr>
              <a:tr h="322779">
                <a:tc>
                  <a:txBody>
                    <a:bodyPr/>
                    <a:lstStyle/>
                    <a:p>
                      <a:pPr algn="ctr"/>
                      <a:r>
                        <a:rPr lang="en-US" altLang="zh-CN" sz="1600" b="1" dirty="0"/>
                        <a:t>5</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2</a:t>
                      </a:r>
                      <a:endParaRPr lang="zh-CN" altLang="en-US" sz="1600" dirty="0"/>
                    </a:p>
                  </a:txBody>
                  <a:tcPr>
                    <a:solidFill>
                      <a:srgbClr val="FFC000"/>
                    </a:solidFill>
                  </a:tcPr>
                </a:tc>
                <a:extLst>
                  <a:ext uri="{0D108BD9-81ED-4DB2-BD59-A6C34878D82A}">
                    <a16:rowId xmlns:a16="http://schemas.microsoft.com/office/drawing/2014/main" val="3122029397"/>
                  </a:ext>
                </a:extLst>
              </a:tr>
              <a:tr h="322779">
                <a:tc>
                  <a:txBody>
                    <a:bodyPr/>
                    <a:lstStyle/>
                    <a:p>
                      <a:pPr algn="ctr"/>
                      <a:r>
                        <a:rPr lang="en-US" altLang="zh-CN" sz="1600" b="1" dirty="0"/>
                        <a:t>6</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3</a:t>
                      </a:r>
                      <a:endParaRPr lang="zh-CN" altLang="en-US" sz="1600" dirty="0"/>
                    </a:p>
                  </a:txBody>
                  <a:tcPr>
                    <a:solidFill>
                      <a:srgbClr val="FFC000"/>
                    </a:solidFill>
                  </a:tcPr>
                </a:tc>
                <a:extLst>
                  <a:ext uri="{0D108BD9-81ED-4DB2-BD59-A6C34878D82A}">
                    <a16:rowId xmlns:a16="http://schemas.microsoft.com/office/drawing/2014/main" val="2474688486"/>
                  </a:ext>
                </a:extLst>
              </a:tr>
              <a:tr h="322779">
                <a:tc>
                  <a:txBody>
                    <a:bodyPr/>
                    <a:lstStyle/>
                    <a:p>
                      <a:pPr algn="ctr"/>
                      <a:r>
                        <a:rPr lang="en-US" altLang="zh-CN" sz="1600" b="1" dirty="0"/>
                        <a:t>7</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4</a:t>
                      </a:r>
                      <a:endParaRPr lang="zh-CN" altLang="en-US" sz="1600" dirty="0"/>
                    </a:p>
                  </a:txBody>
                  <a:tcPr>
                    <a:solidFill>
                      <a:srgbClr val="FFC000"/>
                    </a:solidFill>
                  </a:tcPr>
                </a:tc>
                <a:extLst>
                  <a:ext uri="{0D108BD9-81ED-4DB2-BD59-A6C34878D82A}">
                    <a16:rowId xmlns:a16="http://schemas.microsoft.com/office/drawing/2014/main" val="3923465738"/>
                  </a:ext>
                </a:extLst>
              </a:tr>
              <a:tr h="322779">
                <a:tc>
                  <a:txBody>
                    <a:bodyPr/>
                    <a:lstStyle/>
                    <a:p>
                      <a:pPr algn="ctr"/>
                      <a:r>
                        <a:rPr lang="en-US" altLang="zh-CN" sz="1600" b="1" dirty="0"/>
                        <a:t>8</a:t>
                      </a:r>
                      <a:endParaRPr lang="zh-CN" altLang="en-US" sz="1600" b="1" dirty="0"/>
                    </a:p>
                  </a:txBody>
                  <a:tcPr>
                    <a:solidFill>
                      <a:schemeClr val="accent1">
                        <a:lumMod val="75000"/>
                      </a:schemeClr>
                    </a:solidFill>
                  </a:tcPr>
                </a:tc>
                <a:tc>
                  <a:txBody>
                    <a:bodyPr/>
                    <a:lstStyle/>
                    <a:p>
                      <a:r>
                        <a:rPr lang="en-US" altLang="zh-CN" sz="1600" b="1" dirty="0"/>
                        <a:t>MOVE</a:t>
                      </a:r>
                      <a:r>
                        <a:rPr lang="zh-CN" altLang="en-US" sz="1600" b="1" dirty="0"/>
                        <a:t>微程序</a:t>
                      </a:r>
                    </a:p>
                  </a:txBody>
                  <a:tcPr anchor="ctr" anchorCtr="1">
                    <a:solidFill>
                      <a:schemeClr val="accent1">
                        <a:lumMod val="75000"/>
                      </a:schemeClr>
                    </a:solidFill>
                  </a:tcPr>
                </a:tc>
                <a:tc>
                  <a:txBody>
                    <a:bodyPr/>
                    <a:lstStyle/>
                    <a:p>
                      <a:pPr algn="ctr"/>
                      <a:r>
                        <a:rPr lang="en-US" altLang="zh-CN" sz="1600" dirty="0"/>
                        <a:t>1</a:t>
                      </a:r>
                      <a:endParaRPr lang="zh-CN" altLang="en-US" sz="1600" dirty="0"/>
                    </a:p>
                  </a:txBody>
                  <a:tcPr>
                    <a:solidFill>
                      <a:srgbClr val="2E75B6"/>
                    </a:solidFill>
                  </a:tcPr>
                </a:tc>
                <a:extLst>
                  <a:ext uri="{0D108BD9-81ED-4DB2-BD59-A6C34878D82A}">
                    <a16:rowId xmlns:a16="http://schemas.microsoft.com/office/drawing/2014/main" val="207504345"/>
                  </a:ext>
                </a:extLst>
              </a:tr>
              <a:tr h="322779">
                <a:tc>
                  <a:txBody>
                    <a:bodyPr/>
                    <a:lstStyle/>
                    <a:p>
                      <a:pPr algn="ctr"/>
                      <a:r>
                        <a:rPr lang="en-US" altLang="zh-CN" sz="1600" b="1" dirty="0"/>
                        <a:t>9</a:t>
                      </a:r>
                      <a:endParaRPr lang="zh-CN" altLang="en-US" sz="1600" b="1" dirty="0"/>
                    </a:p>
                  </a:txBody>
                  <a:tcPr>
                    <a:solidFill>
                      <a:schemeClr val="accent6">
                        <a:lumMod val="40000"/>
                        <a:lumOff val="60000"/>
                      </a:schemeClr>
                    </a:solidFill>
                  </a:tcPr>
                </a:tc>
                <a:tc rowSpan="3">
                  <a:txBody>
                    <a:bodyPr/>
                    <a:lstStyle/>
                    <a:p>
                      <a:r>
                        <a:rPr lang="en-US" altLang="zh-CN" sz="1600" b="1" dirty="0"/>
                        <a:t>ADD</a:t>
                      </a:r>
                      <a:r>
                        <a:rPr lang="zh-CN" altLang="en-US" sz="1600" b="1" dirty="0"/>
                        <a:t>微程序</a:t>
                      </a:r>
                      <a:endParaRPr lang="en-US" altLang="zh-CN" sz="1600" b="1" dirty="0"/>
                    </a:p>
                    <a:p>
                      <a:endParaRPr lang="zh-CN" altLang="en-US" sz="1600" b="1" dirty="0"/>
                    </a:p>
                  </a:txBody>
                  <a:tcPr anchor="ctr" anchorCtr="1">
                    <a:solidFill>
                      <a:schemeClr val="accent6">
                        <a:lumMod val="40000"/>
                        <a:lumOff val="60000"/>
                      </a:schemeClr>
                    </a:solidFill>
                  </a:tcPr>
                </a:tc>
                <a:tc>
                  <a:txBody>
                    <a:bodyPr/>
                    <a:lstStyle/>
                    <a:p>
                      <a:pPr algn="ctr"/>
                      <a:r>
                        <a:rPr lang="en-US" altLang="zh-CN" sz="1600" dirty="0"/>
                        <a:t>1</a:t>
                      </a:r>
                      <a:endParaRPr lang="zh-CN" altLang="en-US" sz="1600" dirty="0"/>
                    </a:p>
                  </a:txBody>
                  <a:tcPr>
                    <a:solidFill>
                      <a:srgbClr val="C5E0B4"/>
                    </a:solidFill>
                  </a:tcPr>
                </a:tc>
                <a:extLst>
                  <a:ext uri="{0D108BD9-81ED-4DB2-BD59-A6C34878D82A}">
                    <a16:rowId xmlns:a16="http://schemas.microsoft.com/office/drawing/2014/main" val="3091502064"/>
                  </a:ext>
                </a:extLst>
              </a:tr>
              <a:tr h="322779">
                <a:tc>
                  <a:txBody>
                    <a:bodyPr/>
                    <a:lstStyle/>
                    <a:p>
                      <a:pPr algn="ctr"/>
                      <a:r>
                        <a:rPr lang="en-US" altLang="zh-CN" sz="1600" b="1" dirty="0"/>
                        <a:t>A</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2</a:t>
                      </a:r>
                      <a:endParaRPr lang="zh-CN" altLang="en-US" sz="1600" dirty="0"/>
                    </a:p>
                  </a:txBody>
                  <a:tcPr>
                    <a:solidFill>
                      <a:srgbClr val="C5E0B4"/>
                    </a:solidFill>
                  </a:tcPr>
                </a:tc>
                <a:extLst>
                  <a:ext uri="{0D108BD9-81ED-4DB2-BD59-A6C34878D82A}">
                    <a16:rowId xmlns:a16="http://schemas.microsoft.com/office/drawing/2014/main" val="2440599270"/>
                  </a:ext>
                </a:extLst>
              </a:tr>
              <a:tr h="322779">
                <a:tc>
                  <a:txBody>
                    <a:bodyPr/>
                    <a:lstStyle/>
                    <a:p>
                      <a:pPr algn="ctr"/>
                      <a:r>
                        <a:rPr lang="en-US" altLang="zh-CN" sz="1600" b="1" dirty="0"/>
                        <a:t>B</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3</a:t>
                      </a:r>
                      <a:endParaRPr lang="zh-CN" altLang="en-US" sz="1600" dirty="0"/>
                    </a:p>
                  </a:txBody>
                  <a:tcPr>
                    <a:solidFill>
                      <a:srgbClr val="C5E0B4"/>
                    </a:solidFill>
                  </a:tcPr>
                </a:tc>
                <a:extLst>
                  <a:ext uri="{0D108BD9-81ED-4DB2-BD59-A6C34878D82A}">
                    <a16:rowId xmlns:a16="http://schemas.microsoft.com/office/drawing/2014/main" val="1229338860"/>
                  </a:ext>
                </a:extLst>
              </a:tr>
              <a:tr h="322779">
                <a:tc>
                  <a:txBody>
                    <a:bodyPr/>
                    <a:lstStyle/>
                    <a:p>
                      <a:pPr algn="ctr"/>
                      <a:r>
                        <a:rPr lang="en-US" altLang="zh-CN" sz="1600" b="1" dirty="0"/>
                        <a:t>C</a:t>
                      </a:r>
                      <a:endParaRPr lang="zh-CN" altLang="en-US" sz="1600" b="1" dirty="0"/>
                    </a:p>
                  </a:txBody>
                  <a:tcPr>
                    <a:solidFill>
                      <a:srgbClr val="FFC000"/>
                    </a:solidFill>
                  </a:tcPr>
                </a:tc>
                <a:tc rowSpan="3">
                  <a:txBody>
                    <a:bodyPr/>
                    <a:lstStyle/>
                    <a:p>
                      <a:r>
                        <a:rPr lang="en-US" altLang="zh-CN" sz="1600" b="1" dirty="0"/>
                        <a:t>STORE</a:t>
                      </a:r>
                      <a:r>
                        <a:rPr lang="zh-CN" altLang="en-US" sz="1600" b="1" dirty="0"/>
                        <a:t>微程序</a:t>
                      </a:r>
                    </a:p>
                  </a:txBody>
                  <a:tcPr anchor="ctr" anchorCtr="1">
                    <a:solidFill>
                      <a:srgbClr val="FFC000"/>
                    </a:solidFill>
                  </a:tcPr>
                </a:tc>
                <a:tc>
                  <a:txBody>
                    <a:bodyPr/>
                    <a:lstStyle/>
                    <a:p>
                      <a:pPr algn="ctr"/>
                      <a:r>
                        <a:rPr lang="en-US" altLang="zh-CN" sz="1600" dirty="0"/>
                        <a:t>1</a:t>
                      </a:r>
                      <a:endParaRPr lang="zh-CN" altLang="en-US" sz="1600" dirty="0"/>
                    </a:p>
                  </a:txBody>
                  <a:tcPr>
                    <a:solidFill>
                      <a:srgbClr val="FFC000"/>
                    </a:solidFill>
                  </a:tcPr>
                </a:tc>
                <a:extLst>
                  <a:ext uri="{0D108BD9-81ED-4DB2-BD59-A6C34878D82A}">
                    <a16:rowId xmlns:a16="http://schemas.microsoft.com/office/drawing/2014/main" val="2637999041"/>
                  </a:ext>
                </a:extLst>
              </a:tr>
              <a:tr h="322779">
                <a:tc>
                  <a:txBody>
                    <a:bodyPr/>
                    <a:lstStyle/>
                    <a:p>
                      <a:pPr algn="ctr"/>
                      <a:r>
                        <a:rPr lang="en-US" altLang="zh-CN" sz="1600" b="1" dirty="0"/>
                        <a:t>D</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2</a:t>
                      </a:r>
                      <a:endParaRPr lang="zh-CN" altLang="en-US" sz="1600" dirty="0"/>
                    </a:p>
                  </a:txBody>
                  <a:tcPr>
                    <a:solidFill>
                      <a:srgbClr val="FFC000"/>
                    </a:solidFill>
                  </a:tcPr>
                </a:tc>
                <a:extLst>
                  <a:ext uri="{0D108BD9-81ED-4DB2-BD59-A6C34878D82A}">
                    <a16:rowId xmlns:a16="http://schemas.microsoft.com/office/drawing/2014/main" val="1468069336"/>
                  </a:ext>
                </a:extLst>
              </a:tr>
              <a:tr h="322779">
                <a:tc>
                  <a:txBody>
                    <a:bodyPr/>
                    <a:lstStyle/>
                    <a:p>
                      <a:pPr algn="ctr"/>
                      <a:r>
                        <a:rPr lang="en-US" altLang="zh-CN" sz="1600" b="1" dirty="0"/>
                        <a:t>E</a:t>
                      </a:r>
                      <a:endParaRPr lang="zh-CN" altLang="en-US" sz="1600" b="1" dirty="0"/>
                    </a:p>
                  </a:txBody>
                  <a:tcPr>
                    <a:solidFill>
                      <a:schemeClr val="accent1">
                        <a:lumMod val="20000"/>
                        <a:lumOff val="80000"/>
                      </a:schemeClr>
                    </a:solidFill>
                  </a:tcPr>
                </a:tc>
                <a:tc vMerge="1">
                  <a:txBody>
                    <a:bodyPr/>
                    <a:lstStyle/>
                    <a:p>
                      <a:endParaRPr lang="zh-CN" altLang="en-US" dirty="0"/>
                    </a:p>
                  </a:txBody>
                  <a:tcPr/>
                </a:tc>
                <a:tc>
                  <a:txBody>
                    <a:bodyPr/>
                    <a:lstStyle/>
                    <a:p>
                      <a:pPr algn="ctr"/>
                      <a:r>
                        <a:rPr lang="en-US" altLang="zh-CN" sz="1600" dirty="0"/>
                        <a:t>3</a:t>
                      </a:r>
                      <a:endParaRPr lang="zh-CN" altLang="en-US" sz="1600" dirty="0"/>
                    </a:p>
                  </a:txBody>
                  <a:tcPr>
                    <a:solidFill>
                      <a:srgbClr val="FFC000"/>
                    </a:solidFill>
                  </a:tcPr>
                </a:tc>
                <a:extLst>
                  <a:ext uri="{0D108BD9-81ED-4DB2-BD59-A6C34878D82A}">
                    <a16:rowId xmlns:a16="http://schemas.microsoft.com/office/drawing/2014/main" val="1058207115"/>
                  </a:ext>
                </a:extLst>
              </a:tr>
              <a:tr h="322779">
                <a:tc>
                  <a:txBody>
                    <a:bodyPr/>
                    <a:lstStyle/>
                    <a:p>
                      <a:pPr algn="ctr"/>
                      <a:r>
                        <a:rPr lang="en-US" altLang="zh-CN" sz="1600" b="1" dirty="0"/>
                        <a:t>F</a:t>
                      </a:r>
                      <a:endParaRPr lang="zh-CN" altLang="en-US" sz="1600" b="1" dirty="0"/>
                    </a:p>
                  </a:txBody>
                  <a:tcPr>
                    <a:solidFill>
                      <a:srgbClr val="2E75B6"/>
                    </a:solidFill>
                  </a:tcPr>
                </a:tc>
                <a:tc>
                  <a:txBody>
                    <a:bodyPr/>
                    <a:lstStyle/>
                    <a:p>
                      <a:r>
                        <a:rPr lang="en-US" altLang="zh-CN" sz="1600" b="1" dirty="0"/>
                        <a:t>JMP</a:t>
                      </a:r>
                      <a:r>
                        <a:rPr lang="zh-CN" altLang="en-US" sz="1600" b="1" dirty="0"/>
                        <a:t>微程序</a:t>
                      </a:r>
                    </a:p>
                  </a:txBody>
                  <a:tcPr anchor="ctr" anchorCtr="1">
                    <a:solidFill>
                      <a:srgbClr val="2E75B6"/>
                    </a:solidFill>
                  </a:tcPr>
                </a:tc>
                <a:tc>
                  <a:txBody>
                    <a:bodyPr/>
                    <a:lstStyle/>
                    <a:p>
                      <a:pPr algn="ctr"/>
                      <a:r>
                        <a:rPr lang="en-US" altLang="zh-CN" sz="1600" dirty="0"/>
                        <a:t>1</a:t>
                      </a:r>
                      <a:endParaRPr lang="zh-CN" altLang="en-US" sz="1600" dirty="0"/>
                    </a:p>
                  </a:txBody>
                  <a:tcPr>
                    <a:solidFill>
                      <a:srgbClr val="2E75B6"/>
                    </a:solidFill>
                  </a:tcPr>
                </a:tc>
                <a:extLst>
                  <a:ext uri="{0D108BD9-81ED-4DB2-BD59-A6C34878D82A}">
                    <a16:rowId xmlns:a16="http://schemas.microsoft.com/office/drawing/2014/main" val="1860595423"/>
                  </a:ext>
                </a:extLst>
              </a:tr>
            </a:tbl>
          </a:graphicData>
        </a:graphic>
      </p:graphicFrame>
      <p:graphicFrame>
        <p:nvGraphicFramePr>
          <p:cNvPr id="8" name="表格 7">
            <a:extLst>
              <a:ext uri="{FF2B5EF4-FFF2-40B4-BE49-F238E27FC236}">
                <a16:creationId xmlns:a16="http://schemas.microsoft.com/office/drawing/2014/main" id="{7B90AD9F-B933-4EEB-822C-CBF7F1137C8D}"/>
              </a:ext>
            </a:extLst>
          </p:cNvPr>
          <p:cNvGraphicFramePr>
            <a:graphicFrameLocks noGrp="1"/>
          </p:cNvGraphicFramePr>
          <p:nvPr>
            <p:extLst>
              <p:ext uri="{D42A27DB-BD31-4B8C-83A1-F6EECF244321}">
                <p14:modId xmlns:p14="http://schemas.microsoft.com/office/powerpoint/2010/main" val="2149107356"/>
              </p:ext>
            </p:extLst>
          </p:nvPr>
        </p:nvGraphicFramePr>
        <p:xfrm>
          <a:off x="1126558" y="3213100"/>
          <a:ext cx="3644842" cy="3297372"/>
        </p:xfrm>
        <a:graphic>
          <a:graphicData uri="http://schemas.openxmlformats.org/drawingml/2006/table">
            <a:tbl>
              <a:tblPr firstRow="1" bandRow="1">
                <a:tableStyleId>{5C22544A-7EE6-4342-B048-85BDC9FD1C3A}</a:tableStyleId>
              </a:tblPr>
              <a:tblGrid>
                <a:gridCol w="832021">
                  <a:extLst>
                    <a:ext uri="{9D8B030D-6E8A-4147-A177-3AD203B41FA5}">
                      <a16:colId xmlns:a16="http://schemas.microsoft.com/office/drawing/2014/main" val="2661523149"/>
                    </a:ext>
                  </a:extLst>
                </a:gridCol>
                <a:gridCol w="2812821">
                  <a:extLst>
                    <a:ext uri="{9D8B030D-6E8A-4147-A177-3AD203B41FA5}">
                      <a16:colId xmlns:a16="http://schemas.microsoft.com/office/drawing/2014/main" val="1111912307"/>
                    </a:ext>
                  </a:extLst>
                </a:gridCol>
              </a:tblGrid>
              <a:tr h="549562">
                <a:tc>
                  <a:txBody>
                    <a:bodyPr/>
                    <a:lstStyle/>
                    <a:p>
                      <a:r>
                        <a:rPr lang="en-US" altLang="zh-CN" sz="2100" dirty="0"/>
                        <a:t>#</a:t>
                      </a:r>
                      <a:endParaRPr lang="zh-CN" altLang="en-US" sz="2100" dirty="0"/>
                    </a:p>
                  </a:txBody>
                  <a:tcPr marL="107325" marR="107325" marT="53662" marB="53662" anchor="ctr" anchorCtr="1"/>
                </a:tc>
                <a:tc>
                  <a:txBody>
                    <a:bodyPr/>
                    <a:lstStyle/>
                    <a:p>
                      <a:pPr algn="l"/>
                      <a:r>
                        <a:rPr lang="zh-CN" altLang="en-US" sz="2100" dirty="0"/>
                        <a:t>指令</a:t>
                      </a:r>
                    </a:p>
                  </a:txBody>
                  <a:tcPr marL="107325" marR="107325" marT="53662" marB="53662" anchor="ctr"/>
                </a:tc>
                <a:extLst>
                  <a:ext uri="{0D108BD9-81ED-4DB2-BD59-A6C34878D82A}">
                    <a16:rowId xmlns:a16="http://schemas.microsoft.com/office/drawing/2014/main" val="2865010534"/>
                  </a:ext>
                </a:extLst>
              </a:tr>
              <a:tr h="549562">
                <a:tc>
                  <a:txBody>
                    <a:bodyPr/>
                    <a:lstStyle/>
                    <a:p>
                      <a:r>
                        <a:rPr lang="en-US" altLang="zh-CN" sz="2100" dirty="0"/>
                        <a:t>1</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1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LOAD R0,6#</a:t>
                      </a:r>
                    </a:p>
                  </a:txBody>
                  <a:tcPr marL="107325" marR="107325" marT="53662" marB="53662" anchor="ctr"/>
                </a:tc>
                <a:extLst>
                  <a:ext uri="{0D108BD9-81ED-4DB2-BD59-A6C34878D82A}">
                    <a16:rowId xmlns:a16="http://schemas.microsoft.com/office/drawing/2014/main" val="2530697737"/>
                  </a:ext>
                </a:extLst>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1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MOVE R1,10</a:t>
                      </a:r>
                    </a:p>
                  </a:txBody>
                  <a:tcPr marL="107325" marR="107325" marT="53662" marB="53662" anchor="ctr"/>
                </a:tc>
                <a:extLst>
                  <a:ext uri="{0D108BD9-81ED-4DB2-BD59-A6C34878D82A}">
                    <a16:rowId xmlns:a16="http://schemas.microsoft.com/office/drawing/2014/main" val="3538322922"/>
                  </a:ext>
                </a:extLst>
              </a:tr>
              <a:tr h="549562">
                <a:tc>
                  <a:txBody>
                    <a:bodyPr/>
                    <a:lstStyle/>
                    <a:p>
                      <a:r>
                        <a:rPr lang="en-US" altLang="zh-CN" sz="2100" dirty="0"/>
                        <a:t>3</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1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ADD R0,R1</a:t>
                      </a:r>
                    </a:p>
                  </a:txBody>
                  <a:tcPr marL="107325" marR="107325" marT="53662" marB="53662" anchor="ctr"/>
                </a:tc>
                <a:extLst>
                  <a:ext uri="{0D108BD9-81ED-4DB2-BD59-A6C34878D82A}">
                    <a16:rowId xmlns:a16="http://schemas.microsoft.com/office/drawing/2014/main" val="2687639568"/>
                  </a:ext>
                </a:extLst>
              </a:tr>
              <a:tr h="549562">
                <a:tc>
                  <a:txBody>
                    <a:bodyPr/>
                    <a:lstStyle/>
                    <a:p>
                      <a:r>
                        <a:rPr lang="en-US" altLang="zh-CN" sz="2100" dirty="0"/>
                        <a:t>4</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1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STORE R0,(R2)</a:t>
                      </a:r>
                    </a:p>
                  </a:txBody>
                  <a:tcPr marL="107325" marR="107325" marT="53662" marB="53662" anchor="ctr"/>
                </a:tc>
                <a:extLst>
                  <a:ext uri="{0D108BD9-81ED-4DB2-BD59-A6C34878D82A}">
                    <a16:rowId xmlns:a16="http://schemas.microsoft.com/office/drawing/2014/main" val="1899089727"/>
                  </a:ext>
                </a:extLst>
              </a:tr>
              <a:tr h="549562">
                <a:tc>
                  <a:txBody>
                    <a:bodyPr/>
                    <a:lstStyle/>
                    <a:p>
                      <a:r>
                        <a:rPr lang="en-US" altLang="zh-CN" sz="2100" dirty="0"/>
                        <a:t>5</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1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JMP 1000</a:t>
                      </a:r>
                    </a:p>
                  </a:txBody>
                  <a:tcPr marL="107325" marR="107325" marT="53662" marB="53662" anchor="ctr"/>
                </a:tc>
                <a:extLst>
                  <a:ext uri="{0D108BD9-81ED-4DB2-BD59-A6C34878D82A}">
                    <a16:rowId xmlns:a16="http://schemas.microsoft.com/office/drawing/2014/main" val="1069417342"/>
                  </a:ext>
                </a:extLst>
              </a:tr>
            </a:tbl>
          </a:graphicData>
        </a:graphic>
      </p:graphicFrame>
      <p:grpSp>
        <p:nvGrpSpPr>
          <p:cNvPr id="9" name="组合 8">
            <a:extLst>
              <a:ext uri="{FF2B5EF4-FFF2-40B4-BE49-F238E27FC236}">
                <a16:creationId xmlns:a16="http://schemas.microsoft.com/office/drawing/2014/main" id="{77870161-21CC-42B0-8656-72F89D29A2B6}"/>
              </a:ext>
            </a:extLst>
          </p:cNvPr>
          <p:cNvGrpSpPr/>
          <p:nvPr/>
        </p:nvGrpSpPr>
        <p:grpSpPr>
          <a:xfrm>
            <a:off x="1313173" y="1464220"/>
            <a:ext cx="2992641" cy="579957"/>
            <a:chOff x="371537" y="4732301"/>
            <a:chExt cx="2678518" cy="579957"/>
          </a:xfrm>
        </p:grpSpPr>
        <p:sp>
          <p:nvSpPr>
            <p:cNvPr id="10" name="矩形 9">
              <a:extLst>
                <a:ext uri="{FF2B5EF4-FFF2-40B4-BE49-F238E27FC236}">
                  <a16:creationId xmlns:a16="http://schemas.microsoft.com/office/drawing/2014/main" id="{9F2CAEB1-35C9-4040-891D-13ABA01C30F5}"/>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150582F-F99A-4B34-A8FF-B1C7B69D678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微指令执行的顺序？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22B489B0-8AB4-467E-ADAD-0C3828849F5C}"/>
              </a:ext>
            </a:extLst>
          </p:cNvPr>
          <p:cNvSpPr txBox="1"/>
          <p:nvPr/>
        </p:nvSpPr>
        <p:spPr>
          <a:xfrm>
            <a:off x="2358087" y="2689880"/>
            <a:ext cx="902811" cy="523220"/>
          </a:xfrm>
          <a:prstGeom prst="rect">
            <a:avLst/>
          </a:prstGeom>
          <a:noFill/>
        </p:spPr>
        <p:txBody>
          <a:bodyPr wrap="none" rtlCol="0">
            <a:spAutoFit/>
          </a:bodyPr>
          <a:lstStyle/>
          <a:p>
            <a:r>
              <a:rPr lang="zh-CN" altLang="en-US" sz="2800" b="1" dirty="0"/>
              <a:t>主存</a:t>
            </a:r>
          </a:p>
        </p:txBody>
      </p:sp>
      <p:sp>
        <p:nvSpPr>
          <p:cNvPr id="13" name="文本框 12">
            <a:extLst>
              <a:ext uri="{FF2B5EF4-FFF2-40B4-BE49-F238E27FC236}">
                <a16:creationId xmlns:a16="http://schemas.microsoft.com/office/drawing/2014/main" id="{1AE8EAD8-6073-483F-B59E-830CED9BC6BA}"/>
              </a:ext>
            </a:extLst>
          </p:cNvPr>
          <p:cNvSpPr txBox="1"/>
          <p:nvPr/>
        </p:nvSpPr>
        <p:spPr>
          <a:xfrm>
            <a:off x="10552016" y="3660592"/>
            <a:ext cx="902811" cy="523220"/>
          </a:xfrm>
          <a:prstGeom prst="rect">
            <a:avLst/>
          </a:prstGeom>
          <a:noFill/>
        </p:spPr>
        <p:txBody>
          <a:bodyPr wrap="none" rtlCol="0">
            <a:spAutoFit/>
          </a:bodyPr>
          <a:lstStyle/>
          <a:p>
            <a:r>
              <a:rPr lang="zh-CN" altLang="en-US" sz="2800" b="1" dirty="0"/>
              <a:t>控存</a:t>
            </a:r>
          </a:p>
        </p:txBody>
      </p:sp>
    </p:spTree>
    <p:extLst>
      <p:ext uri="{BB962C8B-B14F-4D97-AF65-F5344CB8AC3E}">
        <p14:creationId xmlns:p14="http://schemas.microsoft.com/office/powerpoint/2010/main" val="8631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微指令设计原则</a:t>
            </a:r>
          </a:p>
        </p:txBody>
      </p:sp>
      <p:sp>
        <p:nvSpPr>
          <p:cNvPr id="3" name="内容占位符 2"/>
          <p:cNvSpPr>
            <a:spLocks noGrp="1"/>
          </p:cNvSpPr>
          <p:nvPr>
            <p:ph idx="1"/>
          </p:nvPr>
        </p:nvSpPr>
        <p:spPr>
          <a:xfrm>
            <a:off x="487822" y="942764"/>
            <a:ext cx="10933034" cy="5637024"/>
          </a:xfrm>
        </p:spPr>
        <p:txBody>
          <a:bodyPr/>
          <a:lstStyle/>
          <a:p>
            <a:pPr>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有利于缩短微指令字长度     </a:t>
            </a:r>
            <a:r>
              <a:rPr lang="en-US" altLang="zh-CN" dirty="0">
                <a:cs typeface="Segoe UI Black" panose="020B0A02040204020203" pitchFamily="34" charset="0"/>
                <a:sym typeface="Arial" panose="020B0604020202020204" pitchFamily="34" charset="0"/>
              </a:rPr>
              <a:t>		</a:t>
            </a:r>
          </a:p>
          <a:p>
            <a:pPr>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有利于减少控制存储器容量</a:t>
            </a:r>
          </a:p>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有利于提高微程序执行速度       </a:t>
            </a:r>
            <a:r>
              <a:rPr lang="en-US" altLang="zh-CN" dirty="0">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有利于对微指令进行修改</a:t>
            </a:r>
          </a:p>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有利于提高微程序设计的灵活性</a:t>
            </a:r>
            <a:endParaRPr lang="en-US" altLang="zh-CN"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endParaRPr lang="zh-CN" altLang="en-US" dirty="0"/>
          </a:p>
        </p:txBody>
      </p:sp>
      <p:grpSp>
        <p:nvGrpSpPr>
          <p:cNvPr id="4" name="组合 3">
            <a:extLst>
              <a:ext uri="{FF2B5EF4-FFF2-40B4-BE49-F238E27FC236}">
                <a16:creationId xmlns:a16="http://schemas.microsoft.com/office/drawing/2014/main" id="{22436F12-A99F-4B3D-A848-7063C9D558EF}"/>
              </a:ext>
            </a:extLst>
          </p:cNvPr>
          <p:cNvGrpSpPr/>
          <p:nvPr/>
        </p:nvGrpSpPr>
        <p:grpSpPr>
          <a:xfrm>
            <a:off x="8010781" y="5157788"/>
            <a:ext cx="2992641" cy="579957"/>
            <a:chOff x="371537" y="4732301"/>
            <a:chExt cx="2678518" cy="579957"/>
          </a:xfrm>
        </p:grpSpPr>
        <p:sp>
          <p:nvSpPr>
            <p:cNvPr id="5" name="矩形 4">
              <a:extLst>
                <a:ext uri="{FF2B5EF4-FFF2-40B4-BE49-F238E27FC236}">
                  <a16:creationId xmlns:a16="http://schemas.microsoft.com/office/drawing/2014/main" id="{BD0D8C2B-5BE5-42A7-84C9-850455121FC6}"/>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02A91CA-598E-432B-84B6-A81954B66BE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目标可能是矛盾的！</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8565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a:t>微命令编码</a:t>
            </a:r>
          </a:p>
        </p:txBody>
      </p:sp>
      <p:sp>
        <p:nvSpPr>
          <p:cNvPr id="107524" name="Rectangle 3"/>
          <p:cNvSpPr>
            <a:spLocks noGrp="1" noChangeArrowheads="1"/>
          </p:cNvSpPr>
          <p:nvPr>
            <p:ph type="body" idx="1"/>
          </p:nvPr>
        </p:nvSpPr>
        <p:spPr/>
        <p:txBody>
          <a:bodyPr/>
          <a:lstStyle/>
          <a:p>
            <a:r>
              <a:rPr lang="zh-CN" altLang="en-US" b="1" dirty="0"/>
              <a:t>直接表示法</a:t>
            </a:r>
          </a:p>
          <a:p>
            <a:r>
              <a:rPr lang="zh-CN" altLang="en-US" b="1" dirty="0"/>
              <a:t>编码表示法</a:t>
            </a:r>
          </a:p>
          <a:p>
            <a:r>
              <a:rPr lang="zh-CN" altLang="en-US" b="1" dirty="0"/>
              <a:t>混合表示法</a:t>
            </a:r>
          </a:p>
          <a:p>
            <a:endParaRPr lang="en-US" altLang="zh-CN" dirty="0"/>
          </a:p>
        </p:txBody>
      </p:sp>
    </p:spTree>
    <p:extLst>
      <p:ext uri="{BB962C8B-B14F-4D97-AF65-F5344CB8AC3E}">
        <p14:creationId xmlns:p14="http://schemas.microsoft.com/office/powerpoint/2010/main" val="2165993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p>
        </p:txBody>
      </p:sp>
      <p:sp>
        <p:nvSpPr>
          <p:cNvPr id="3" name="内容占位符 2"/>
          <p:cNvSpPr>
            <a:spLocks noGrp="1"/>
          </p:cNvSpPr>
          <p:nvPr>
            <p:ph idx="1"/>
          </p:nvPr>
        </p:nvSpPr>
        <p:spPr>
          <a:xfrm>
            <a:off x="487822" y="942764"/>
            <a:ext cx="10859882" cy="5637024"/>
          </a:xfrm>
        </p:spPr>
        <p:txBody>
          <a:bodyPr/>
          <a:lstStyle/>
          <a:p>
            <a:pPr marL="325103" indent="-325103" algn="just" defTabSz="866943" fontAlgn="base">
              <a:lnSpc>
                <a:spcPct val="15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取指令，将</a:t>
            </a:r>
            <a:r>
              <a:rPr lang="zh-CN" altLang="en-US" b="1" dirty="0">
                <a:solidFill>
                  <a:srgbClr val="0066FF"/>
                </a:solidFill>
                <a:cs typeface="Segoe UI Black" panose="020B0A02040204020203" pitchFamily="34" charset="0"/>
                <a:sym typeface="Arial" panose="020B0604020202020204" pitchFamily="34" charset="0"/>
              </a:rPr>
              <a:t>机器指令</a:t>
            </a:r>
            <a:r>
              <a:rPr lang="zh-CN" altLang="en-US" b="1" dirty="0">
                <a:solidFill>
                  <a:srgbClr val="FF0000"/>
                </a:solidFill>
                <a:cs typeface="Segoe UI Black" panose="020B0A02040204020203" pitchFamily="34" charset="0"/>
                <a:sym typeface="Arial" panose="020B0604020202020204" pitchFamily="34" charset="0"/>
              </a:rPr>
              <a:t>译码</a:t>
            </a:r>
            <a:r>
              <a:rPr lang="zh-CN" altLang="en-US" b="1" dirty="0">
                <a:solidFill>
                  <a:prstClr val="black"/>
                </a:solidFill>
                <a:cs typeface="Segoe UI Black" panose="020B0A02040204020203" pitchFamily="34" charset="0"/>
                <a:sym typeface="Arial" panose="020B0604020202020204" pitchFamily="34" charset="0"/>
              </a:rPr>
              <a:t>并生成</a:t>
            </a:r>
            <a:r>
              <a:rPr lang="zh-CN" altLang="en-US" b="1" dirty="0">
                <a:solidFill>
                  <a:srgbClr val="0066FF"/>
                </a:solidFill>
                <a:cs typeface="Segoe UI Black" panose="020B0A02040204020203" pitchFamily="34" charset="0"/>
                <a:sym typeface="Arial" panose="020B0604020202020204" pitchFamily="34" charset="0"/>
              </a:rPr>
              <a:t>执行部件</a:t>
            </a:r>
            <a:r>
              <a:rPr lang="zh-CN" altLang="en-US" b="1" dirty="0">
                <a:cs typeface="Segoe UI Black" panose="020B0A02040204020203" pitchFamily="34" charset="0"/>
                <a:sym typeface="Arial" panose="020B0604020202020204" pitchFamily="34" charset="0"/>
              </a:rPr>
              <a:t>所需的</a:t>
            </a:r>
            <a:r>
              <a:rPr lang="zh-CN" altLang="en-US" b="1" dirty="0">
                <a:solidFill>
                  <a:srgbClr val="0066FF"/>
                </a:solidFill>
                <a:cs typeface="Segoe UI Black" panose="020B0A02040204020203" pitchFamily="34" charset="0"/>
                <a:sym typeface="Arial" panose="020B0604020202020204" pitchFamily="34" charset="0"/>
              </a:rPr>
              <a:t>控制信号序列 </a:t>
            </a:r>
            <a:r>
              <a:rPr lang="zh-CN" altLang="en-US" b="1" dirty="0">
                <a:solidFill>
                  <a:prstClr val="black"/>
                </a:solidFill>
                <a:cs typeface="Segoe UI Black" panose="020B0A02040204020203" pitchFamily="34" charset="0"/>
                <a:sym typeface="Arial" panose="020B0604020202020204" pitchFamily="34" charset="0"/>
              </a:rPr>
              <a:t>，控制信号送至各执行部件控点，引起逻辑门开闭，建立正确的</a:t>
            </a:r>
            <a:r>
              <a:rPr lang="zh-CN" altLang="en-US" b="1" dirty="0">
                <a:solidFill>
                  <a:srgbClr val="0066FF"/>
                </a:solidFill>
                <a:cs typeface="Segoe UI Black" panose="020B0A02040204020203" pitchFamily="34" charset="0"/>
                <a:sym typeface="Arial" panose="020B0604020202020204" pitchFamily="34" charset="0"/>
              </a:rPr>
              <a:t>数据通路</a:t>
            </a:r>
            <a:r>
              <a:rPr lang="zh-CN" altLang="en-US" b="1" dirty="0">
                <a:solidFill>
                  <a:prstClr val="black"/>
                </a:solidFill>
                <a:cs typeface="Segoe UI Black" panose="020B0A02040204020203" pitchFamily="34" charset="0"/>
                <a:sym typeface="Arial" panose="020B0604020202020204" pitchFamily="34" charset="0"/>
              </a:rPr>
              <a:t>，从而完成指令功能。</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p>
          <a:p>
            <a:pPr marL="325103" indent="-325103" algn="just" defTabSz="866943" fontAlgn="base">
              <a:lnSpc>
                <a:spcPct val="150000"/>
              </a:lnSpc>
              <a:spcBef>
                <a:spcPts val="569"/>
              </a:spcBef>
              <a:spcAft>
                <a:spcPts val="569"/>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extLst>
      <p:ext uri="{BB962C8B-B14F-4D97-AF65-F5344CB8AC3E}">
        <p14:creationId xmlns:p14="http://schemas.microsoft.com/office/powerpoint/2010/main" val="12772636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直接表示法</a:t>
            </a:r>
          </a:p>
        </p:txBody>
      </p:sp>
      <p:grpSp>
        <p:nvGrpSpPr>
          <p:cNvPr id="4" name="组合 3"/>
          <p:cNvGrpSpPr/>
          <p:nvPr/>
        </p:nvGrpSpPr>
        <p:grpSpPr>
          <a:xfrm>
            <a:off x="1923882" y="2204512"/>
            <a:ext cx="8560855" cy="810554"/>
            <a:chOff x="1885396" y="5528974"/>
            <a:chExt cx="9029027" cy="854881"/>
          </a:xfrm>
        </p:grpSpPr>
        <p:sp>
          <p:nvSpPr>
            <p:cNvPr id="5" name="矩形 4"/>
            <p:cNvSpPr/>
            <p:nvPr/>
          </p:nvSpPr>
          <p:spPr bwMode="auto">
            <a:xfrm>
              <a:off x="188539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6" name="矩形 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7" name="矩形 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8" name="矩形 7"/>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 name="矩形 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 name="矩形 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1" name="矩形 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2" name="矩形 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3" name="矩形 12"/>
            <p:cNvSpPr/>
            <p:nvPr/>
          </p:nvSpPr>
          <p:spPr bwMode="auto">
            <a:xfrm>
              <a:off x="446174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4" name="矩形 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5" name="矩形 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6" name="矩形 15"/>
            <p:cNvSpPr/>
            <p:nvPr/>
          </p:nvSpPr>
          <p:spPr bwMode="auto">
            <a:xfrm>
              <a:off x="542933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7" name="矩形 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8" name="矩形 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9" name="矩形 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 name="矩形 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1" name="矩形 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2" name="矩形 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3" name="矩形 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4" name="矩形 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5" name="矩形 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6" name="矩形 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7" name="矩形 26"/>
            <p:cNvSpPr/>
            <p:nvPr/>
          </p:nvSpPr>
          <p:spPr bwMode="auto">
            <a:xfrm>
              <a:off x="8976523" y="5530038"/>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P1</a:t>
              </a:r>
              <a:endParaRPr lang="zh-CN" altLang="en-US" sz="1327" dirty="0"/>
            </a:p>
          </p:txBody>
        </p:sp>
        <p:sp>
          <p:nvSpPr>
            <p:cNvPr id="28" name="矩形 27"/>
            <p:cNvSpPr/>
            <p:nvPr/>
          </p:nvSpPr>
          <p:spPr bwMode="auto">
            <a:xfrm>
              <a:off x="9299052" y="5530038"/>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P2</a:t>
              </a:r>
              <a:endParaRPr lang="zh-CN" altLang="en-US" sz="1327" dirty="0"/>
            </a:p>
          </p:txBody>
        </p:sp>
        <p:sp>
          <p:nvSpPr>
            <p:cNvPr id="29" name="矩形 28"/>
            <p:cNvSpPr/>
            <p:nvPr/>
          </p:nvSpPr>
          <p:spPr bwMode="auto">
            <a:xfrm>
              <a:off x="962158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30" name="矩形 29"/>
            <p:cNvSpPr/>
            <p:nvPr/>
          </p:nvSpPr>
          <p:spPr bwMode="auto">
            <a:xfrm>
              <a:off x="9937029"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31" name="矩形 30"/>
            <p:cNvSpPr/>
            <p:nvPr/>
          </p:nvSpPr>
          <p:spPr bwMode="auto">
            <a:xfrm>
              <a:off x="1026219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32" name="矩形 31"/>
            <p:cNvSpPr/>
            <p:nvPr/>
          </p:nvSpPr>
          <p:spPr bwMode="auto">
            <a:xfrm>
              <a:off x="10584733"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grpSp>
          <p:nvGrpSpPr>
            <p:cNvPr id="33" name="组合 32"/>
            <p:cNvGrpSpPr/>
            <p:nvPr/>
          </p:nvGrpSpPr>
          <p:grpSpPr>
            <a:xfrm>
              <a:off x="1892871" y="5920581"/>
              <a:ext cx="9021552" cy="463274"/>
              <a:chOff x="2346480" y="4277865"/>
              <a:chExt cx="9021552" cy="463274"/>
            </a:xfrm>
            <a:noFill/>
          </p:grpSpPr>
          <p:sp>
            <p:nvSpPr>
              <p:cNvPr id="35" name="矩形 34"/>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36" name="矩形 35"/>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37" name="矩形 36"/>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38" name="矩形 37"/>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39" name="矩形 38"/>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40" name="矩形 39"/>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41" name="矩形 40"/>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42" name="矩形 41"/>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43" name="矩形 42"/>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44" name="矩形 43"/>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45" name="矩形 44"/>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46" name="矩形 45"/>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47" name="矩形 46"/>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48" name="矩形 47"/>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49" name="矩形 48"/>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50" name="矩形 49"/>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51" name="矩形 50"/>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52" name="矩形 51"/>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53" name="矩形 52"/>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54" name="矩形 53"/>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55" name="矩形 54"/>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56" name="矩形 55"/>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57" name="矩形 56"/>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58" name="矩形 57"/>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59" name="矩形 58"/>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60" name="矩形 59"/>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61" name="矩形 60"/>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62" name="矩形 61"/>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34" name="矩形 33"/>
            <p:cNvSpPr/>
            <p:nvPr/>
          </p:nvSpPr>
          <p:spPr bwMode="auto">
            <a:xfrm>
              <a:off x="1885396" y="5528974"/>
              <a:ext cx="9014077" cy="463212"/>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grpSp>
        <p:nvGrpSpPr>
          <p:cNvPr id="63" name="组合 62"/>
          <p:cNvGrpSpPr/>
          <p:nvPr/>
        </p:nvGrpSpPr>
        <p:grpSpPr>
          <a:xfrm>
            <a:off x="1794420" y="1192022"/>
            <a:ext cx="7002789" cy="1013500"/>
            <a:chOff x="1748855" y="4461114"/>
            <a:chExt cx="7385754" cy="1068926"/>
          </a:xfrm>
        </p:grpSpPr>
        <p:cxnSp>
          <p:nvCxnSpPr>
            <p:cNvPr id="64" name="直接箭头连接符 63"/>
            <p:cNvCxnSpPr/>
            <p:nvPr/>
          </p:nvCxnSpPr>
          <p:spPr>
            <a:xfrm flipV="1">
              <a:off x="237583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300508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366805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29730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496027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558952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625249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688174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54471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817396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883693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748855" y="4461114"/>
              <a:ext cx="7385754" cy="1054468"/>
              <a:chOff x="1748855" y="4461114"/>
              <a:chExt cx="7385754" cy="1054468"/>
            </a:xfrm>
          </p:grpSpPr>
          <p:sp>
            <p:nvSpPr>
              <p:cNvPr id="76" name="文本框 75"/>
              <p:cNvSpPr txBox="1"/>
              <p:nvPr/>
            </p:nvSpPr>
            <p:spPr>
              <a:xfrm>
                <a:off x="1748855"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77" name="文本框 76"/>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78" name="文本框 77"/>
              <p:cNvSpPr txBox="1"/>
              <p:nvPr/>
            </p:nvSpPr>
            <p:spPr>
              <a:xfrm>
                <a:off x="2726975" y="4461114"/>
                <a:ext cx="58023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79" name="文本框 78"/>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0" name="文本框 79"/>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1" name="文本框 80"/>
              <p:cNvSpPr txBox="1"/>
              <p:nvPr/>
            </p:nvSpPr>
            <p:spPr>
              <a:xfrm>
                <a:off x="4698261" y="4461114"/>
                <a:ext cx="51430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2" name="文本框 81"/>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3" name="文本框 82"/>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4" name="文本框 83"/>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5" name="文本框 84"/>
              <p:cNvSpPr txBox="1"/>
              <p:nvPr/>
            </p:nvSpPr>
            <p:spPr>
              <a:xfrm>
                <a:off x="2424330"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6" name="文本框 85"/>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7" name="文本框 86"/>
              <p:cNvSpPr txBox="1"/>
              <p:nvPr/>
            </p:nvSpPr>
            <p:spPr>
              <a:xfrm>
                <a:off x="3693648" y="4840461"/>
                <a:ext cx="6275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88" name="文本框 87"/>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89" name="文本框 88"/>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90" name="文本框 89"/>
              <p:cNvSpPr txBox="1"/>
              <p:nvPr/>
            </p:nvSpPr>
            <p:spPr>
              <a:xfrm>
                <a:off x="5716399" y="4840461"/>
                <a:ext cx="43315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91" name="文本框 90"/>
              <p:cNvSpPr txBox="1"/>
              <p:nvPr/>
            </p:nvSpPr>
            <p:spPr>
              <a:xfrm>
                <a:off x="6316307" y="4840461"/>
                <a:ext cx="56333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92" name="文本框 91"/>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93" name="文本框 92"/>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94" name="文本框 93"/>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95" name="文本框 94"/>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96" name="文本框 95"/>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97" name="文本框 96"/>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98" name="直接箭头连接符 97"/>
              <p:cNvCxnSpPr/>
              <p:nvPr/>
            </p:nvCxnSpPr>
            <p:spPr>
              <a:xfrm flipV="1">
                <a:off x="20589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268821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398043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593562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656487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cxnSp>
        <p:nvCxnSpPr>
          <p:cNvPr id="109" name="直接连接符 108"/>
          <p:cNvCxnSpPr/>
          <p:nvPr/>
        </p:nvCxnSpPr>
        <p:spPr>
          <a:xfrm>
            <a:off x="1923881" y="2643705"/>
            <a:ext cx="0" cy="7099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8654110" y="2666608"/>
            <a:ext cx="0" cy="7099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0470562" y="2659034"/>
            <a:ext cx="0" cy="709927"/>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1930968" y="3080531"/>
            <a:ext cx="6730229" cy="386717"/>
            <a:chOff x="1892871" y="6452905"/>
            <a:chExt cx="7098288" cy="407866"/>
          </a:xfrm>
        </p:grpSpPr>
        <p:cxnSp>
          <p:nvCxnSpPr>
            <p:cNvPr id="113" name="直接箭头连接符 112"/>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4790000" y="6486321"/>
              <a:ext cx="1584493" cy="374450"/>
            </a:xfrm>
            <a:prstGeom prst="rect">
              <a:avLst/>
            </a:prstGeom>
            <a:noFill/>
          </p:spPr>
          <p:txBody>
            <a:bodyPr wrap="none" rtlCol="0">
              <a:spAutoFit/>
            </a:bodyPr>
            <a:lstStyle/>
            <a:p>
              <a:r>
                <a:rPr lang="zh-CN" altLang="en-US" sz="1707" b="1" dirty="0">
                  <a:solidFill>
                    <a:srgbClr val="0070C0"/>
                  </a:solidFill>
                  <a:latin typeface="Segoe UI Black" panose="020B0A02040204020203" pitchFamily="34" charset="0"/>
                  <a:ea typeface="Segoe UI Black" panose="020B0A02040204020203" pitchFamily="34" charset="0"/>
                  <a:cs typeface="Segoe UI Black" panose="020B0A02040204020203" pitchFamily="34" charset="0"/>
                </a:rPr>
                <a:t>操作控制字段</a:t>
              </a:r>
              <a:endParaRPr lang="zh-CN" altLang="en-US" sz="1707" b="1" baseline="-25000" dirty="0">
                <a:solidFill>
                  <a:srgbClr val="0070C0"/>
                </a:solidFill>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8661197" y="3080531"/>
            <a:ext cx="1809364" cy="375311"/>
            <a:chOff x="8991159" y="6452905"/>
            <a:chExt cx="1908314" cy="395836"/>
          </a:xfrm>
        </p:grpSpPr>
        <p:cxnSp>
          <p:nvCxnSpPr>
            <p:cNvPr id="116" name="直接箭头连接符 115"/>
            <p:cNvCxnSpPr/>
            <p:nvPr/>
          </p:nvCxnSpPr>
          <p:spPr>
            <a:xfrm>
              <a:off x="8991159" y="6452905"/>
              <a:ext cx="1908314"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a:off x="9158966" y="6474291"/>
              <a:ext cx="1584493"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C00000"/>
                  </a:solidFill>
                </a:rPr>
                <a:t>顺序控制字段</a:t>
              </a:r>
            </a:p>
          </p:txBody>
        </p:sp>
      </p:grpSp>
      <p:grpSp>
        <p:nvGrpSpPr>
          <p:cNvPr id="118" name="组合 117"/>
          <p:cNvGrpSpPr/>
          <p:nvPr/>
        </p:nvGrpSpPr>
        <p:grpSpPr>
          <a:xfrm>
            <a:off x="8562504" y="1192022"/>
            <a:ext cx="687295" cy="1025994"/>
            <a:chOff x="8887068" y="4461114"/>
            <a:chExt cx="724881" cy="1082103"/>
          </a:xfrm>
        </p:grpSpPr>
        <p:cxnSp>
          <p:nvCxnSpPr>
            <p:cNvPr id="119" name="直接箭头连接符 118"/>
            <p:cNvCxnSpPr/>
            <p:nvPr/>
          </p:nvCxnSpPr>
          <p:spPr>
            <a:xfrm flipV="1">
              <a:off x="9432150" y="4748925"/>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9092350" y="5146069"/>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121" name="文本框 120"/>
            <p:cNvSpPr txBox="1"/>
            <p:nvPr/>
          </p:nvSpPr>
          <p:spPr>
            <a:xfrm>
              <a:off x="8887068" y="4840461"/>
              <a:ext cx="399336"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122" name="文本框 121"/>
            <p:cNvSpPr txBox="1"/>
            <p:nvPr/>
          </p:nvSpPr>
          <p:spPr>
            <a:xfrm>
              <a:off x="9190635" y="4461114"/>
              <a:ext cx="421314"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23" name="组合 122"/>
          <p:cNvGrpSpPr/>
          <p:nvPr/>
        </p:nvGrpSpPr>
        <p:grpSpPr>
          <a:xfrm>
            <a:off x="9306131" y="1467530"/>
            <a:ext cx="1063112" cy="735541"/>
            <a:chOff x="9671359" y="4751689"/>
            <a:chExt cx="1121251" cy="775766"/>
          </a:xfrm>
        </p:grpSpPr>
        <p:cxnSp>
          <p:nvCxnSpPr>
            <p:cNvPr id="124" name="直接箭头连接符 123"/>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128" name="文本框 127"/>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rPr>
                <a:t>下址字段</a:t>
              </a:r>
            </a:p>
          </p:txBody>
        </p:sp>
      </p:grpSp>
      <p:sp>
        <p:nvSpPr>
          <p:cNvPr id="129" name="TextBox 24"/>
          <p:cNvSpPr txBox="1"/>
          <p:nvPr/>
        </p:nvSpPr>
        <p:spPr>
          <a:xfrm>
            <a:off x="944055" y="3649531"/>
            <a:ext cx="10727710"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简单直观，便于输出控制，微指令长度太长，控存容量大，如何压缩微指令长度？</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  （压缩互斥性微指令）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去掉下址字段，采用</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+1 </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的方式生成微指令地址</a:t>
            </a:r>
            <a:endParaRPr lang="zh-CN" altLang="en-US" sz="2275" dirty="0">
              <a:solidFill>
                <a:srgbClr val="C00000"/>
              </a:solidFill>
              <a:latin typeface="微软雅黑" panose="020B0503020204020204" pitchFamily="34" charset="-122"/>
              <a:ea typeface="微软雅黑" panose="020B0503020204020204" pitchFamily="34" charset="-122"/>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改水平型微指令为垂直型微指令   （牺牲并行性）</a:t>
            </a:r>
          </a:p>
        </p:txBody>
      </p:sp>
      <p:cxnSp>
        <p:nvCxnSpPr>
          <p:cNvPr id="248" name="直接箭头连接符 247">
            <a:extLst>
              <a:ext uri="{FF2B5EF4-FFF2-40B4-BE49-F238E27FC236}">
                <a16:creationId xmlns:a16="http://schemas.microsoft.com/office/drawing/2014/main" id="{ED2FFD06-0A5E-4F6D-8513-9D58FD57A678}"/>
              </a:ext>
            </a:extLst>
          </p:cNvPr>
          <p:cNvCxnSpPr/>
          <p:nvPr/>
        </p:nvCxnSpPr>
        <p:spPr>
          <a:xfrm flipV="1">
            <a:off x="7296665" y="145241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42" name="组合 141"/>
          <p:cNvGrpSpPr/>
          <p:nvPr/>
        </p:nvGrpSpPr>
        <p:grpSpPr>
          <a:xfrm>
            <a:off x="1794420" y="1192022"/>
            <a:ext cx="7002789" cy="1013500"/>
            <a:chOff x="1748855" y="4461114"/>
            <a:chExt cx="7385754" cy="1068926"/>
          </a:xfrm>
        </p:grpSpPr>
        <p:cxnSp>
          <p:nvCxnSpPr>
            <p:cNvPr id="143" name="直接箭头连接符 142"/>
            <p:cNvCxnSpPr/>
            <p:nvPr/>
          </p:nvCxnSpPr>
          <p:spPr>
            <a:xfrm flipV="1">
              <a:off x="2375835" y="4735748"/>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3005084" y="4735748"/>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668055" y="4735748"/>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429730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96027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558952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625249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88174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7544715" y="4735748"/>
              <a:ext cx="0" cy="79429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8173964" y="473574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836935" y="473574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748855" y="4461114"/>
              <a:ext cx="7385754" cy="1054468"/>
              <a:chOff x="1748855" y="4461114"/>
              <a:chExt cx="7385754" cy="1054468"/>
            </a:xfrm>
          </p:grpSpPr>
          <p:sp>
            <p:nvSpPr>
              <p:cNvPr id="155" name="文本框 154"/>
              <p:cNvSpPr txBox="1"/>
              <p:nvPr/>
            </p:nvSpPr>
            <p:spPr>
              <a:xfrm>
                <a:off x="1748855" y="4840461"/>
                <a:ext cx="625885"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56" name="文本框 155"/>
              <p:cNvSpPr txBox="1"/>
              <p:nvPr/>
            </p:nvSpPr>
            <p:spPr>
              <a:xfrm>
                <a:off x="2126966" y="4461114"/>
                <a:ext cx="603907"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57" name="文本框 156"/>
              <p:cNvSpPr txBox="1"/>
              <p:nvPr/>
            </p:nvSpPr>
            <p:spPr>
              <a:xfrm>
                <a:off x="2726975" y="4461114"/>
                <a:ext cx="58023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3370902" y="4461114"/>
                <a:ext cx="654627"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160" name="文本框 159"/>
              <p:cNvSpPr txBox="1"/>
              <p:nvPr/>
            </p:nvSpPr>
            <p:spPr>
              <a:xfrm>
                <a:off x="4698261" y="4461114"/>
                <a:ext cx="51430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61" name="文本框 160"/>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62" name="文本框 161"/>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63" name="文本框 162"/>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64" name="文本框 163"/>
              <p:cNvSpPr txBox="1"/>
              <p:nvPr/>
            </p:nvSpPr>
            <p:spPr>
              <a:xfrm>
                <a:off x="2424330" y="4840461"/>
                <a:ext cx="625885"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65" name="文本框 164"/>
              <p:cNvSpPr txBox="1"/>
              <p:nvPr/>
            </p:nvSpPr>
            <p:spPr>
              <a:xfrm>
                <a:off x="3099805" y="4840461"/>
                <a:ext cx="510920"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66" name="文本框 165"/>
              <p:cNvSpPr txBox="1"/>
              <p:nvPr/>
            </p:nvSpPr>
            <p:spPr>
              <a:xfrm>
                <a:off x="3693648" y="4840461"/>
                <a:ext cx="627576"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167" name="文本框 166"/>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68" name="文本框 167"/>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69" name="文本框 168"/>
              <p:cNvSpPr txBox="1"/>
              <p:nvPr/>
            </p:nvSpPr>
            <p:spPr>
              <a:xfrm>
                <a:off x="5716399" y="4840461"/>
                <a:ext cx="43315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70" name="文本框 169"/>
              <p:cNvSpPr txBox="1"/>
              <p:nvPr/>
            </p:nvSpPr>
            <p:spPr>
              <a:xfrm>
                <a:off x="6316307" y="4840461"/>
                <a:ext cx="56333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171" name="文本框 170"/>
              <p:cNvSpPr txBox="1"/>
              <p:nvPr/>
            </p:nvSpPr>
            <p:spPr>
              <a:xfrm>
                <a:off x="7227378" y="4461114"/>
                <a:ext cx="691821" cy="312774"/>
              </a:xfrm>
              <a:prstGeom prst="rect">
                <a:avLst/>
              </a:prstGeom>
              <a:noFill/>
            </p:spPr>
            <p:txBody>
              <a:bodyPr wrap="none" rtlCol="0">
                <a:spAutoFit/>
              </a:bodyPr>
              <a:lstStyle/>
              <a:p>
                <a:r>
                  <a:rPr lang="en-US" altLang="zh-CN" sz="1327"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solidFill>
                    <a:srgbClr val="FF66FF"/>
                  </a:solidFill>
                  <a:latin typeface="Segoe UI Black" panose="020B0A02040204020203" pitchFamily="34" charset="0"/>
                  <a:cs typeface="Segoe UI Black" panose="020B0A02040204020203" pitchFamily="34" charset="0"/>
                </a:endParaRPr>
              </a:p>
            </p:txBody>
          </p:sp>
          <p:sp>
            <p:nvSpPr>
              <p:cNvPr id="172" name="文本框 171"/>
              <p:cNvSpPr txBox="1"/>
              <p:nvPr/>
            </p:nvSpPr>
            <p:spPr>
              <a:xfrm>
                <a:off x="8217860" y="4840461"/>
                <a:ext cx="603907"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173" name="文本框 172"/>
              <p:cNvSpPr txBox="1"/>
              <p:nvPr/>
            </p:nvSpPr>
            <p:spPr>
              <a:xfrm>
                <a:off x="7959979" y="4461114"/>
                <a:ext cx="409480"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174" name="文本框 173"/>
              <p:cNvSpPr txBox="1"/>
              <p:nvPr/>
            </p:nvSpPr>
            <p:spPr>
              <a:xfrm>
                <a:off x="7583771" y="4840461"/>
                <a:ext cx="632648" cy="312774"/>
              </a:xfrm>
              <a:prstGeom prst="rect">
                <a:avLst/>
              </a:prstGeom>
              <a:noFill/>
            </p:spPr>
            <p:txBody>
              <a:bodyPr wrap="none" rtlCol="0">
                <a:spAutoFit/>
              </a:bodyPr>
              <a:lstStyle/>
              <a:p>
                <a:r>
                  <a:rPr lang="en-US" altLang="zh-CN" sz="1327"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solidFill>
                    <a:srgbClr val="FF66FF"/>
                  </a:solidFill>
                  <a:latin typeface="Segoe UI Black" panose="020B0A02040204020203" pitchFamily="34" charset="0"/>
                  <a:cs typeface="Segoe UI Black" panose="020B0A02040204020203" pitchFamily="34" charset="0"/>
                </a:endParaRPr>
              </a:p>
            </p:txBody>
          </p:sp>
          <p:sp>
            <p:nvSpPr>
              <p:cNvPr id="175" name="文本框 174"/>
              <p:cNvSpPr txBox="1"/>
              <p:nvPr/>
            </p:nvSpPr>
            <p:spPr>
              <a:xfrm>
                <a:off x="8579732" y="4461114"/>
                <a:ext cx="554877"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176" name="文本框 175"/>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177" name="直接箭头连接符 176"/>
              <p:cNvCxnSpPr/>
              <p:nvPr/>
            </p:nvCxnSpPr>
            <p:spPr>
              <a:xfrm flipV="1">
                <a:off x="2058966"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flipV="1">
                <a:off x="2688215"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flipV="1">
                <a:off x="3351186"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flipV="1">
                <a:off x="3980435"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3" name="直接箭头连接符 182"/>
              <p:cNvCxnSpPr/>
              <p:nvPr/>
            </p:nvCxnSpPr>
            <p:spPr>
              <a:xfrm flipV="1">
                <a:off x="593562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p:nvPr/>
            </p:nvCxnSpPr>
            <p:spPr>
              <a:xfrm flipV="1">
                <a:off x="656487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6" name="直接箭头连接符 185"/>
              <p:cNvCxnSpPr/>
              <p:nvPr/>
            </p:nvCxnSpPr>
            <p:spPr>
              <a:xfrm flipV="1">
                <a:off x="7857095" y="5121021"/>
                <a:ext cx="0" cy="394561"/>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p:nvPr/>
            </p:nvCxnSpPr>
            <p:spPr>
              <a:xfrm flipV="1">
                <a:off x="8520066" y="512102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grpSp>
        <p:nvGrpSpPr>
          <p:cNvPr id="189" name="组合 188">
            <a:extLst>
              <a:ext uri="{FF2B5EF4-FFF2-40B4-BE49-F238E27FC236}">
                <a16:creationId xmlns:a16="http://schemas.microsoft.com/office/drawing/2014/main" id="{5B686E39-E16F-40A1-ADA9-855EDD31974C}"/>
              </a:ext>
            </a:extLst>
          </p:cNvPr>
          <p:cNvGrpSpPr/>
          <p:nvPr/>
        </p:nvGrpSpPr>
        <p:grpSpPr>
          <a:xfrm>
            <a:off x="1923882" y="2204512"/>
            <a:ext cx="8560855" cy="810554"/>
            <a:chOff x="1885396" y="5528974"/>
            <a:chExt cx="9029027" cy="854881"/>
          </a:xfrm>
        </p:grpSpPr>
        <p:sp>
          <p:nvSpPr>
            <p:cNvPr id="190" name="矩形 189">
              <a:extLst>
                <a:ext uri="{FF2B5EF4-FFF2-40B4-BE49-F238E27FC236}">
                  <a16:creationId xmlns:a16="http://schemas.microsoft.com/office/drawing/2014/main" id="{5761D05F-F170-4922-92FA-83AC551F9DF6}"/>
                </a:ext>
              </a:extLst>
            </p:cNvPr>
            <p:cNvSpPr/>
            <p:nvPr/>
          </p:nvSpPr>
          <p:spPr bwMode="auto">
            <a:xfrm>
              <a:off x="1885396" y="5530038"/>
              <a:ext cx="322215" cy="462148"/>
            </a:xfrm>
            <a:prstGeom prst="rect">
              <a:avLst/>
            </a:prstGeom>
            <a:solidFill>
              <a:srgbClr val="00B050"/>
            </a:solidFill>
            <a:ln w="19050">
              <a:solidFill>
                <a:srgbClr val="00B0F0"/>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191" name="矩形 190">
              <a:extLst>
                <a:ext uri="{FF2B5EF4-FFF2-40B4-BE49-F238E27FC236}">
                  <a16:creationId xmlns:a16="http://schemas.microsoft.com/office/drawing/2014/main" id="{D3FCB528-D31A-41B5-97F3-A09F7F039CC6}"/>
                </a:ext>
              </a:extLst>
            </p:cNvPr>
            <p:cNvSpPr/>
            <p:nvPr/>
          </p:nvSpPr>
          <p:spPr bwMode="auto">
            <a:xfrm>
              <a:off x="2207925"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92" name="矩形 191">
              <a:extLst>
                <a:ext uri="{FF2B5EF4-FFF2-40B4-BE49-F238E27FC236}">
                  <a16:creationId xmlns:a16="http://schemas.microsoft.com/office/drawing/2014/main" id="{10F897B0-8607-4B86-AF8F-D392B45BAAC1}"/>
                </a:ext>
              </a:extLst>
            </p:cNvPr>
            <p:cNvSpPr/>
            <p:nvPr/>
          </p:nvSpPr>
          <p:spPr bwMode="auto">
            <a:xfrm>
              <a:off x="2530454"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93" name="矩形 192">
              <a:extLst>
                <a:ext uri="{FF2B5EF4-FFF2-40B4-BE49-F238E27FC236}">
                  <a16:creationId xmlns:a16="http://schemas.microsoft.com/office/drawing/2014/main" id="{091F8090-0C3B-4D96-82DC-C09D34BF7E7C}"/>
                </a:ext>
              </a:extLst>
            </p:cNvPr>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94" name="矩形 193">
              <a:extLst>
                <a:ext uri="{FF2B5EF4-FFF2-40B4-BE49-F238E27FC236}">
                  <a16:creationId xmlns:a16="http://schemas.microsoft.com/office/drawing/2014/main" id="{BCD233E2-47DB-44E9-B81D-D9A33EE1F07A}"/>
                </a:ext>
              </a:extLst>
            </p:cNvPr>
            <p:cNvSpPr/>
            <p:nvPr/>
          </p:nvSpPr>
          <p:spPr bwMode="auto">
            <a:xfrm>
              <a:off x="3175512"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95" name="矩形 194">
              <a:extLst>
                <a:ext uri="{FF2B5EF4-FFF2-40B4-BE49-F238E27FC236}">
                  <a16:creationId xmlns:a16="http://schemas.microsoft.com/office/drawing/2014/main" id="{98C639F1-1041-48DD-8167-BED26F9E7149}"/>
                </a:ext>
              </a:extLst>
            </p:cNvPr>
            <p:cNvSpPr/>
            <p:nvPr/>
          </p:nvSpPr>
          <p:spPr bwMode="auto">
            <a:xfrm>
              <a:off x="3498041"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96" name="矩形 195">
              <a:extLst>
                <a:ext uri="{FF2B5EF4-FFF2-40B4-BE49-F238E27FC236}">
                  <a16:creationId xmlns:a16="http://schemas.microsoft.com/office/drawing/2014/main" id="{A4AB0A31-2F90-4403-B797-0E3286B7DB53}"/>
                </a:ext>
              </a:extLst>
            </p:cNvPr>
            <p:cNvSpPr/>
            <p:nvPr/>
          </p:nvSpPr>
          <p:spPr bwMode="auto">
            <a:xfrm>
              <a:off x="3820570" y="5530038"/>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97" name="矩形 196">
              <a:extLst>
                <a:ext uri="{FF2B5EF4-FFF2-40B4-BE49-F238E27FC236}">
                  <a16:creationId xmlns:a16="http://schemas.microsoft.com/office/drawing/2014/main" id="{088D2616-E9E3-479F-98DA-A060C31D4A6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98" name="矩形 197">
              <a:extLst>
                <a:ext uri="{FF2B5EF4-FFF2-40B4-BE49-F238E27FC236}">
                  <a16:creationId xmlns:a16="http://schemas.microsoft.com/office/drawing/2014/main" id="{D52DCA02-47EE-4FA4-B5BA-2D4DF2DBA7A4}"/>
                </a:ext>
              </a:extLst>
            </p:cNvPr>
            <p:cNvSpPr/>
            <p:nvPr/>
          </p:nvSpPr>
          <p:spPr bwMode="auto">
            <a:xfrm>
              <a:off x="446174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99" name="矩形 198">
              <a:extLst>
                <a:ext uri="{FF2B5EF4-FFF2-40B4-BE49-F238E27FC236}">
                  <a16:creationId xmlns:a16="http://schemas.microsoft.com/office/drawing/2014/main" id="{F3006558-A01C-45A7-BA8A-60E04DB8BE29}"/>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0" name="矩形 199">
              <a:extLst>
                <a:ext uri="{FF2B5EF4-FFF2-40B4-BE49-F238E27FC236}">
                  <a16:creationId xmlns:a16="http://schemas.microsoft.com/office/drawing/2014/main" id="{50948913-8CFD-4384-B801-8E164C499C34}"/>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1" name="矩形 200">
              <a:extLst>
                <a:ext uri="{FF2B5EF4-FFF2-40B4-BE49-F238E27FC236}">
                  <a16:creationId xmlns:a16="http://schemas.microsoft.com/office/drawing/2014/main" id="{8FC1B5D6-E647-4C13-A1D9-D49706FF22E3}"/>
                </a:ext>
              </a:extLst>
            </p:cNvPr>
            <p:cNvSpPr/>
            <p:nvPr/>
          </p:nvSpPr>
          <p:spPr bwMode="auto">
            <a:xfrm>
              <a:off x="542933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2" name="矩形 201">
              <a:extLst>
                <a:ext uri="{FF2B5EF4-FFF2-40B4-BE49-F238E27FC236}">
                  <a16:creationId xmlns:a16="http://schemas.microsoft.com/office/drawing/2014/main" id="{2ACFCB71-D0CA-465D-A195-88DF4721DE5E}"/>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3" name="矩形 202">
              <a:extLst>
                <a:ext uri="{FF2B5EF4-FFF2-40B4-BE49-F238E27FC236}">
                  <a16:creationId xmlns:a16="http://schemas.microsoft.com/office/drawing/2014/main" id="{61E4F338-1EE1-4264-A0BB-EAB24CC87D5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4" name="矩形 203">
              <a:extLst>
                <a:ext uri="{FF2B5EF4-FFF2-40B4-BE49-F238E27FC236}">
                  <a16:creationId xmlns:a16="http://schemas.microsoft.com/office/drawing/2014/main" id="{95EF8A21-E165-414E-94EB-EA8D86152083}"/>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5" name="矩形 204">
              <a:extLst>
                <a:ext uri="{FF2B5EF4-FFF2-40B4-BE49-F238E27FC236}">
                  <a16:creationId xmlns:a16="http://schemas.microsoft.com/office/drawing/2014/main" id="{438398B9-1699-44E9-8191-1921827C7665}"/>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6" name="矩形 205">
              <a:extLst>
                <a:ext uri="{FF2B5EF4-FFF2-40B4-BE49-F238E27FC236}">
                  <a16:creationId xmlns:a16="http://schemas.microsoft.com/office/drawing/2014/main" id="{1B3715A8-0E46-4BD5-A587-BD7E3637C69B}"/>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7" name="矩形 206">
              <a:extLst>
                <a:ext uri="{FF2B5EF4-FFF2-40B4-BE49-F238E27FC236}">
                  <a16:creationId xmlns:a16="http://schemas.microsoft.com/office/drawing/2014/main" id="{25C053A6-4EA1-4870-A9A5-1CE25293B951}"/>
                </a:ext>
              </a:extLst>
            </p:cNvPr>
            <p:cNvSpPr/>
            <p:nvPr/>
          </p:nvSpPr>
          <p:spPr bwMode="auto">
            <a:xfrm>
              <a:off x="7364506" y="5530038"/>
              <a:ext cx="322215" cy="46214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8" name="矩形 207">
              <a:extLst>
                <a:ext uri="{FF2B5EF4-FFF2-40B4-BE49-F238E27FC236}">
                  <a16:creationId xmlns:a16="http://schemas.microsoft.com/office/drawing/2014/main" id="{AEFEE739-E46B-4F17-A8B4-A2E2966AB9EE}"/>
                </a:ext>
              </a:extLst>
            </p:cNvPr>
            <p:cNvSpPr/>
            <p:nvPr/>
          </p:nvSpPr>
          <p:spPr bwMode="auto">
            <a:xfrm>
              <a:off x="7686721" y="5530038"/>
              <a:ext cx="322215" cy="462148"/>
            </a:xfrm>
            <a:prstGeom prst="rect">
              <a:avLst/>
            </a:prstGeom>
            <a:solidFill>
              <a:srgbClr val="FF66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09" name="矩形 208">
              <a:extLst>
                <a:ext uri="{FF2B5EF4-FFF2-40B4-BE49-F238E27FC236}">
                  <a16:creationId xmlns:a16="http://schemas.microsoft.com/office/drawing/2014/main" id="{50D39575-EFAA-424D-8EC6-389D3E25A5C6}"/>
                </a:ext>
              </a:extLst>
            </p:cNvPr>
            <p:cNvSpPr/>
            <p:nvPr/>
          </p:nvSpPr>
          <p:spPr bwMode="auto">
            <a:xfrm>
              <a:off x="8008936"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10" name="矩形 209">
              <a:extLst>
                <a:ext uri="{FF2B5EF4-FFF2-40B4-BE49-F238E27FC236}">
                  <a16:creationId xmlns:a16="http://schemas.microsoft.com/office/drawing/2014/main" id="{24E1A272-771C-4234-B849-251E23CA5284}"/>
                </a:ext>
              </a:extLst>
            </p:cNvPr>
            <p:cNvSpPr/>
            <p:nvPr/>
          </p:nvSpPr>
          <p:spPr bwMode="auto">
            <a:xfrm>
              <a:off x="8331465"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11" name="矩形 210">
              <a:extLst>
                <a:ext uri="{FF2B5EF4-FFF2-40B4-BE49-F238E27FC236}">
                  <a16:creationId xmlns:a16="http://schemas.microsoft.com/office/drawing/2014/main" id="{FE2B7F1B-7A60-4B47-8273-77CA39A11C5C}"/>
                </a:ext>
              </a:extLst>
            </p:cNvPr>
            <p:cNvSpPr/>
            <p:nvPr/>
          </p:nvSpPr>
          <p:spPr bwMode="auto">
            <a:xfrm>
              <a:off x="8653994" y="5530038"/>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212" name="矩形 211">
              <a:extLst>
                <a:ext uri="{FF2B5EF4-FFF2-40B4-BE49-F238E27FC236}">
                  <a16:creationId xmlns:a16="http://schemas.microsoft.com/office/drawing/2014/main" id="{7198E9A6-E116-4B12-9333-F0A669C9267F}"/>
                </a:ext>
              </a:extLst>
            </p:cNvPr>
            <p:cNvSpPr/>
            <p:nvPr/>
          </p:nvSpPr>
          <p:spPr bwMode="auto">
            <a:xfrm>
              <a:off x="8976523" y="5530038"/>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P1</a:t>
              </a:r>
              <a:endParaRPr lang="zh-CN" altLang="en-US" sz="1327" dirty="0"/>
            </a:p>
          </p:txBody>
        </p:sp>
        <p:sp>
          <p:nvSpPr>
            <p:cNvPr id="213" name="矩形 212">
              <a:extLst>
                <a:ext uri="{FF2B5EF4-FFF2-40B4-BE49-F238E27FC236}">
                  <a16:creationId xmlns:a16="http://schemas.microsoft.com/office/drawing/2014/main" id="{26FF10EB-0E58-4C3E-8E88-59704A9C0946}"/>
                </a:ext>
              </a:extLst>
            </p:cNvPr>
            <p:cNvSpPr/>
            <p:nvPr/>
          </p:nvSpPr>
          <p:spPr bwMode="auto">
            <a:xfrm>
              <a:off x="9299052" y="5530038"/>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P2</a:t>
              </a:r>
              <a:endParaRPr lang="zh-CN" altLang="en-US" sz="1327" dirty="0"/>
            </a:p>
          </p:txBody>
        </p:sp>
        <p:sp>
          <p:nvSpPr>
            <p:cNvPr id="214" name="矩形 213">
              <a:extLst>
                <a:ext uri="{FF2B5EF4-FFF2-40B4-BE49-F238E27FC236}">
                  <a16:creationId xmlns:a16="http://schemas.microsoft.com/office/drawing/2014/main" id="{8488717E-45F1-42F4-AB4E-B337B216C072}"/>
                </a:ext>
              </a:extLst>
            </p:cNvPr>
            <p:cNvSpPr/>
            <p:nvPr/>
          </p:nvSpPr>
          <p:spPr bwMode="auto">
            <a:xfrm>
              <a:off x="962158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215" name="矩形 214">
              <a:extLst>
                <a:ext uri="{FF2B5EF4-FFF2-40B4-BE49-F238E27FC236}">
                  <a16:creationId xmlns:a16="http://schemas.microsoft.com/office/drawing/2014/main" id="{634BBD58-D2F2-4CCF-BD55-E90C3A6B1444}"/>
                </a:ext>
              </a:extLst>
            </p:cNvPr>
            <p:cNvSpPr/>
            <p:nvPr/>
          </p:nvSpPr>
          <p:spPr bwMode="auto">
            <a:xfrm>
              <a:off x="9937029"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216" name="矩形 215">
              <a:extLst>
                <a:ext uri="{FF2B5EF4-FFF2-40B4-BE49-F238E27FC236}">
                  <a16:creationId xmlns:a16="http://schemas.microsoft.com/office/drawing/2014/main" id="{2CF4BED6-7DD7-4E82-B08B-65517A33BB9B}"/>
                </a:ext>
              </a:extLst>
            </p:cNvPr>
            <p:cNvSpPr/>
            <p:nvPr/>
          </p:nvSpPr>
          <p:spPr bwMode="auto">
            <a:xfrm>
              <a:off x="1026219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217" name="矩形 216">
              <a:extLst>
                <a:ext uri="{FF2B5EF4-FFF2-40B4-BE49-F238E27FC236}">
                  <a16:creationId xmlns:a16="http://schemas.microsoft.com/office/drawing/2014/main" id="{BB724E18-0EB2-49E0-85E5-165445033E1C}"/>
                </a:ext>
              </a:extLst>
            </p:cNvPr>
            <p:cNvSpPr/>
            <p:nvPr/>
          </p:nvSpPr>
          <p:spPr bwMode="auto">
            <a:xfrm>
              <a:off x="10584733"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grpSp>
          <p:nvGrpSpPr>
            <p:cNvPr id="218" name="组合 217">
              <a:extLst>
                <a:ext uri="{FF2B5EF4-FFF2-40B4-BE49-F238E27FC236}">
                  <a16:creationId xmlns:a16="http://schemas.microsoft.com/office/drawing/2014/main" id="{FCAEE4E5-4097-471D-B18B-01E642972E2B}"/>
                </a:ext>
              </a:extLst>
            </p:cNvPr>
            <p:cNvGrpSpPr/>
            <p:nvPr/>
          </p:nvGrpSpPr>
          <p:grpSpPr>
            <a:xfrm>
              <a:off x="1892871" y="5920581"/>
              <a:ext cx="9021552" cy="463274"/>
              <a:chOff x="2346480" y="4277865"/>
              <a:chExt cx="9021552" cy="463274"/>
            </a:xfrm>
            <a:noFill/>
          </p:grpSpPr>
          <p:sp>
            <p:nvSpPr>
              <p:cNvPr id="220" name="矩形 219">
                <a:extLst>
                  <a:ext uri="{FF2B5EF4-FFF2-40B4-BE49-F238E27FC236}">
                    <a16:creationId xmlns:a16="http://schemas.microsoft.com/office/drawing/2014/main" id="{ED77BD7C-2539-4C4E-A23A-44D413CE8047}"/>
                  </a:ext>
                </a:extLst>
              </p:cNvPr>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221" name="矩形 220">
                <a:extLst>
                  <a:ext uri="{FF2B5EF4-FFF2-40B4-BE49-F238E27FC236}">
                    <a16:creationId xmlns:a16="http://schemas.microsoft.com/office/drawing/2014/main" id="{D83AF07C-7F89-444D-BB58-CD70C40CC5A9}"/>
                  </a:ext>
                </a:extLst>
              </p:cNvPr>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222" name="矩形 221">
                <a:extLst>
                  <a:ext uri="{FF2B5EF4-FFF2-40B4-BE49-F238E27FC236}">
                    <a16:creationId xmlns:a16="http://schemas.microsoft.com/office/drawing/2014/main" id="{74A33437-0B50-428A-A7E0-99B60E3E5D2F}"/>
                  </a:ext>
                </a:extLst>
              </p:cNvPr>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223" name="矩形 222">
                <a:extLst>
                  <a:ext uri="{FF2B5EF4-FFF2-40B4-BE49-F238E27FC236}">
                    <a16:creationId xmlns:a16="http://schemas.microsoft.com/office/drawing/2014/main" id="{0D2C56EC-FFBF-4564-A4E2-B593D1686354}"/>
                  </a:ext>
                </a:extLst>
              </p:cNvPr>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224" name="矩形 223">
                <a:extLst>
                  <a:ext uri="{FF2B5EF4-FFF2-40B4-BE49-F238E27FC236}">
                    <a16:creationId xmlns:a16="http://schemas.microsoft.com/office/drawing/2014/main" id="{5AF1BD7F-DAB1-4420-8EC9-75055FF87EED}"/>
                  </a:ext>
                </a:extLst>
              </p:cNvPr>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225" name="矩形 224">
                <a:extLst>
                  <a:ext uri="{FF2B5EF4-FFF2-40B4-BE49-F238E27FC236}">
                    <a16:creationId xmlns:a16="http://schemas.microsoft.com/office/drawing/2014/main" id="{A8874269-4599-4F5F-8C49-4F3A8D198CAF}"/>
                  </a:ext>
                </a:extLst>
              </p:cNvPr>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226" name="矩形 225">
                <a:extLst>
                  <a:ext uri="{FF2B5EF4-FFF2-40B4-BE49-F238E27FC236}">
                    <a16:creationId xmlns:a16="http://schemas.microsoft.com/office/drawing/2014/main" id="{3BFB3A2C-947F-4F3F-A7E7-377D8D435161}"/>
                  </a:ext>
                </a:extLst>
              </p:cNvPr>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227" name="矩形 226">
                <a:extLst>
                  <a:ext uri="{FF2B5EF4-FFF2-40B4-BE49-F238E27FC236}">
                    <a16:creationId xmlns:a16="http://schemas.microsoft.com/office/drawing/2014/main" id="{EA3DC149-06F5-4F27-A3CD-5B8D3790FEA7}"/>
                  </a:ext>
                </a:extLst>
              </p:cNvPr>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228" name="矩形 227">
                <a:extLst>
                  <a:ext uri="{FF2B5EF4-FFF2-40B4-BE49-F238E27FC236}">
                    <a16:creationId xmlns:a16="http://schemas.microsoft.com/office/drawing/2014/main" id="{A745D5B1-F092-4CE3-94E7-D3835B2B9796}"/>
                  </a:ext>
                </a:extLst>
              </p:cNvPr>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229" name="矩形 228">
                <a:extLst>
                  <a:ext uri="{FF2B5EF4-FFF2-40B4-BE49-F238E27FC236}">
                    <a16:creationId xmlns:a16="http://schemas.microsoft.com/office/drawing/2014/main" id="{FCBDEC4F-8EF6-4D35-A738-317874E49A18}"/>
                  </a:ext>
                </a:extLst>
              </p:cNvPr>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230" name="矩形 229">
                <a:extLst>
                  <a:ext uri="{FF2B5EF4-FFF2-40B4-BE49-F238E27FC236}">
                    <a16:creationId xmlns:a16="http://schemas.microsoft.com/office/drawing/2014/main" id="{7FBDE838-BC48-4226-8B86-C48650289AB7}"/>
                  </a:ext>
                </a:extLst>
              </p:cNvPr>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231" name="矩形 230">
                <a:extLst>
                  <a:ext uri="{FF2B5EF4-FFF2-40B4-BE49-F238E27FC236}">
                    <a16:creationId xmlns:a16="http://schemas.microsoft.com/office/drawing/2014/main" id="{FAA24DA8-EFB0-4F01-9E48-035AC8ED0503}"/>
                  </a:ext>
                </a:extLst>
              </p:cNvPr>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232" name="矩形 231">
                <a:extLst>
                  <a:ext uri="{FF2B5EF4-FFF2-40B4-BE49-F238E27FC236}">
                    <a16:creationId xmlns:a16="http://schemas.microsoft.com/office/drawing/2014/main" id="{5B59BD60-F5F4-4ECF-BBB9-64F4C4812DCD}"/>
                  </a:ext>
                </a:extLst>
              </p:cNvPr>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233" name="矩形 232">
                <a:extLst>
                  <a:ext uri="{FF2B5EF4-FFF2-40B4-BE49-F238E27FC236}">
                    <a16:creationId xmlns:a16="http://schemas.microsoft.com/office/drawing/2014/main" id="{3F865D5F-47EA-4483-836F-834CF02A7105}"/>
                  </a:ext>
                </a:extLst>
              </p:cNvPr>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234" name="矩形 233">
                <a:extLst>
                  <a:ext uri="{FF2B5EF4-FFF2-40B4-BE49-F238E27FC236}">
                    <a16:creationId xmlns:a16="http://schemas.microsoft.com/office/drawing/2014/main" id="{8F510A0A-7D33-4868-B9A0-6ED70B543A30}"/>
                  </a:ext>
                </a:extLst>
              </p:cNvPr>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235" name="矩形 234">
                <a:extLst>
                  <a:ext uri="{FF2B5EF4-FFF2-40B4-BE49-F238E27FC236}">
                    <a16:creationId xmlns:a16="http://schemas.microsoft.com/office/drawing/2014/main" id="{AC0D6A43-F359-4FBA-857F-053D3692C4EF}"/>
                  </a:ext>
                </a:extLst>
              </p:cNvPr>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236" name="矩形 235">
                <a:extLst>
                  <a:ext uri="{FF2B5EF4-FFF2-40B4-BE49-F238E27FC236}">
                    <a16:creationId xmlns:a16="http://schemas.microsoft.com/office/drawing/2014/main" id="{13F9A160-698B-4B42-A105-203A4DF89208}"/>
                  </a:ext>
                </a:extLst>
              </p:cNvPr>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237" name="矩形 236">
                <a:extLst>
                  <a:ext uri="{FF2B5EF4-FFF2-40B4-BE49-F238E27FC236}">
                    <a16:creationId xmlns:a16="http://schemas.microsoft.com/office/drawing/2014/main" id="{FCE80A16-71AA-44AE-A3B4-6E726D785C59}"/>
                  </a:ext>
                </a:extLst>
              </p:cNvPr>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238" name="矩形 237">
                <a:extLst>
                  <a:ext uri="{FF2B5EF4-FFF2-40B4-BE49-F238E27FC236}">
                    <a16:creationId xmlns:a16="http://schemas.microsoft.com/office/drawing/2014/main" id="{8487B86E-29AD-45B0-9B24-D59D95797F2A}"/>
                  </a:ext>
                </a:extLst>
              </p:cNvPr>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239" name="矩形 238">
                <a:extLst>
                  <a:ext uri="{FF2B5EF4-FFF2-40B4-BE49-F238E27FC236}">
                    <a16:creationId xmlns:a16="http://schemas.microsoft.com/office/drawing/2014/main" id="{76EC1717-B597-463C-BB77-89E733B51A13}"/>
                  </a:ext>
                </a:extLst>
              </p:cNvPr>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240" name="矩形 239">
                <a:extLst>
                  <a:ext uri="{FF2B5EF4-FFF2-40B4-BE49-F238E27FC236}">
                    <a16:creationId xmlns:a16="http://schemas.microsoft.com/office/drawing/2014/main" id="{B89BF97A-13EA-4AB6-8967-F67808C5BAA2}"/>
                  </a:ext>
                </a:extLst>
              </p:cNvPr>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241" name="矩形 240">
                <a:extLst>
                  <a:ext uri="{FF2B5EF4-FFF2-40B4-BE49-F238E27FC236}">
                    <a16:creationId xmlns:a16="http://schemas.microsoft.com/office/drawing/2014/main" id="{0FBD090A-FABF-43A1-9E88-F119A7BD20BE}"/>
                  </a:ext>
                </a:extLst>
              </p:cNvPr>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242" name="矩形 241">
                <a:extLst>
                  <a:ext uri="{FF2B5EF4-FFF2-40B4-BE49-F238E27FC236}">
                    <a16:creationId xmlns:a16="http://schemas.microsoft.com/office/drawing/2014/main" id="{A2E4B98F-7A11-445B-88FB-5E40FFB7BD61}"/>
                  </a:ext>
                </a:extLst>
              </p:cNvPr>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243" name="矩形 242">
                <a:extLst>
                  <a:ext uri="{FF2B5EF4-FFF2-40B4-BE49-F238E27FC236}">
                    <a16:creationId xmlns:a16="http://schemas.microsoft.com/office/drawing/2014/main" id="{65E9F940-2EB3-45A6-A4C6-2E7AC51C165B}"/>
                  </a:ext>
                </a:extLst>
              </p:cNvPr>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244" name="矩形 243">
                <a:extLst>
                  <a:ext uri="{FF2B5EF4-FFF2-40B4-BE49-F238E27FC236}">
                    <a16:creationId xmlns:a16="http://schemas.microsoft.com/office/drawing/2014/main" id="{B8A2DB61-5ED9-4AF1-B3F4-568D7E329CF5}"/>
                  </a:ext>
                </a:extLst>
              </p:cNvPr>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245" name="矩形 244">
                <a:extLst>
                  <a:ext uri="{FF2B5EF4-FFF2-40B4-BE49-F238E27FC236}">
                    <a16:creationId xmlns:a16="http://schemas.microsoft.com/office/drawing/2014/main" id="{752E010C-7761-4957-B399-6EC7E6AE2727}"/>
                  </a:ext>
                </a:extLst>
              </p:cNvPr>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246" name="矩形 245">
                <a:extLst>
                  <a:ext uri="{FF2B5EF4-FFF2-40B4-BE49-F238E27FC236}">
                    <a16:creationId xmlns:a16="http://schemas.microsoft.com/office/drawing/2014/main" id="{04423F5B-BFF3-4816-8592-964E35E3BE81}"/>
                  </a:ext>
                </a:extLst>
              </p:cNvPr>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247" name="矩形 246">
                <a:extLst>
                  <a:ext uri="{FF2B5EF4-FFF2-40B4-BE49-F238E27FC236}">
                    <a16:creationId xmlns:a16="http://schemas.microsoft.com/office/drawing/2014/main" id="{C33A5F13-955D-4BC8-B6E5-505E9DE93AB7}"/>
                  </a:ext>
                </a:extLst>
              </p:cNvPr>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219" name="矩形 218">
              <a:extLst>
                <a:ext uri="{FF2B5EF4-FFF2-40B4-BE49-F238E27FC236}">
                  <a16:creationId xmlns:a16="http://schemas.microsoft.com/office/drawing/2014/main" id="{19C23820-9B6E-4313-9D3D-D942D83CC7DA}"/>
                </a:ext>
              </a:extLst>
            </p:cNvPr>
            <p:cNvSpPr/>
            <p:nvPr/>
          </p:nvSpPr>
          <p:spPr bwMode="auto">
            <a:xfrm>
              <a:off x="1885396" y="5528974"/>
              <a:ext cx="9014077" cy="463212"/>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spTree>
    <p:extLst>
      <p:ext uri="{BB962C8B-B14F-4D97-AF65-F5344CB8AC3E}">
        <p14:creationId xmlns:p14="http://schemas.microsoft.com/office/powerpoint/2010/main" val="26674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left)">
                                      <p:cBhvr>
                                        <p:cTn id="17" dur="500"/>
                                        <p:tgtEl>
                                          <p:spTgt spid="1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wipe(down)">
                                      <p:cBhvr>
                                        <p:cTn id="22" dur="500"/>
                                        <p:tgtEl>
                                          <p:spTgt spid="1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xEl>
                                              <p:pRg st="2" end="2"/>
                                            </p:txEl>
                                          </p:spTgt>
                                        </p:tgtEl>
                                        <p:attrNameLst>
                                          <p:attrName>style.visibility</p:attrName>
                                        </p:attrNameLst>
                                      </p:cBhvr>
                                      <p:to>
                                        <p:strVal val="visible"/>
                                      </p:to>
                                    </p:set>
                                    <p:animEffect transition="in" filter="wipe(left)">
                                      <p:cBhvr>
                                        <p:cTn id="27" dur="500"/>
                                        <p:tgtEl>
                                          <p:spTgt spid="12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9">
                                            <p:txEl>
                                              <p:pRg st="3" end="3"/>
                                            </p:txEl>
                                          </p:spTgt>
                                        </p:tgtEl>
                                        <p:attrNameLst>
                                          <p:attrName>style.visibility</p:attrName>
                                        </p:attrNameLst>
                                      </p:cBhvr>
                                      <p:to>
                                        <p:strVal val="visible"/>
                                      </p:to>
                                    </p:set>
                                    <p:animEffect transition="in" filter="wipe(left)">
                                      <p:cBhvr>
                                        <p:cTn id="32" dur="500"/>
                                        <p:tgtEl>
                                          <p:spTgt spid="1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编码表示法</a:t>
            </a:r>
          </a:p>
        </p:txBody>
      </p:sp>
      <p:cxnSp>
        <p:nvCxnSpPr>
          <p:cNvPr id="4" name="直接连接符 3"/>
          <p:cNvCxnSpPr/>
          <p:nvPr/>
        </p:nvCxnSpPr>
        <p:spPr>
          <a:xfrm flipV="1">
            <a:off x="3842950" y="3050476"/>
            <a:ext cx="0" cy="1067451"/>
          </a:xfrm>
          <a:prstGeom prst="line">
            <a:avLst/>
          </a:prstGeom>
          <a:ln w="50800" cap="sq">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297121" y="3050475"/>
            <a:ext cx="0" cy="1187288"/>
          </a:xfrm>
          <a:prstGeom prst="line">
            <a:avLst/>
          </a:prstGeom>
          <a:ln w="50800" cap="sq">
            <a:tailEnd type="stealth"/>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196260" y="3093741"/>
            <a:ext cx="5027422" cy="1023541"/>
            <a:chOff x="4425742" y="3561008"/>
            <a:chExt cx="5302359" cy="1079516"/>
          </a:xfrm>
        </p:grpSpPr>
        <p:grpSp>
          <p:nvGrpSpPr>
            <p:cNvPr id="7" name="组合 6"/>
            <p:cNvGrpSpPr/>
            <p:nvPr/>
          </p:nvGrpSpPr>
          <p:grpSpPr>
            <a:xfrm>
              <a:off x="4425742" y="3561008"/>
              <a:ext cx="5060088" cy="1068926"/>
              <a:chOff x="4006023" y="4461114"/>
              <a:chExt cx="5060088" cy="1068926"/>
            </a:xfrm>
          </p:grpSpPr>
          <p:cxnSp>
            <p:nvCxnSpPr>
              <p:cNvPr id="11" name="直接箭头连接符 10"/>
              <p:cNvCxnSpPr/>
              <p:nvPr/>
            </p:nvCxnSpPr>
            <p:spPr>
              <a:xfrm flipV="1">
                <a:off x="429730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96027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558952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625249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881744"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7544715" y="4735748"/>
                <a:ext cx="0" cy="794292"/>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8836935" y="4735748"/>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006023" y="4461114"/>
                <a:ext cx="5060088" cy="1054468"/>
                <a:chOff x="4006023" y="4461114"/>
                <a:chExt cx="5060088" cy="1054468"/>
              </a:xfrm>
            </p:grpSpPr>
            <p:sp>
              <p:nvSpPr>
                <p:cNvPr id="19" name="文本框 18"/>
                <p:cNvSpPr txBox="1"/>
                <p:nvPr/>
              </p:nvSpPr>
              <p:spPr>
                <a:xfrm>
                  <a:off x="4006023"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20" name="文本框 19"/>
                <p:cNvSpPr txBox="1"/>
                <p:nvPr/>
              </p:nvSpPr>
              <p:spPr>
                <a:xfrm>
                  <a:off x="4698261" y="4461114"/>
                  <a:ext cx="51430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1" name="文本框 20"/>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2" name="文本框 21"/>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3" name="文本框 22"/>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4" name="文本框 23"/>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5" name="文本框 24"/>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6" name="文本框 25"/>
                <p:cNvSpPr txBox="1"/>
                <p:nvPr/>
              </p:nvSpPr>
              <p:spPr>
                <a:xfrm>
                  <a:off x="5716399" y="4840461"/>
                  <a:ext cx="43315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7" name="文本框 26"/>
                <p:cNvSpPr txBox="1"/>
                <p:nvPr/>
              </p:nvSpPr>
              <p:spPr>
                <a:xfrm>
                  <a:off x="6316306" y="4840461"/>
                  <a:ext cx="56333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28" name="文本框 27"/>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29" name="文本框 28"/>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30" name="文本框 29"/>
                <p:cNvSpPr txBox="1"/>
                <p:nvPr/>
              </p:nvSpPr>
              <p:spPr>
                <a:xfrm>
                  <a:off x="8666775" y="4461114"/>
                  <a:ext cx="399336"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31" name="文本框 30"/>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32" name="直接箭头连接符 31"/>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593562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56487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grpSp>
          <p:nvGrpSpPr>
            <p:cNvPr id="8" name="组合 7"/>
            <p:cNvGrpSpPr/>
            <p:nvPr/>
          </p:nvGrpSpPr>
          <p:grpSpPr>
            <a:xfrm>
              <a:off x="9306787" y="3940355"/>
              <a:ext cx="421314" cy="700169"/>
              <a:chOff x="8887068" y="4840461"/>
              <a:chExt cx="421314" cy="700169"/>
            </a:xfrm>
          </p:grpSpPr>
          <p:cxnSp>
            <p:nvCxnSpPr>
              <p:cNvPr id="9" name="直接箭头连接符 8"/>
              <p:cNvCxnSpPr/>
              <p:nvPr/>
            </p:nvCxnSpPr>
            <p:spPr>
              <a:xfrm flipV="1">
                <a:off x="9092350" y="5146069"/>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887068" y="4840461"/>
                <a:ext cx="421314"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grpSp>
      </p:grpSp>
      <p:grpSp>
        <p:nvGrpSpPr>
          <p:cNvPr id="38" name="组合 37"/>
          <p:cNvGrpSpPr/>
          <p:nvPr/>
        </p:nvGrpSpPr>
        <p:grpSpPr>
          <a:xfrm>
            <a:off x="2615193" y="1605020"/>
            <a:ext cx="2556003" cy="1437775"/>
            <a:chOff x="1523832" y="1861994"/>
            <a:chExt cx="2695785" cy="1516403"/>
          </a:xfrm>
        </p:grpSpPr>
        <p:grpSp>
          <p:nvGrpSpPr>
            <p:cNvPr id="39" name="组合 38"/>
            <p:cNvGrpSpPr/>
            <p:nvPr/>
          </p:nvGrpSpPr>
          <p:grpSpPr>
            <a:xfrm>
              <a:off x="1647248" y="1861994"/>
              <a:ext cx="2572369" cy="1087984"/>
              <a:chOff x="1647248" y="1861994"/>
              <a:chExt cx="2572369" cy="1087984"/>
            </a:xfrm>
          </p:grpSpPr>
          <p:cxnSp>
            <p:nvCxnSpPr>
              <p:cNvPr id="43" name="直接箭头连接符 42"/>
              <p:cNvCxnSpPr/>
              <p:nvPr/>
            </p:nvCxnSpPr>
            <p:spPr>
              <a:xfrm flipV="1">
                <a:off x="2276036" y="2141979"/>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2917154" y="2141979"/>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558272" y="2141979"/>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647248" y="2241341"/>
                <a:ext cx="625885"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47" name="文本框 46"/>
              <p:cNvSpPr txBox="1"/>
              <p:nvPr/>
            </p:nvSpPr>
            <p:spPr>
              <a:xfrm>
                <a:off x="2025359" y="1861994"/>
                <a:ext cx="603907"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48" name="文本框 47"/>
              <p:cNvSpPr txBox="1"/>
              <p:nvPr/>
            </p:nvSpPr>
            <p:spPr>
              <a:xfrm>
                <a:off x="2625368" y="1861994"/>
                <a:ext cx="580238" cy="312774"/>
              </a:xfrm>
              <a:prstGeom prst="rect">
                <a:avLst/>
              </a:prstGeom>
              <a:noFill/>
            </p:spPr>
            <p:txBody>
              <a:bodyPr wrap="none" rtlCol="0">
                <a:spAutoFit/>
              </a:bodyPr>
              <a:lstStyle/>
              <a:p>
                <a:r>
                  <a:rPr lang="en-US" altLang="zh-CN" sz="132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49" name="文本框 48"/>
              <p:cNvSpPr txBox="1"/>
              <p:nvPr/>
            </p:nvSpPr>
            <p:spPr>
              <a:xfrm>
                <a:off x="3269295" y="1861994"/>
                <a:ext cx="654627" cy="312774"/>
              </a:xfrm>
              <a:prstGeom prst="rect">
                <a:avLst/>
              </a:prstGeom>
              <a:noFill/>
            </p:spPr>
            <p:txBody>
              <a:bodyPr wrap="none" rtlCol="0">
                <a:spAutoFit/>
              </a:bodyPr>
              <a:lstStyle/>
              <a:p>
                <a:r>
                  <a:rPr lang="en-US" altLang="zh-CN" sz="132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2322723" y="2241341"/>
                <a:ext cx="625885"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2998198" y="2241341"/>
                <a:ext cx="510920" cy="312774"/>
              </a:xfrm>
              <a:prstGeom prst="rect">
                <a:avLst/>
              </a:prstGeom>
              <a:noFill/>
            </p:spPr>
            <p:txBody>
              <a:bodyPr wrap="none" rtlCol="0">
                <a:spAutoFit/>
              </a:bodyPr>
              <a:lstStyle/>
              <a:p>
                <a:r>
                  <a:rPr lang="en-US" altLang="zh-CN" sz="132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3592041" y="2241341"/>
                <a:ext cx="627576" cy="312774"/>
              </a:xfrm>
              <a:prstGeom prst="rect">
                <a:avLst/>
              </a:prstGeom>
              <a:noFill/>
            </p:spPr>
            <p:txBody>
              <a:bodyPr wrap="none" rtlCol="0">
                <a:spAutoFit/>
              </a:bodyPr>
              <a:lstStyle/>
              <a:p>
                <a:r>
                  <a:rPr lang="en-US" altLang="zh-CN" sz="132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cxnSp>
            <p:nvCxnSpPr>
              <p:cNvPr id="53" name="直接箭头连接符 52"/>
              <p:cNvCxnSpPr/>
              <p:nvPr/>
            </p:nvCxnSpPr>
            <p:spPr>
              <a:xfrm flipV="1">
                <a:off x="1955477" y="2520623"/>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2596595" y="2521901"/>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3237713" y="2521901"/>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878828" y="2521901"/>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653390" y="2141980"/>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0" name="矩形 39"/>
            <p:cNvSpPr/>
            <p:nvPr/>
          </p:nvSpPr>
          <p:spPr bwMode="auto">
            <a:xfrm>
              <a:off x="1542553" y="2915185"/>
              <a:ext cx="2479799" cy="463212"/>
            </a:xfrm>
            <a:prstGeom prst="rect">
              <a:avLst/>
            </a:prstGeom>
            <a:solidFill>
              <a:srgbClr val="FFC000"/>
            </a:solidFill>
            <a:ln w="38100">
              <a:solidFill>
                <a:schemeClr val="tx1"/>
              </a:solidFill>
              <a:round/>
              <a:headEnd/>
              <a:tailEnd type="triangle" w="med" len="med"/>
            </a:ln>
            <a:extLst/>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3:8</a:t>
              </a:r>
              <a:r>
                <a:rPr lang="zh-CN" altLang="en-US" sz="1707" dirty="0">
                  <a:latin typeface="微软雅黑" panose="020B0503020204020204" pitchFamily="34" charset="-122"/>
                  <a:ea typeface="微软雅黑" panose="020B0503020204020204" pitchFamily="34" charset="-122"/>
                </a:rPr>
                <a:t>译码器</a:t>
              </a:r>
            </a:p>
          </p:txBody>
        </p:sp>
        <p:sp>
          <p:nvSpPr>
            <p:cNvPr id="41" name="文本框 40"/>
            <p:cNvSpPr txBox="1"/>
            <p:nvPr/>
          </p:nvSpPr>
          <p:spPr>
            <a:xfrm>
              <a:off x="1523832" y="2874954"/>
              <a:ext cx="302967" cy="343612"/>
            </a:xfrm>
            <a:prstGeom prst="rect">
              <a:avLst/>
            </a:prstGeom>
            <a:noFill/>
          </p:spPr>
          <p:txBody>
            <a:bodyPr wrap="none" rtlCol="0">
              <a:spAutoFit/>
            </a:bodyPr>
            <a:lstStyle/>
            <a:p>
              <a:r>
                <a:rPr lang="en-US" altLang="zh-CN" sz="1517" dirty="0"/>
                <a:t>0</a:t>
              </a:r>
              <a:endParaRPr lang="zh-CN" altLang="en-US" sz="1517" dirty="0"/>
            </a:p>
          </p:txBody>
        </p:sp>
        <p:sp>
          <p:nvSpPr>
            <p:cNvPr id="42" name="文本框 41"/>
            <p:cNvSpPr txBox="1"/>
            <p:nvPr/>
          </p:nvSpPr>
          <p:spPr>
            <a:xfrm>
              <a:off x="3742765" y="2866850"/>
              <a:ext cx="302967" cy="343612"/>
            </a:xfrm>
            <a:prstGeom prst="rect">
              <a:avLst/>
            </a:prstGeom>
            <a:noFill/>
          </p:spPr>
          <p:txBody>
            <a:bodyPr wrap="none" rtlCol="0">
              <a:spAutoFit/>
            </a:bodyPr>
            <a:lstStyle/>
            <a:p>
              <a:r>
                <a:rPr lang="en-US" altLang="zh-CN" sz="1517" dirty="0"/>
                <a:t>7</a:t>
              </a:r>
              <a:endParaRPr lang="zh-CN" altLang="en-US" sz="1517" dirty="0"/>
            </a:p>
          </p:txBody>
        </p:sp>
      </p:grpSp>
      <p:grpSp>
        <p:nvGrpSpPr>
          <p:cNvPr id="58" name="组合 57"/>
          <p:cNvGrpSpPr/>
          <p:nvPr/>
        </p:nvGrpSpPr>
        <p:grpSpPr>
          <a:xfrm>
            <a:off x="7507970" y="1575883"/>
            <a:ext cx="1554323" cy="1462897"/>
            <a:chOff x="7918563" y="2176165"/>
            <a:chExt cx="1639326" cy="1542899"/>
          </a:xfrm>
        </p:grpSpPr>
        <p:grpSp>
          <p:nvGrpSpPr>
            <p:cNvPr id="59" name="组合 58"/>
            <p:cNvGrpSpPr/>
            <p:nvPr/>
          </p:nvGrpSpPr>
          <p:grpSpPr>
            <a:xfrm>
              <a:off x="8597243" y="2450799"/>
              <a:ext cx="662971" cy="794292"/>
              <a:chOff x="11807533" y="1267428"/>
              <a:chExt cx="662971" cy="794292"/>
            </a:xfrm>
          </p:grpSpPr>
          <p:cxnSp>
            <p:nvCxnSpPr>
              <p:cNvPr id="72" name="直接箭头连接符 71"/>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383258" y="2176165"/>
              <a:ext cx="1174631" cy="1054468"/>
              <a:chOff x="11593548" y="992794"/>
              <a:chExt cx="1174631" cy="1054468"/>
            </a:xfrm>
          </p:grpSpPr>
          <p:sp>
            <p:nvSpPr>
              <p:cNvPr id="68" name="文本框 67"/>
              <p:cNvSpPr txBox="1"/>
              <p:nvPr/>
            </p:nvSpPr>
            <p:spPr>
              <a:xfrm>
                <a:off x="11851429" y="1372141"/>
                <a:ext cx="603907"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69" name="文本框 68"/>
              <p:cNvSpPr txBox="1"/>
              <p:nvPr/>
            </p:nvSpPr>
            <p:spPr>
              <a:xfrm>
                <a:off x="11593548" y="992794"/>
                <a:ext cx="409481"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sp>
            <p:nvSpPr>
              <p:cNvPr id="70" name="文本框 69"/>
              <p:cNvSpPr txBox="1"/>
              <p:nvPr/>
            </p:nvSpPr>
            <p:spPr>
              <a:xfrm>
                <a:off x="12213301" y="992794"/>
                <a:ext cx="554878" cy="312774"/>
              </a:xfrm>
              <a:prstGeom prst="rect">
                <a:avLst/>
              </a:prstGeom>
              <a:noFill/>
            </p:spPr>
            <p:txBody>
              <a:bodyPr wrap="none" rtlCol="0">
                <a:spAutoFit/>
              </a:bodyPr>
              <a:lstStyle/>
              <a:p>
                <a:r>
                  <a:rPr lang="en-US" altLang="zh-CN" sz="132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solidFill>
                    <a:srgbClr val="FF6600"/>
                  </a:solidFill>
                  <a:latin typeface="Segoe UI Black" panose="020B0A02040204020203" pitchFamily="34" charset="0"/>
                  <a:cs typeface="Segoe UI Black" panose="020B0A02040204020203" pitchFamily="34" charset="0"/>
                </a:endParaRPr>
              </a:p>
            </p:txBody>
          </p:sp>
          <p:cxnSp>
            <p:nvCxnSpPr>
              <p:cNvPr id="71" name="直接箭头连接符 70"/>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918563" y="2528989"/>
              <a:ext cx="1614878" cy="1190075"/>
              <a:chOff x="1296916" y="2188322"/>
              <a:chExt cx="1614878" cy="1190075"/>
            </a:xfrm>
          </p:grpSpPr>
          <p:grpSp>
            <p:nvGrpSpPr>
              <p:cNvPr id="62" name="组合 61"/>
              <p:cNvGrpSpPr/>
              <p:nvPr/>
            </p:nvGrpSpPr>
            <p:grpSpPr>
              <a:xfrm>
                <a:off x="1296916" y="2188322"/>
                <a:ext cx="732397" cy="761656"/>
                <a:chOff x="1296916" y="2188322"/>
                <a:chExt cx="732397" cy="761656"/>
              </a:xfrm>
            </p:grpSpPr>
            <p:cxnSp>
              <p:nvCxnSpPr>
                <p:cNvPr id="66" name="直接箭头连接符 65"/>
                <p:cNvCxnSpPr/>
                <p:nvPr/>
              </p:nvCxnSpPr>
              <p:spPr>
                <a:xfrm flipV="1">
                  <a:off x="1653390" y="2469664"/>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296916" y="2188322"/>
                  <a:ext cx="732397" cy="312774"/>
                </a:xfrm>
                <a:prstGeom prst="rect">
                  <a:avLst/>
                </a:prstGeom>
                <a:noFill/>
              </p:spPr>
              <p:txBody>
                <a:bodyPr wrap="none" rtlCol="0">
                  <a:spAutoFit/>
                </a:bodyPr>
                <a:lstStyle/>
                <a:p>
                  <a:r>
                    <a:rPr lang="zh-CN" altLang="en-US" sz="1327"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7"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63" name="文本框 62"/>
              <p:cNvSpPr txBox="1"/>
              <p:nvPr/>
            </p:nvSpPr>
            <p:spPr>
              <a:xfrm>
                <a:off x="1601634" y="2628161"/>
                <a:ext cx="302968" cy="343612"/>
              </a:xfrm>
              <a:prstGeom prst="rect">
                <a:avLst/>
              </a:prstGeom>
              <a:noFill/>
            </p:spPr>
            <p:txBody>
              <a:bodyPr wrap="none" rtlCol="0">
                <a:spAutoFit/>
              </a:bodyPr>
              <a:lstStyle/>
              <a:p>
                <a:r>
                  <a:rPr lang="en-US" altLang="zh-CN" sz="1517" dirty="0"/>
                  <a:t>0</a:t>
                </a:r>
                <a:endParaRPr lang="zh-CN" altLang="en-US" sz="1517" dirty="0"/>
              </a:p>
            </p:txBody>
          </p:sp>
          <p:sp>
            <p:nvSpPr>
              <p:cNvPr id="64" name="文本框 63"/>
              <p:cNvSpPr txBox="1"/>
              <p:nvPr/>
            </p:nvSpPr>
            <p:spPr>
              <a:xfrm>
                <a:off x="2608826" y="2629286"/>
                <a:ext cx="302968" cy="343612"/>
              </a:xfrm>
              <a:prstGeom prst="rect">
                <a:avLst/>
              </a:prstGeom>
              <a:noFill/>
            </p:spPr>
            <p:txBody>
              <a:bodyPr wrap="none" rtlCol="0">
                <a:spAutoFit/>
              </a:bodyPr>
              <a:lstStyle/>
              <a:p>
                <a:r>
                  <a:rPr lang="en-US" altLang="zh-CN" sz="1517" dirty="0"/>
                  <a:t>3</a:t>
                </a:r>
                <a:endParaRPr lang="zh-CN" altLang="en-US" sz="1517" dirty="0"/>
              </a:p>
            </p:txBody>
          </p:sp>
          <p:sp>
            <p:nvSpPr>
              <p:cNvPr id="65" name="矩形 64"/>
              <p:cNvSpPr/>
              <p:nvPr/>
            </p:nvSpPr>
            <p:spPr bwMode="auto">
              <a:xfrm>
                <a:off x="1542554" y="2915185"/>
                <a:ext cx="1231588" cy="463212"/>
              </a:xfrm>
              <a:prstGeom prst="rect">
                <a:avLst/>
              </a:prstGeom>
              <a:solidFill>
                <a:srgbClr val="FFC000"/>
              </a:solidFill>
              <a:ln w="38100">
                <a:solidFill>
                  <a:schemeClr val="tx1"/>
                </a:solidFill>
                <a:round/>
                <a:headEnd/>
                <a:tailEnd type="triangle" w="med" len="med"/>
              </a:ln>
              <a:extLst/>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2:4</a:t>
                </a:r>
                <a:r>
                  <a:rPr lang="zh-CN" altLang="en-US" sz="1707" dirty="0">
                    <a:latin typeface="微软雅黑" panose="020B0503020204020204" pitchFamily="34" charset="-122"/>
                    <a:ea typeface="微软雅黑" panose="020B0503020204020204" pitchFamily="34" charset="-122"/>
                  </a:rPr>
                  <a:t>译码器</a:t>
                </a:r>
              </a:p>
            </p:txBody>
          </p:sp>
        </p:grpSp>
      </p:grpSp>
      <p:grpSp>
        <p:nvGrpSpPr>
          <p:cNvPr id="74" name="组合 73"/>
          <p:cNvGrpSpPr/>
          <p:nvPr/>
        </p:nvGrpSpPr>
        <p:grpSpPr>
          <a:xfrm>
            <a:off x="1898433" y="5630707"/>
            <a:ext cx="8560855" cy="810554"/>
            <a:chOff x="2068060" y="2810290"/>
            <a:chExt cx="9029027" cy="854881"/>
          </a:xfrm>
        </p:grpSpPr>
        <p:grpSp>
          <p:nvGrpSpPr>
            <p:cNvPr id="75" name="组合 74"/>
            <p:cNvGrpSpPr/>
            <p:nvPr/>
          </p:nvGrpSpPr>
          <p:grpSpPr>
            <a:xfrm>
              <a:off x="2068060" y="2810290"/>
              <a:ext cx="9029027" cy="854881"/>
              <a:chOff x="1885396" y="5528974"/>
              <a:chExt cx="9029027" cy="854881"/>
            </a:xfrm>
          </p:grpSpPr>
          <p:sp>
            <p:nvSpPr>
              <p:cNvPr id="88" name="矩形 87"/>
              <p:cNvSpPr/>
              <p:nvPr/>
            </p:nvSpPr>
            <p:spPr bwMode="auto">
              <a:xfrm>
                <a:off x="188539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89" name="矩形 88"/>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0" name="矩形 89"/>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1" name="矩形 90"/>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2" name="矩形 91"/>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3" name="矩形 92"/>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4" name="矩形 93"/>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5" name="矩形 94"/>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6" name="矩形 95"/>
              <p:cNvSpPr/>
              <p:nvPr/>
            </p:nvSpPr>
            <p:spPr bwMode="auto">
              <a:xfrm>
                <a:off x="446174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7" name="矩形 96"/>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8" name="矩形 97"/>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99" name="矩形 98"/>
              <p:cNvSpPr/>
              <p:nvPr/>
            </p:nvSpPr>
            <p:spPr bwMode="auto">
              <a:xfrm>
                <a:off x="542933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0" name="矩形 99"/>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1" name="矩形 100"/>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2" name="矩形 101"/>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3" name="矩形 102"/>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4" name="矩形 103"/>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5" name="矩形 104"/>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6" name="矩形 105"/>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7" name="矩形 106"/>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8" name="矩形 107"/>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09" name="矩形 108"/>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10" name="矩形 109"/>
              <p:cNvSpPr/>
              <p:nvPr/>
            </p:nvSpPr>
            <p:spPr bwMode="auto">
              <a:xfrm>
                <a:off x="8976523" y="5530038"/>
                <a:ext cx="322215" cy="462148"/>
              </a:xfrm>
              <a:prstGeom prst="rect">
                <a:avLst/>
              </a:prstGeom>
              <a:solidFill>
                <a:schemeClr val="accent3">
                  <a:lumMod val="40000"/>
                  <a:lumOff val="6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P1</a:t>
                </a:r>
                <a:endParaRPr lang="zh-CN" altLang="en-US" sz="1327" dirty="0"/>
              </a:p>
            </p:txBody>
          </p:sp>
          <p:sp>
            <p:nvSpPr>
              <p:cNvPr id="111" name="矩形 110"/>
              <p:cNvSpPr/>
              <p:nvPr/>
            </p:nvSpPr>
            <p:spPr bwMode="auto">
              <a:xfrm>
                <a:off x="9299052" y="5530038"/>
                <a:ext cx="322215" cy="462148"/>
              </a:xfrm>
              <a:prstGeom prst="rect">
                <a:avLst/>
              </a:prstGeom>
              <a:solidFill>
                <a:schemeClr val="accent3">
                  <a:lumMod val="40000"/>
                  <a:lumOff val="6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P2</a:t>
                </a:r>
                <a:endParaRPr lang="zh-CN" altLang="en-US" sz="1327" dirty="0"/>
              </a:p>
            </p:txBody>
          </p:sp>
          <p:sp>
            <p:nvSpPr>
              <p:cNvPr id="112" name="矩形 111"/>
              <p:cNvSpPr/>
              <p:nvPr/>
            </p:nvSpPr>
            <p:spPr bwMode="auto">
              <a:xfrm>
                <a:off x="9621581"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113" name="矩形 112"/>
              <p:cNvSpPr/>
              <p:nvPr/>
            </p:nvSpPr>
            <p:spPr bwMode="auto">
              <a:xfrm>
                <a:off x="9937029"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114" name="矩形 113"/>
              <p:cNvSpPr/>
              <p:nvPr/>
            </p:nvSpPr>
            <p:spPr bwMode="auto">
              <a:xfrm>
                <a:off x="10262194"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115" name="矩形 114"/>
              <p:cNvSpPr/>
              <p:nvPr/>
            </p:nvSpPr>
            <p:spPr bwMode="auto">
              <a:xfrm>
                <a:off x="10584733" y="5530038"/>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grpSp>
            <p:nvGrpSpPr>
              <p:cNvPr id="116" name="组合 115"/>
              <p:cNvGrpSpPr/>
              <p:nvPr/>
            </p:nvGrpSpPr>
            <p:grpSpPr>
              <a:xfrm>
                <a:off x="1892871" y="5920581"/>
                <a:ext cx="9021552" cy="463274"/>
                <a:chOff x="2346480" y="4277865"/>
                <a:chExt cx="9021552" cy="463274"/>
              </a:xfrm>
              <a:noFill/>
            </p:grpSpPr>
            <p:sp>
              <p:nvSpPr>
                <p:cNvPr id="118" name="矩形 117"/>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119" name="矩形 118"/>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120" name="矩形 119"/>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121" name="矩形 120"/>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122" name="矩形 121"/>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123" name="矩形 122"/>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124" name="矩形 123"/>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125" name="矩形 124"/>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126" name="矩形 125"/>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127" name="矩形 126"/>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128" name="矩形 127"/>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129" name="矩形 128"/>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130" name="矩形 129"/>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131" name="矩形 130"/>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132" name="矩形 131"/>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133" name="矩形 132"/>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134" name="矩形 133"/>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135" name="矩形 134"/>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136" name="矩形 135"/>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137" name="矩形 136"/>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138" name="矩形 137"/>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139" name="矩形 138"/>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140" name="矩形 139"/>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141" name="矩形 140"/>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142" name="矩形 141"/>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143" name="矩形 142"/>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144" name="矩形 143"/>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145" name="矩形 144"/>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117" name="矩形 116"/>
              <p:cNvSpPr/>
              <p:nvPr/>
            </p:nvSpPr>
            <p:spPr bwMode="auto">
              <a:xfrm>
                <a:off x="1885396" y="5528974"/>
                <a:ext cx="9014077" cy="463212"/>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grpSp>
          <p:nvGrpSpPr>
            <p:cNvPr id="76" name="组合 75"/>
            <p:cNvGrpSpPr/>
            <p:nvPr/>
          </p:nvGrpSpPr>
          <p:grpSpPr>
            <a:xfrm>
              <a:off x="2072111" y="2820095"/>
              <a:ext cx="2257389" cy="442412"/>
              <a:chOff x="2085742" y="6845740"/>
              <a:chExt cx="2257389" cy="462148"/>
            </a:xfrm>
          </p:grpSpPr>
          <p:sp>
            <p:nvSpPr>
              <p:cNvPr id="81" name="矩形 80"/>
              <p:cNvSpPr/>
              <p:nvPr/>
            </p:nvSpPr>
            <p:spPr bwMode="auto">
              <a:xfrm>
                <a:off x="2085742" y="684574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82" name="矩形 81"/>
              <p:cNvSpPr/>
              <p:nvPr/>
            </p:nvSpPr>
            <p:spPr bwMode="auto">
              <a:xfrm>
                <a:off x="2408271" y="684574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83" name="矩形 82"/>
              <p:cNvSpPr/>
              <p:nvPr/>
            </p:nvSpPr>
            <p:spPr bwMode="auto">
              <a:xfrm>
                <a:off x="2730800" y="684574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84" name="矩形 83"/>
              <p:cNvSpPr/>
              <p:nvPr/>
            </p:nvSpPr>
            <p:spPr bwMode="auto">
              <a:xfrm>
                <a:off x="3053329" y="684574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85" name="矩形 84"/>
              <p:cNvSpPr/>
              <p:nvPr/>
            </p:nvSpPr>
            <p:spPr bwMode="auto">
              <a:xfrm>
                <a:off x="3375858" y="684574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86" name="矩形 85"/>
              <p:cNvSpPr/>
              <p:nvPr/>
            </p:nvSpPr>
            <p:spPr bwMode="auto">
              <a:xfrm>
                <a:off x="3698387" y="684574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87" name="矩形 86"/>
              <p:cNvSpPr/>
              <p:nvPr/>
            </p:nvSpPr>
            <p:spPr bwMode="auto">
              <a:xfrm>
                <a:off x="4020916" y="6845740"/>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grpSp>
        <p:grpSp>
          <p:nvGrpSpPr>
            <p:cNvPr id="77" name="组合 76"/>
            <p:cNvGrpSpPr/>
            <p:nvPr/>
          </p:nvGrpSpPr>
          <p:grpSpPr>
            <a:xfrm>
              <a:off x="8191954" y="2820095"/>
              <a:ext cx="967273" cy="442412"/>
              <a:chOff x="2085742" y="6845740"/>
              <a:chExt cx="967273" cy="462148"/>
            </a:xfrm>
          </p:grpSpPr>
          <p:sp>
            <p:nvSpPr>
              <p:cNvPr id="78" name="矩形 77"/>
              <p:cNvSpPr/>
              <p:nvPr/>
            </p:nvSpPr>
            <p:spPr bwMode="auto">
              <a:xfrm>
                <a:off x="2085742" y="6845740"/>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1</a:t>
                </a:r>
                <a:endParaRPr lang="zh-CN" altLang="en-US" sz="1327" dirty="0">
                  <a:solidFill>
                    <a:schemeClr val="bg1"/>
                  </a:solidFill>
                </a:endParaRPr>
              </a:p>
            </p:txBody>
          </p:sp>
          <p:sp>
            <p:nvSpPr>
              <p:cNvPr id="79" name="矩形 78"/>
              <p:cNvSpPr/>
              <p:nvPr/>
            </p:nvSpPr>
            <p:spPr bwMode="auto">
              <a:xfrm>
                <a:off x="2408271" y="6845740"/>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80" name="矩形 79"/>
              <p:cNvSpPr/>
              <p:nvPr/>
            </p:nvSpPr>
            <p:spPr bwMode="auto">
              <a:xfrm>
                <a:off x="2730800" y="6845740"/>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grpSp>
      </p:grpSp>
      <p:sp>
        <p:nvSpPr>
          <p:cNvPr id="146" name="TextBox 24"/>
          <p:cNvSpPr txBox="1"/>
          <p:nvPr/>
        </p:nvSpPr>
        <p:spPr>
          <a:xfrm>
            <a:off x="5132490" y="897452"/>
            <a:ext cx="6926160" cy="555024"/>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如果互斥的输出控制信号</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8</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个，编码后长度多少？</a:t>
            </a:r>
          </a:p>
        </p:txBody>
      </p:sp>
      <p:grpSp>
        <p:nvGrpSpPr>
          <p:cNvPr id="147" name="组合 146"/>
          <p:cNvGrpSpPr/>
          <p:nvPr/>
        </p:nvGrpSpPr>
        <p:grpSpPr>
          <a:xfrm>
            <a:off x="3400611" y="4104050"/>
            <a:ext cx="7058677" cy="1264921"/>
            <a:chOff x="3586582" y="4626568"/>
            <a:chExt cx="7444698" cy="1334097"/>
          </a:xfrm>
        </p:grpSpPr>
        <p:grpSp>
          <p:nvGrpSpPr>
            <p:cNvPr id="148" name="组合 147"/>
            <p:cNvGrpSpPr/>
            <p:nvPr/>
          </p:nvGrpSpPr>
          <p:grpSpPr>
            <a:xfrm>
              <a:off x="9724123" y="4626568"/>
              <a:ext cx="1285367" cy="462148"/>
              <a:chOff x="9724010" y="4627742"/>
              <a:chExt cx="1285367" cy="462148"/>
            </a:xfrm>
          </p:grpSpPr>
          <p:sp>
            <p:nvSpPr>
              <p:cNvPr id="199" name="矩形 198"/>
              <p:cNvSpPr/>
              <p:nvPr/>
            </p:nvSpPr>
            <p:spPr bwMode="auto">
              <a:xfrm>
                <a:off x="9724010" y="4627742"/>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200" name="矩形 199"/>
              <p:cNvSpPr/>
              <p:nvPr/>
            </p:nvSpPr>
            <p:spPr bwMode="auto">
              <a:xfrm>
                <a:off x="10039458" y="4627742"/>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201" name="矩形 200"/>
              <p:cNvSpPr/>
              <p:nvPr/>
            </p:nvSpPr>
            <p:spPr bwMode="auto">
              <a:xfrm>
                <a:off x="10364623" y="4627742"/>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sp>
            <p:nvSpPr>
              <p:cNvPr id="202" name="矩形 201"/>
              <p:cNvSpPr/>
              <p:nvPr/>
            </p:nvSpPr>
            <p:spPr bwMode="auto">
              <a:xfrm>
                <a:off x="10687162" y="4627742"/>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endParaRPr lang="zh-CN" altLang="en-US" sz="1327" dirty="0"/>
              </a:p>
            </p:txBody>
          </p:sp>
        </p:grpSp>
        <p:grpSp>
          <p:nvGrpSpPr>
            <p:cNvPr id="149" name="组合 148"/>
            <p:cNvGrpSpPr/>
            <p:nvPr/>
          </p:nvGrpSpPr>
          <p:grpSpPr>
            <a:xfrm>
              <a:off x="3586582" y="4628868"/>
              <a:ext cx="7444698" cy="1331797"/>
              <a:chOff x="3586582" y="4628868"/>
              <a:chExt cx="7444698" cy="1331797"/>
            </a:xfrm>
          </p:grpSpPr>
          <p:sp>
            <p:nvSpPr>
              <p:cNvPr id="150" name="矩形 149"/>
              <p:cNvSpPr/>
              <p:nvPr/>
            </p:nvSpPr>
            <p:spPr bwMode="auto">
              <a:xfrm>
                <a:off x="3595231" y="4629932"/>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151" name="矩形 150"/>
              <p:cNvSpPr/>
              <p:nvPr/>
            </p:nvSpPr>
            <p:spPr bwMode="auto">
              <a:xfrm>
                <a:off x="3917760" y="4629932"/>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152" name="矩形 151"/>
              <p:cNvSpPr/>
              <p:nvPr/>
            </p:nvSpPr>
            <p:spPr bwMode="auto">
              <a:xfrm>
                <a:off x="4240289" y="4629932"/>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153" name="矩形 152"/>
              <p:cNvSpPr/>
              <p:nvPr/>
            </p:nvSpPr>
            <p:spPr bwMode="auto">
              <a:xfrm>
                <a:off x="4562818"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54" name="矩形 153"/>
              <p:cNvSpPr/>
              <p:nvPr/>
            </p:nvSpPr>
            <p:spPr bwMode="auto">
              <a:xfrm>
                <a:off x="4881464"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55" name="矩形 154"/>
              <p:cNvSpPr/>
              <p:nvPr/>
            </p:nvSpPr>
            <p:spPr bwMode="auto">
              <a:xfrm>
                <a:off x="5203993"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56" name="矩形 155"/>
              <p:cNvSpPr/>
              <p:nvPr/>
            </p:nvSpPr>
            <p:spPr bwMode="auto">
              <a:xfrm>
                <a:off x="5526522"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57" name="矩形 156"/>
              <p:cNvSpPr/>
              <p:nvPr/>
            </p:nvSpPr>
            <p:spPr bwMode="auto">
              <a:xfrm>
                <a:off x="5849051"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58" name="矩形 157"/>
              <p:cNvSpPr/>
              <p:nvPr/>
            </p:nvSpPr>
            <p:spPr bwMode="auto">
              <a:xfrm>
                <a:off x="6171580"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59" name="矩形 158"/>
              <p:cNvSpPr/>
              <p:nvPr/>
            </p:nvSpPr>
            <p:spPr bwMode="auto">
              <a:xfrm>
                <a:off x="6494109"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60" name="矩形 159"/>
              <p:cNvSpPr/>
              <p:nvPr/>
            </p:nvSpPr>
            <p:spPr bwMode="auto">
              <a:xfrm>
                <a:off x="6816638"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61" name="矩形 160"/>
              <p:cNvSpPr/>
              <p:nvPr/>
            </p:nvSpPr>
            <p:spPr bwMode="auto">
              <a:xfrm>
                <a:off x="7139167"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62" name="矩形 161"/>
              <p:cNvSpPr/>
              <p:nvPr/>
            </p:nvSpPr>
            <p:spPr bwMode="auto">
              <a:xfrm>
                <a:off x="7461696"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63" name="矩形 162"/>
              <p:cNvSpPr/>
              <p:nvPr/>
            </p:nvSpPr>
            <p:spPr bwMode="auto">
              <a:xfrm>
                <a:off x="7784225"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64" name="矩形 163"/>
              <p:cNvSpPr/>
              <p:nvPr/>
            </p:nvSpPr>
            <p:spPr bwMode="auto">
              <a:xfrm>
                <a:off x="8106440" y="4629932"/>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dirty="0"/>
                  <a:t>0</a:t>
                </a:r>
                <a:endParaRPr lang="zh-CN" altLang="en-US" sz="1327" dirty="0"/>
              </a:p>
            </p:txBody>
          </p:sp>
          <p:sp>
            <p:nvSpPr>
              <p:cNvPr id="165" name="矩形 164"/>
              <p:cNvSpPr/>
              <p:nvPr/>
            </p:nvSpPr>
            <p:spPr bwMode="auto">
              <a:xfrm>
                <a:off x="8428655" y="4629932"/>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166" name="矩形 165"/>
              <p:cNvSpPr/>
              <p:nvPr/>
            </p:nvSpPr>
            <p:spPr bwMode="auto">
              <a:xfrm>
                <a:off x="8751184" y="4629932"/>
                <a:ext cx="322215" cy="462148"/>
              </a:xfrm>
              <a:prstGeom prst="rect">
                <a:avLst/>
              </a:prstGeom>
              <a:solidFill>
                <a:srgbClr val="FF66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rPr>
                  <a:t>0</a:t>
                </a:r>
                <a:endParaRPr lang="zh-CN" altLang="en-US" sz="1327" dirty="0">
                  <a:solidFill>
                    <a:schemeClr val="bg1"/>
                  </a:solidFill>
                </a:endParaRPr>
              </a:p>
            </p:txBody>
          </p:sp>
          <p:sp>
            <p:nvSpPr>
              <p:cNvPr id="167" name="矩形 166"/>
              <p:cNvSpPr/>
              <p:nvPr/>
            </p:nvSpPr>
            <p:spPr bwMode="auto">
              <a:xfrm>
                <a:off x="9073713" y="4629932"/>
                <a:ext cx="322215" cy="462148"/>
              </a:xfrm>
              <a:prstGeom prst="rect">
                <a:avLst/>
              </a:prstGeom>
              <a:solidFill>
                <a:srgbClr val="7FC4FF"/>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P1</a:t>
                </a:r>
                <a:endParaRPr lang="zh-CN" altLang="en-US" sz="1327" dirty="0"/>
              </a:p>
            </p:txBody>
          </p:sp>
          <p:sp>
            <p:nvSpPr>
              <p:cNvPr id="168" name="矩形 167"/>
              <p:cNvSpPr/>
              <p:nvPr/>
            </p:nvSpPr>
            <p:spPr bwMode="auto">
              <a:xfrm>
                <a:off x="9396242" y="4629932"/>
                <a:ext cx="322215" cy="462148"/>
              </a:xfrm>
              <a:prstGeom prst="rect">
                <a:avLst/>
              </a:prstGeom>
              <a:solidFill>
                <a:schemeClr val="accent3">
                  <a:lumMod val="40000"/>
                  <a:lumOff val="60000"/>
                </a:schemeClr>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P1</a:t>
                </a:r>
                <a:endParaRPr lang="zh-CN" altLang="en-US" sz="1327" dirty="0"/>
              </a:p>
            </p:txBody>
          </p:sp>
          <p:grpSp>
            <p:nvGrpSpPr>
              <p:cNvPr id="169" name="组合 168"/>
              <p:cNvGrpSpPr/>
              <p:nvPr/>
            </p:nvGrpSpPr>
            <p:grpSpPr>
              <a:xfrm>
                <a:off x="3618203" y="5048675"/>
                <a:ext cx="7377782" cy="462148"/>
                <a:chOff x="2346480" y="4277865"/>
                <a:chExt cx="7377782" cy="462148"/>
              </a:xfrm>
              <a:noFill/>
            </p:grpSpPr>
            <p:sp>
              <p:nvSpPr>
                <p:cNvPr id="176" name="矩形 175"/>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177" name="矩形 176"/>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178" name="矩形 177"/>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179" name="矩形 178"/>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180" name="矩形 179"/>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181" name="矩形 180"/>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182" name="矩形 181"/>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183" name="矩形 182"/>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184" name="矩形 183"/>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185" name="矩形 184"/>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186" name="矩形 185"/>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187" name="矩形 186"/>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188" name="矩形 187"/>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189" name="矩形 188"/>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190" name="矩形 189"/>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191" name="矩形 190"/>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192" name="矩形 191"/>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193" name="矩形 192"/>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194" name="矩形 193"/>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195" name="矩形 194"/>
                <p:cNvSpPr/>
                <p:nvPr/>
              </p:nvSpPr>
              <p:spPr bwMode="auto">
                <a:xfrm>
                  <a:off x="845240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196" name="矩形 195"/>
                <p:cNvSpPr/>
                <p:nvPr/>
              </p:nvSpPr>
              <p:spPr bwMode="auto">
                <a:xfrm>
                  <a:off x="87689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197" name="矩形 196"/>
                <p:cNvSpPr/>
                <p:nvPr/>
              </p:nvSpPr>
              <p:spPr bwMode="auto">
                <a:xfrm>
                  <a:off x="908549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198" name="矩形 197"/>
                <p:cNvSpPr/>
                <p:nvPr/>
              </p:nvSpPr>
              <p:spPr bwMode="auto">
                <a:xfrm>
                  <a:off x="940204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grpSp>
          <p:sp>
            <p:nvSpPr>
              <p:cNvPr id="170" name="矩形 169"/>
              <p:cNvSpPr/>
              <p:nvPr/>
            </p:nvSpPr>
            <p:spPr bwMode="auto">
              <a:xfrm>
                <a:off x="3586582" y="4628868"/>
                <a:ext cx="7444698" cy="463212"/>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cxnSp>
            <p:nvCxnSpPr>
              <p:cNvPr id="171" name="直接连接符 170"/>
              <p:cNvCxnSpPr/>
              <p:nvPr/>
            </p:nvCxnSpPr>
            <p:spPr>
              <a:xfrm>
                <a:off x="3586582" y="5116234"/>
                <a:ext cx="0" cy="46998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9096999" y="5116234"/>
                <a:ext cx="0" cy="46998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73" name="组合 172"/>
              <p:cNvGrpSpPr/>
              <p:nvPr/>
            </p:nvGrpSpPr>
            <p:grpSpPr>
              <a:xfrm>
                <a:off x="3586582" y="5552799"/>
                <a:ext cx="5510417" cy="407866"/>
                <a:chOff x="3166863" y="6452905"/>
                <a:chExt cx="5510417" cy="407866"/>
              </a:xfrm>
            </p:grpSpPr>
            <p:cxnSp>
              <p:nvCxnSpPr>
                <p:cNvPr id="174" name="直接箭头连接符 173"/>
                <p:cNvCxnSpPr/>
                <p:nvPr/>
              </p:nvCxnSpPr>
              <p:spPr>
                <a:xfrm>
                  <a:off x="3166863" y="6452905"/>
                  <a:ext cx="5510417"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75" name="文本框 174"/>
                <p:cNvSpPr txBox="1"/>
                <p:nvPr/>
              </p:nvSpPr>
              <p:spPr>
                <a:xfrm>
                  <a:off x="4790000" y="6486321"/>
                  <a:ext cx="1584493" cy="374450"/>
                </a:xfrm>
                <a:prstGeom prst="rect">
                  <a:avLst/>
                </a:prstGeom>
                <a:noFill/>
              </p:spPr>
              <p:txBody>
                <a:bodyPr wrap="none" rtlCol="0">
                  <a:spAutoFit/>
                </a:bodyPr>
                <a:lstStyle/>
                <a:p>
                  <a:r>
                    <a:rPr lang="zh-CN" altLang="en-US" sz="1707" b="1" dirty="0">
                      <a:solidFill>
                        <a:srgbClr val="0070C0"/>
                      </a:solidFill>
                      <a:latin typeface="Segoe UI Black" panose="020B0A02040204020203" pitchFamily="34" charset="0"/>
                      <a:ea typeface="Segoe UI Black" panose="020B0A02040204020203" pitchFamily="34" charset="0"/>
                      <a:cs typeface="Segoe UI Black" panose="020B0A02040204020203" pitchFamily="34" charset="0"/>
                    </a:rPr>
                    <a:t>操作控制字段</a:t>
                  </a:r>
                  <a:endParaRPr lang="zh-CN" altLang="en-US" sz="1707" b="1" baseline="-25000" dirty="0">
                    <a:solidFill>
                      <a:srgbClr val="0070C0"/>
                    </a:solidFill>
                    <a:latin typeface="Segoe UI Black" panose="020B0A02040204020203" pitchFamily="34" charset="0"/>
                    <a:cs typeface="Segoe UI Black" panose="020B0A02040204020203" pitchFamily="34" charset="0"/>
                  </a:endParaRPr>
                </a:p>
              </p:txBody>
            </p:sp>
          </p:grpSp>
        </p:grpSp>
      </p:grpSp>
      <p:sp>
        <p:nvSpPr>
          <p:cNvPr id="203" name="椭圆 202"/>
          <p:cNvSpPr/>
          <p:nvPr/>
        </p:nvSpPr>
        <p:spPr bwMode="auto">
          <a:xfrm>
            <a:off x="8963818" y="3828360"/>
            <a:ext cx="1791837" cy="955840"/>
          </a:xfrm>
          <a:prstGeom prst="ellips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360119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6">
                                            <p:txEl>
                                              <p:pRg st="0" end="0"/>
                                            </p:txEl>
                                          </p:spTgt>
                                        </p:tgtEl>
                                        <p:attrNameLst>
                                          <p:attrName>style.visibility</p:attrName>
                                        </p:attrNameLst>
                                      </p:cBhvr>
                                      <p:to>
                                        <p:strVal val="visible"/>
                                      </p:to>
                                    </p:set>
                                    <p:animEffect transition="in" filter="wipe(left)">
                                      <p:cBhvr>
                                        <p:cTn id="27" dur="500"/>
                                        <p:tgtEl>
                                          <p:spTgt spid="14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down)">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repeatCount="3000" fill="hold" grpId="0" nodeType="click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wipe(down)">
                                      <p:cBhvr>
                                        <p:cTn id="4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微指令地址形成方法</a:t>
            </a:r>
          </a:p>
        </p:txBody>
      </p:sp>
      <p:sp>
        <p:nvSpPr>
          <p:cNvPr id="4" name="TextBox 24"/>
          <p:cNvSpPr txBox="1"/>
          <p:nvPr/>
        </p:nvSpPr>
        <p:spPr>
          <a:xfrm>
            <a:off x="1241060" y="1173614"/>
            <a:ext cx="4854940" cy="1296509"/>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下地址字段法  </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微指令长，控存容量大</a:t>
            </a:r>
            <a:endParaRPr lang="en-US" altLang="zh-CN" sz="2275" b="1" dirty="0">
              <a:solidFill>
                <a:schemeClr val="accent1">
                  <a:lumMod val="60000"/>
                  <a:lumOff val="4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811451" y="2986434"/>
            <a:ext cx="5201127" cy="2799508"/>
            <a:chOff x="3920604" y="2236970"/>
            <a:chExt cx="8156670" cy="4390330"/>
          </a:xfrm>
        </p:grpSpPr>
        <p:sp>
          <p:nvSpPr>
            <p:cNvPr id="6" name="矩形 5"/>
            <p:cNvSpPr/>
            <p:nvPr/>
          </p:nvSpPr>
          <p:spPr>
            <a:xfrm>
              <a:off x="7525756" y="3062119"/>
              <a:ext cx="861105" cy="56604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327"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327"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7" name="矩形 6"/>
            <p:cNvSpPr/>
            <p:nvPr/>
          </p:nvSpPr>
          <p:spPr>
            <a:xfrm>
              <a:off x="9362090" y="2619470"/>
              <a:ext cx="1451717" cy="1468585"/>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138" b="1" kern="0" dirty="0">
                  <a:solidFill>
                    <a:schemeClr val="bg1"/>
                  </a:solidFill>
                  <a:latin typeface="微软雅黑" panose="020B0503020204020204" pitchFamily="34" charset="-122"/>
                  <a:ea typeface="微软雅黑" panose="020B0503020204020204" pitchFamily="34" charset="-122"/>
                </a:rPr>
                <a:t>控制</a:t>
              </a:r>
              <a:endParaRPr lang="en-US" altLang="zh-CN" sz="1138" b="1" kern="0" dirty="0">
                <a:solidFill>
                  <a:schemeClr val="bg1"/>
                </a:solidFill>
                <a:latin typeface="微软雅黑" panose="020B0503020204020204" pitchFamily="34" charset="-122"/>
                <a:ea typeface="微软雅黑" panose="020B0503020204020204" pitchFamily="34" charset="-122"/>
              </a:endParaRPr>
            </a:p>
            <a:p>
              <a:pPr algn="ctr"/>
              <a:r>
                <a:rPr lang="zh-CN" altLang="en-US" sz="1138" b="1" kern="0" dirty="0">
                  <a:solidFill>
                    <a:schemeClr val="bg1"/>
                  </a:solidFill>
                  <a:latin typeface="微软雅黑" panose="020B0503020204020204" pitchFamily="34" charset="-122"/>
                  <a:ea typeface="微软雅黑" panose="020B0503020204020204" pitchFamily="34" charset="-122"/>
                </a:rPr>
                <a:t>存储器</a:t>
              </a:r>
              <a:endParaRPr lang="en-US" altLang="zh-CN" sz="1138" b="1" kern="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813923" y="5056485"/>
              <a:ext cx="1117895" cy="56604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43" b="1" kern="0" dirty="0">
                  <a:solidFill>
                    <a:schemeClr val="bg1"/>
                  </a:solidFill>
                  <a:latin typeface="微软雅黑" panose="020B0503020204020204" pitchFamily="34" charset="-122"/>
                  <a:ea typeface="微软雅黑" panose="020B0503020204020204" pitchFamily="34" charset="-122"/>
                </a:rPr>
                <a:t>判别字段</a:t>
              </a:r>
              <a:endParaRPr lang="en-US" altLang="zh-CN" sz="1043" b="1" kern="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931818" y="5056485"/>
              <a:ext cx="2943547" cy="56604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43" b="1" kern="0" dirty="0">
                  <a:solidFill>
                    <a:schemeClr val="bg1"/>
                  </a:solidFill>
                  <a:latin typeface="微软雅黑" panose="020B0503020204020204" pitchFamily="34" charset="-122"/>
                  <a:ea typeface="微软雅黑" panose="020B0503020204020204" pitchFamily="34" charset="-122"/>
                </a:rPr>
                <a:t>微操作控制字段</a:t>
              </a:r>
              <a:endParaRPr lang="en-US" altLang="zh-CN" sz="1043" b="1" kern="0" dirty="0">
                <a:solidFill>
                  <a:schemeClr val="bg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6547643" y="3321631"/>
              <a:ext cx="978113" cy="0"/>
            </a:xfrm>
            <a:prstGeom prst="straightConnector1">
              <a:avLst/>
            </a:prstGeom>
            <a:noFill/>
            <a:ln w="38100" cap="flat" cmpd="sng" algn="ctr">
              <a:solidFill>
                <a:sysClr val="windowText" lastClr="000000"/>
              </a:solidFill>
              <a:prstDash val="solid"/>
              <a:miter lim="800000"/>
              <a:headEnd type="none"/>
              <a:tailEnd type="stealth" w="lg" len="lg"/>
            </a:ln>
            <a:effectLst/>
          </p:spPr>
        </p:cxnSp>
        <p:cxnSp>
          <p:nvCxnSpPr>
            <p:cNvPr id="11" name="直接箭头连接符 10"/>
            <p:cNvCxnSpPr/>
            <p:nvPr/>
          </p:nvCxnSpPr>
          <p:spPr>
            <a:xfrm>
              <a:off x="11966768" y="3360430"/>
              <a:ext cx="0" cy="1949544"/>
            </a:xfrm>
            <a:prstGeom prst="straightConnector1">
              <a:avLst/>
            </a:prstGeom>
            <a:noFill/>
            <a:ln w="38100" cap="sq" cmpd="sng" algn="ctr">
              <a:solidFill>
                <a:sysClr val="windowText" lastClr="000000"/>
              </a:solidFill>
              <a:prstDash val="solid"/>
              <a:bevel/>
              <a:headEnd type="none"/>
              <a:tailEnd type="none" w="lg" len="lg"/>
            </a:ln>
            <a:effectLst/>
          </p:spPr>
        </p:cxnSp>
        <p:sp>
          <p:nvSpPr>
            <p:cNvPr id="12" name="矩形 11"/>
            <p:cNvSpPr/>
            <p:nvPr/>
          </p:nvSpPr>
          <p:spPr>
            <a:xfrm>
              <a:off x="10636696" y="2992345"/>
              <a:ext cx="1440578" cy="396495"/>
            </a:xfrm>
            <a:prstGeom prst="rect">
              <a:avLst/>
            </a:prstGeom>
          </p:spPr>
          <p:txBody>
            <a:bodyPr wrap="square">
              <a:spAutoFit/>
            </a:bodyPr>
            <a:lstStyle/>
            <a:p>
              <a:pPr algn="ctr"/>
              <a:r>
                <a:rPr lang="zh-CN" altLang="en-US" sz="1043"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043"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8098622" y="2899815"/>
              <a:ext cx="1440578" cy="396495"/>
            </a:xfrm>
            <a:prstGeom prst="rect">
              <a:avLst/>
            </a:prstGeom>
          </p:spPr>
          <p:txBody>
            <a:bodyPr wrap="square">
              <a:spAutoFit/>
            </a:bodyPr>
            <a:lstStyle/>
            <a:p>
              <a:pPr algn="ctr"/>
              <a:r>
                <a:rPr lang="zh-CN" altLang="en-US" sz="1043"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043"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 name="直接箭头连接符 13"/>
            <p:cNvCxnSpPr/>
            <p:nvPr/>
          </p:nvCxnSpPr>
          <p:spPr>
            <a:xfrm>
              <a:off x="10868269" y="3352793"/>
              <a:ext cx="1098499" cy="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15" name="直接箭头连接符 14"/>
            <p:cNvCxnSpPr/>
            <p:nvPr/>
          </p:nvCxnSpPr>
          <p:spPr>
            <a:xfrm flipH="1">
              <a:off x="9875367" y="5339506"/>
              <a:ext cx="2091397"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6" name="矩形 15"/>
            <p:cNvSpPr/>
            <p:nvPr/>
          </p:nvSpPr>
          <p:spPr>
            <a:xfrm>
              <a:off x="4650551" y="5056485"/>
              <a:ext cx="1163371" cy="566043"/>
            </a:xfrm>
            <a:prstGeom prst="rect">
              <a:avLst/>
            </a:prstGeom>
            <a:solidFill>
              <a:schemeClr val="accent4">
                <a:lumMod val="60000"/>
                <a:lumOff val="40000"/>
              </a:schemeClr>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43" b="1" kern="0" dirty="0">
                  <a:solidFill>
                    <a:prstClr val="black"/>
                  </a:solidFill>
                  <a:latin typeface="微软雅黑" panose="020B0503020204020204" pitchFamily="34" charset="-122"/>
                  <a:ea typeface="微软雅黑" panose="020B0503020204020204" pitchFamily="34" charset="-122"/>
                </a:rPr>
                <a:t>下址字段</a:t>
              </a:r>
              <a:endParaRPr lang="en-US" altLang="zh-CN" sz="1043" b="1" kern="0" dirty="0">
                <a:solidFill>
                  <a:prstClr val="black"/>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8428397" y="5633850"/>
              <a:ext cx="1284710" cy="464867"/>
              <a:chOff x="5310190" y="4777775"/>
              <a:chExt cx="994439" cy="480046"/>
            </a:xfrm>
          </p:grpSpPr>
          <p:cxnSp>
            <p:nvCxnSpPr>
              <p:cNvPr id="42" name="直接箭头连接符 4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3" name="直接箭头连接符 4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4" name="直接箭头连接符 4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5" name="直接箭头连接符 4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6" name="直接箭头连接符 4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7" name="直接箭头连接符 4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8" name="直接箭头连接符 47"/>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8" name="矩形 17"/>
            <p:cNvSpPr/>
            <p:nvPr/>
          </p:nvSpPr>
          <p:spPr>
            <a:xfrm>
              <a:off x="7336569" y="6162226"/>
              <a:ext cx="2223527" cy="465074"/>
            </a:xfrm>
            <a:prstGeom prst="rect">
              <a:avLst/>
            </a:prstGeom>
          </p:spPr>
          <p:txBody>
            <a:bodyPr wrap="square">
              <a:spAutoFit/>
            </a:bodyPr>
            <a:lstStyle/>
            <a:p>
              <a:pPr algn="ctr"/>
              <a:r>
                <a:rPr lang="zh-CN" altLang="en-US" sz="1327"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操作控制信号</a:t>
              </a:r>
              <a:endParaRPr lang="zh-CN" altLang="en-US" sz="1327"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7066566" y="3659209"/>
              <a:ext cx="1745326" cy="396495"/>
            </a:xfrm>
            <a:prstGeom prst="rect">
              <a:avLst/>
            </a:prstGeom>
          </p:spPr>
          <p:txBody>
            <a:bodyPr wrap="square">
              <a:spAutoFit/>
            </a:bodyPr>
            <a:lstStyle/>
            <a:p>
              <a:pPr algn="ctr"/>
              <a:r>
                <a:rPr lang="zh-CN" altLang="en-US" sz="1043"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043"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0" name="直接箭头连接符 19"/>
            <p:cNvCxnSpPr/>
            <p:nvPr/>
          </p:nvCxnSpPr>
          <p:spPr>
            <a:xfrm>
              <a:off x="5040869" y="3069771"/>
              <a:ext cx="1062038" cy="0"/>
            </a:xfrm>
            <a:prstGeom prst="straightConnector1">
              <a:avLst/>
            </a:prstGeom>
            <a:noFill/>
            <a:ln w="38100" cap="flat" cmpd="sng" algn="ctr">
              <a:solidFill>
                <a:sysClr val="windowText" lastClr="000000"/>
              </a:solidFill>
              <a:prstDash val="solid"/>
              <a:miter lim="800000"/>
              <a:headEnd type="none"/>
              <a:tailEnd type="stealth" w="lg" len="lg"/>
            </a:ln>
            <a:effectLst/>
          </p:spPr>
        </p:cxnSp>
        <p:cxnSp>
          <p:nvCxnSpPr>
            <p:cNvPr id="21" name="直接箭头连接符 20"/>
            <p:cNvCxnSpPr/>
            <p:nvPr/>
          </p:nvCxnSpPr>
          <p:spPr>
            <a:xfrm flipV="1">
              <a:off x="6364037" y="3680851"/>
              <a:ext cx="0" cy="1375634"/>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22" name="直接箭头连接符 21"/>
            <p:cNvCxnSpPr/>
            <p:nvPr/>
          </p:nvCxnSpPr>
          <p:spPr>
            <a:xfrm>
              <a:off x="5303301" y="3545241"/>
              <a:ext cx="799606" cy="0"/>
            </a:xfrm>
            <a:prstGeom prst="straightConnector1">
              <a:avLst/>
            </a:prstGeom>
            <a:noFill/>
            <a:ln w="38100" cap="sq" cmpd="sng" algn="ctr">
              <a:solidFill>
                <a:sysClr val="windowText" lastClr="000000"/>
              </a:solidFill>
              <a:prstDash val="solid"/>
              <a:miter lim="800000"/>
              <a:headEnd type="none"/>
              <a:tailEnd type="stealth" w="lg" len="lg"/>
            </a:ln>
            <a:effectLst/>
          </p:spPr>
        </p:cxnSp>
        <p:cxnSp>
          <p:nvCxnSpPr>
            <p:cNvPr id="23" name="直接箭头连接符 22"/>
            <p:cNvCxnSpPr/>
            <p:nvPr/>
          </p:nvCxnSpPr>
          <p:spPr>
            <a:xfrm>
              <a:off x="8386861" y="3336928"/>
              <a:ext cx="954657" cy="0"/>
            </a:xfrm>
            <a:prstGeom prst="straightConnector1">
              <a:avLst/>
            </a:prstGeom>
            <a:noFill/>
            <a:ln w="38100" cap="flat" cmpd="sng" algn="ctr">
              <a:solidFill>
                <a:sysClr val="windowText" lastClr="000000"/>
              </a:solidFill>
              <a:prstDash val="solid"/>
              <a:miter lim="800000"/>
              <a:headEnd type="none"/>
              <a:tailEnd type="stealth" w="lg" len="lg"/>
            </a:ln>
            <a:effectLst/>
          </p:spPr>
        </p:cxnSp>
        <p:cxnSp>
          <p:nvCxnSpPr>
            <p:cNvPr id="24" name="直接箭头连接符 23"/>
            <p:cNvCxnSpPr/>
            <p:nvPr/>
          </p:nvCxnSpPr>
          <p:spPr>
            <a:xfrm>
              <a:off x="5303301" y="3545522"/>
              <a:ext cx="0" cy="1474689"/>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25" name="组合 24"/>
            <p:cNvGrpSpPr/>
            <p:nvPr/>
          </p:nvGrpSpPr>
          <p:grpSpPr>
            <a:xfrm>
              <a:off x="6005305" y="2805307"/>
              <a:ext cx="572602" cy="967601"/>
              <a:chOff x="1256860" y="3824904"/>
              <a:chExt cx="298820" cy="406857"/>
            </a:xfrm>
          </p:grpSpPr>
          <p:sp>
            <p:nvSpPr>
              <p:cNvPr id="39" name="流程图: 手动操作 38"/>
              <p:cNvSpPr/>
              <p:nvPr/>
            </p:nvSpPr>
            <p:spPr>
              <a:xfrm rot="16200000">
                <a:off x="1228426" y="3904508"/>
                <a:ext cx="406857" cy="247650"/>
              </a:xfrm>
              <a:prstGeom prst="flowChartManualOperation">
                <a:avLst/>
              </a:prstGeom>
              <a:solidFill>
                <a:srgbClr val="FFFFCC"/>
              </a:solidFill>
              <a:ln w="25400" cap="flat" cmpd="sng" algn="ctr">
                <a:solidFill>
                  <a:sysClr val="windowText" lastClr="000000"/>
                </a:solidFill>
                <a:prstDash val="solid"/>
                <a:miter lim="800000"/>
              </a:ln>
              <a:effectLst/>
            </p:spPr>
            <p:txBody>
              <a:bodyPr rtlCol="0" anchor="ctr"/>
              <a:lstStyle/>
              <a:p>
                <a:pPr algn="ctr" defTabSz="914277">
                  <a:defRPr/>
                </a:pPr>
                <a:endParaRPr lang="zh-CN" altLang="en-US" sz="1707" b="1" kern="0">
                  <a:solidFill>
                    <a:prstClr val="white"/>
                  </a:solidFill>
                  <a:latin typeface="微软雅黑" panose="020B0503020204020204" pitchFamily="34" charset="-122"/>
                  <a:ea typeface="微软雅黑" panose="020B0503020204020204" pitchFamily="34" charset="-122"/>
                </a:endParaRPr>
              </a:p>
            </p:txBody>
          </p:sp>
          <p:sp>
            <p:nvSpPr>
              <p:cNvPr id="40" name="文本框 39"/>
              <p:cNvSpPr txBox="1"/>
              <p:nvPr/>
            </p:nvSpPr>
            <p:spPr>
              <a:xfrm rot="5400000">
                <a:off x="1282159" y="3943312"/>
                <a:ext cx="302528" cy="182986"/>
              </a:xfrm>
              <a:prstGeom prst="rect">
                <a:avLst/>
              </a:prstGeom>
              <a:noFill/>
            </p:spPr>
            <p:txBody>
              <a:bodyPr wrap="none" rtlCol="0">
                <a:spAutoFit/>
              </a:bodyPr>
              <a:lstStyle/>
              <a:p>
                <a:pPr defTabSz="914277">
                  <a:defRPr/>
                </a:pPr>
                <a:r>
                  <a:rPr lang="en-US" altLang="zh-CN" sz="853" b="1" kern="0" dirty="0">
                    <a:solidFill>
                      <a:prstClr val="black"/>
                    </a:solidFill>
                    <a:latin typeface="微软雅黑" panose="020B0503020204020204" pitchFamily="34" charset="-122"/>
                    <a:ea typeface="微软雅黑" panose="020B0503020204020204" pitchFamily="34" charset="-122"/>
                  </a:rPr>
                  <a:t>MUX</a:t>
                </a:r>
              </a:p>
            </p:txBody>
          </p:sp>
          <p:sp>
            <p:nvSpPr>
              <p:cNvPr id="41" name="文本框 40"/>
              <p:cNvSpPr txBox="1"/>
              <p:nvPr/>
            </p:nvSpPr>
            <p:spPr>
              <a:xfrm>
                <a:off x="1256860" y="3864642"/>
                <a:ext cx="215417" cy="161940"/>
              </a:xfrm>
              <a:prstGeom prst="rect">
                <a:avLst/>
              </a:prstGeom>
              <a:noFill/>
            </p:spPr>
            <p:txBody>
              <a:bodyPr wrap="none" rtlCol="0">
                <a:spAutoFit/>
              </a:bodyPr>
              <a:lstStyle/>
              <a:p>
                <a:pPr defTabSz="914277">
                  <a:defRPr/>
                </a:pPr>
                <a:r>
                  <a:rPr lang="en-US" altLang="zh-CN" sz="996" b="1" kern="0" dirty="0">
                    <a:solidFill>
                      <a:prstClr val="black"/>
                    </a:solidFill>
                    <a:latin typeface="微软雅黑" panose="020B0503020204020204" pitchFamily="34" charset="-122"/>
                    <a:ea typeface="微软雅黑" panose="020B0503020204020204" pitchFamily="34" charset="-122"/>
                  </a:rPr>
                  <a:t>1</a:t>
                </a:r>
              </a:p>
            </p:txBody>
          </p:sp>
        </p:grpSp>
        <p:sp>
          <p:nvSpPr>
            <p:cNvPr id="26" name="矩形 25"/>
            <p:cNvSpPr/>
            <p:nvPr/>
          </p:nvSpPr>
          <p:spPr bwMode="auto">
            <a:xfrm>
              <a:off x="4650551" y="5056485"/>
              <a:ext cx="5224814" cy="56604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2655">
                <a:solidFill>
                  <a:schemeClr val="bg2">
                    <a:lumMod val="75000"/>
                  </a:schemeClr>
                </a:solidFill>
              </a:endParaRPr>
            </a:p>
          </p:txBody>
        </p:sp>
        <p:grpSp>
          <p:nvGrpSpPr>
            <p:cNvPr id="27" name="组合 26"/>
            <p:cNvGrpSpPr/>
            <p:nvPr/>
          </p:nvGrpSpPr>
          <p:grpSpPr>
            <a:xfrm>
              <a:off x="7143688" y="5633850"/>
              <a:ext cx="1070591" cy="464867"/>
              <a:chOff x="5475930" y="4777775"/>
              <a:chExt cx="828699" cy="480046"/>
            </a:xfrm>
          </p:grpSpPr>
          <p:cxnSp>
            <p:nvCxnSpPr>
              <p:cNvPr id="33" name="直接箭头连接符 3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4" name="直接箭头连接符 33"/>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5" name="直接箭头连接符 3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6" name="直接箭头连接符 3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7" name="直接箭头连接符 3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8" name="直接箭头连接符 37"/>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28" name="等腰三角形 27"/>
            <p:cNvSpPr/>
            <p:nvPr/>
          </p:nvSpPr>
          <p:spPr bwMode="auto">
            <a:xfrm rot="10800000">
              <a:off x="7865063" y="3062119"/>
              <a:ext cx="162403" cy="155993"/>
            </a:xfrm>
            <a:prstGeom prst="triangle">
              <a:avLst/>
            </a:prstGeom>
            <a:solidFill>
              <a:srgbClr val="FF9999"/>
            </a:solidFill>
            <a:ln w="19050">
              <a:solidFill>
                <a:schemeClr val="tx1"/>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2655">
                <a:solidFill>
                  <a:schemeClr val="bg2">
                    <a:lumMod val="75000"/>
                  </a:schemeClr>
                </a:solidFill>
              </a:endParaRPr>
            </a:p>
          </p:txBody>
        </p:sp>
        <p:cxnSp>
          <p:nvCxnSpPr>
            <p:cNvPr id="29" name="直接连接符 28"/>
            <p:cNvCxnSpPr/>
            <p:nvPr/>
          </p:nvCxnSpPr>
          <p:spPr>
            <a:xfrm>
              <a:off x="7956308" y="2843160"/>
              <a:ext cx="0" cy="21895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260200" y="2236970"/>
              <a:ext cx="1440578" cy="648186"/>
            </a:xfrm>
            <a:prstGeom prst="rect">
              <a:avLst/>
            </a:prstGeom>
          </p:spPr>
          <p:txBody>
            <a:bodyPr wrap="square">
              <a:spAutoFit/>
            </a:bodyPr>
            <a:lstStyle/>
            <a:p>
              <a:pPr algn="ctr"/>
              <a:r>
                <a:rPr lang="zh-CN" altLang="en-US" sz="104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时钟脉冲</a:t>
              </a:r>
              <a:r>
                <a:rPr lang="en-US" altLang="zh-CN" sz="104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043"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30"/>
            <p:cNvSpPr/>
            <p:nvPr/>
          </p:nvSpPr>
          <p:spPr>
            <a:xfrm>
              <a:off x="10311628" y="4903535"/>
              <a:ext cx="1655136" cy="465074"/>
            </a:xfrm>
            <a:prstGeom prst="rect">
              <a:avLst/>
            </a:prstGeom>
          </p:spPr>
          <p:txBody>
            <a:bodyPr wrap="square">
              <a:spAutoFit/>
            </a:bodyPr>
            <a:lstStyle/>
            <a:p>
              <a:pPr algn="ctr"/>
              <a:r>
                <a:rPr lang="zh-CN" altLang="en-US" sz="132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32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p:cNvSpPr/>
            <p:nvPr/>
          </p:nvSpPr>
          <p:spPr>
            <a:xfrm>
              <a:off x="3920604" y="2567818"/>
              <a:ext cx="2077432" cy="465074"/>
            </a:xfrm>
            <a:prstGeom prst="rect">
              <a:avLst/>
            </a:prstGeom>
          </p:spPr>
          <p:txBody>
            <a:bodyPr wrap="square">
              <a:spAutoFit/>
            </a:bodyPr>
            <a:lstStyle/>
            <a:p>
              <a:pPr algn="ctr"/>
              <a:r>
                <a:rPr lang="zh-CN" altLang="en-US" sz="132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地址转移逻辑</a:t>
              </a:r>
              <a:endParaRPr lang="zh-CN" altLang="en-US" sz="132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9" name="组合 48"/>
          <p:cNvGrpSpPr/>
          <p:nvPr/>
        </p:nvGrpSpPr>
        <p:grpSpPr>
          <a:xfrm>
            <a:off x="6264962" y="2969166"/>
            <a:ext cx="5187329" cy="2823986"/>
            <a:chOff x="4075034" y="2263283"/>
            <a:chExt cx="8002240" cy="4356425"/>
          </a:xfrm>
        </p:grpSpPr>
        <p:sp>
          <p:nvSpPr>
            <p:cNvPr id="50" name="矩形 49"/>
            <p:cNvSpPr/>
            <p:nvPr/>
          </p:nvSpPr>
          <p:spPr>
            <a:xfrm>
              <a:off x="7525756" y="3062119"/>
              <a:ext cx="861105" cy="56604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327"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327"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PC</a:t>
              </a:r>
              <a:endParaRPr lang="en-US" altLang="zh-CN" sz="1327"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矩形 50"/>
            <p:cNvSpPr/>
            <p:nvPr/>
          </p:nvSpPr>
          <p:spPr>
            <a:xfrm>
              <a:off x="9362090" y="2619470"/>
              <a:ext cx="1451717" cy="1468585"/>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138" b="1" kern="0" dirty="0">
                  <a:solidFill>
                    <a:schemeClr val="bg1"/>
                  </a:solidFill>
                  <a:latin typeface="微软雅黑" panose="020B0503020204020204" pitchFamily="34" charset="-122"/>
                  <a:ea typeface="微软雅黑" panose="020B0503020204020204" pitchFamily="34" charset="-122"/>
                </a:rPr>
                <a:t>控制</a:t>
              </a:r>
              <a:endParaRPr lang="en-US" altLang="zh-CN" sz="1138" b="1" kern="0" dirty="0">
                <a:solidFill>
                  <a:schemeClr val="bg1"/>
                </a:solidFill>
                <a:latin typeface="微软雅黑" panose="020B0503020204020204" pitchFamily="34" charset="-122"/>
                <a:ea typeface="微软雅黑" panose="020B0503020204020204" pitchFamily="34" charset="-122"/>
              </a:endParaRPr>
            </a:p>
            <a:p>
              <a:pPr algn="ctr"/>
              <a:r>
                <a:rPr lang="zh-CN" altLang="en-US" sz="1138" b="1" kern="0" dirty="0">
                  <a:solidFill>
                    <a:schemeClr val="bg1"/>
                  </a:solidFill>
                  <a:latin typeface="微软雅黑" panose="020B0503020204020204" pitchFamily="34" charset="-122"/>
                  <a:ea typeface="微软雅黑" panose="020B0503020204020204" pitchFamily="34" charset="-122"/>
                </a:rPr>
                <a:t>存储器</a:t>
              </a:r>
              <a:endParaRPr lang="en-US" altLang="zh-CN" sz="1138" b="1" kern="0"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5813923" y="5056485"/>
              <a:ext cx="1117895" cy="56604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43" b="1" kern="0" dirty="0">
                  <a:solidFill>
                    <a:schemeClr val="bg1"/>
                  </a:solidFill>
                  <a:latin typeface="微软雅黑" panose="020B0503020204020204" pitchFamily="34" charset="-122"/>
                  <a:ea typeface="微软雅黑" panose="020B0503020204020204" pitchFamily="34" charset="-122"/>
                </a:rPr>
                <a:t>判别字段</a:t>
              </a:r>
              <a:endParaRPr lang="en-US" altLang="zh-CN" sz="1043" b="1" kern="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6931818" y="5056485"/>
              <a:ext cx="2943547" cy="56604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43" b="1" kern="0" dirty="0">
                  <a:solidFill>
                    <a:schemeClr val="bg1"/>
                  </a:solidFill>
                  <a:latin typeface="微软雅黑" panose="020B0503020204020204" pitchFamily="34" charset="-122"/>
                  <a:ea typeface="微软雅黑" panose="020B0503020204020204" pitchFamily="34" charset="-122"/>
                </a:rPr>
                <a:t>微操作控制字段</a:t>
              </a:r>
              <a:endParaRPr lang="en-US" altLang="zh-CN" sz="1043" b="1" kern="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4075034" y="2609611"/>
              <a:ext cx="1958151" cy="457482"/>
            </a:xfrm>
            <a:prstGeom prst="rect">
              <a:avLst/>
            </a:prstGeom>
          </p:spPr>
          <p:txBody>
            <a:bodyPr wrap="square">
              <a:spAutoFit/>
            </a:bodyPr>
            <a:lstStyle/>
            <a:p>
              <a:pPr algn="ctr"/>
              <a:r>
                <a:rPr lang="zh-CN" altLang="en-US" sz="132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地址转移逻辑</a:t>
              </a:r>
              <a:endParaRPr lang="zh-CN" altLang="en-US" sz="132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5" name="直接箭头连接符 54"/>
            <p:cNvCxnSpPr/>
            <p:nvPr/>
          </p:nvCxnSpPr>
          <p:spPr>
            <a:xfrm>
              <a:off x="6547643" y="3321631"/>
              <a:ext cx="978113" cy="0"/>
            </a:xfrm>
            <a:prstGeom prst="straightConnector1">
              <a:avLst/>
            </a:prstGeom>
            <a:noFill/>
            <a:ln w="38100" cap="flat" cmpd="sng" algn="ctr">
              <a:solidFill>
                <a:sysClr val="windowText" lastClr="000000"/>
              </a:solidFill>
              <a:prstDash val="solid"/>
              <a:miter lim="800000"/>
              <a:headEnd type="none"/>
              <a:tailEnd type="stealth" w="lg" len="lg"/>
            </a:ln>
            <a:effectLst/>
          </p:spPr>
        </p:cxnSp>
        <p:cxnSp>
          <p:nvCxnSpPr>
            <p:cNvPr id="56" name="直接箭头连接符 55"/>
            <p:cNvCxnSpPr/>
            <p:nvPr/>
          </p:nvCxnSpPr>
          <p:spPr>
            <a:xfrm>
              <a:off x="11966768" y="3360430"/>
              <a:ext cx="0" cy="1949544"/>
            </a:xfrm>
            <a:prstGeom prst="straightConnector1">
              <a:avLst/>
            </a:prstGeom>
            <a:noFill/>
            <a:ln w="38100" cap="sq" cmpd="sng" algn="ctr">
              <a:solidFill>
                <a:sysClr val="windowText" lastClr="000000"/>
              </a:solidFill>
              <a:prstDash val="solid"/>
              <a:bevel/>
              <a:headEnd type="none"/>
              <a:tailEnd type="none" w="lg" len="lg"/>
            </a:ln>
            <a:effectLst/>
          </p:spPr>
        </p:cxnSp>
        <p:sp>
          <p:nvSpPr>
            <p:cNvPr id="57" name="矩形 56"/>
            <p:cNvSpPr/>
            <p:nvPr/>
          </p:nvSpPr>
          <p:spPr>
            <a:xfrm>
              <a:off x="10636698" y="2992345"/>
              <a:ext cx="1440576" cy="390022"/>
            </a:xfrm>
            <a:prstGeom prst="rect">
              <a:avLst/>
            </a:prstGeom>
          </p:spPr>
          <p:txBody>
            <a:bodyPr wrap="square">
              <a:spAutoFit/>
            </a:bodyPr>
            <a:lstStyle/>
            <a:p>
              <a:pPr algn="ctr"/>
              <a:r>
                <a:rPr lang="zh-CN" altLang="en-US" sz="1043"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043"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8" name="矩形 57"/>
            <p:cNvSpPr/>
            <p:nvPr/>
          </p:nvSpPr>
          <p:spPr>
            <a:xfrm>
              <a:off x="8098623" y="2941945"/>
              <a:ext cx="1440576" cy="390022"/>
            </a:xfrm>
            <a:prstGeom prst="rect">
              <a:avLst/>
            </a:prstGeom>
          </p:spPr>
          <p:txBody>
            <a:bodyPr wrap="square">
              <a:spAutoFit/>
            </a:bodyPr>
            <a:lstStyle/>
            <a:p>
              <a:pPr algn="ctr"/>
              <a:r>
                <a:rPr lang="zh-CN" altLang="en-US" sz="1043"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043"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9" name="直接箭头连接符 58"/>
            <p:cNvCxnSpPr/>
            <p:nvPr/>
          </p:nvCxnSpPr>
          <p:spPr>
            <a:xfrm>
              <a:off x="10868269" y="3352793"/>
              <a:ext cx="1098499" cy="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60" name="直接箭头连接符 59"/>
            <p:cNvCxnSpPr/>
            <p:nvPr/>
          </p:nvCxnSpPr>
          <p:spPr>
            <a:xfrm flipH="1">
              <a:off x="9875366" y="5339506"/>
              <a:ext cx="2091402" cy="0"/>
            </a:xfrm>
            <a:prstGeom prst="straightConnector1">
              <a:avLst/>
            </a:prstGeom>
            <a:noFill/>
            <a:ln w="38100" cap="sq" cmpd="sng" algn="ctr">
              <a:solidFill>
                <a:sysClr val="windowText" lastClr="000000"/>
              </a:solidFill>
              <a:prstDash val="solid"/>
              <a:miter lim="800000"/>
              <a:headEnd type="none"/>
              <a:tailEnd type="stealth" w="lg" len="lg"/>
            </a:ln>
            <a:effectLst/>
          </p:spPr>
        </p:cxnSp>
        <p:grpSp>
          <p:nvGrpSpPr>
            <p:cNvPr id="61" name="组合 60"/>
            <p:cNvGrpSpPr/>
            <p:nvPr/>
          </p:nvGrpSpPr>
          <p:grpSpPr>
            <a:xfrm>
              <a:off x="8428397" y="5633850"/>
              <a:ext cx="1284710" cy="464867"/>
              <a:chOff x="5310190" y="4777775"/>
              <a:chExt cx="994439" cy="480046"/>
            </a:xfrm>
          </p:grpSpPr>
          <p:cxnSp>
            <p:nvCxnSpPr>
              <p:cNvPr id="88" name="直接箭头连接符 87"/>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89" name="直接箭头连接符 88"/>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0" name="直接箭头连接符 89"/>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1" name="直接箭头连接符 90"/>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2" name="直接箭头连接符 91"/>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3" name="直接箭头连接符 92"/>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4" name="直接箭头连接符 93"/>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62" name="矩形 61"/>
            <p:cNvSpPr/>
            <p:nvPr/>
          </p:nvSpPr>
          <p:spPr>
            <a:xfrm>
              <a:off x="7336571" y="6162226"/>
              <a:ext cx="2223527" cy="457482"/>
            </a:xfrm>
            <a:prstGeom prst="rect">
              <a:avLst/>
            </a:prstGeom>
          </p:spPr>
          <p:txBody>
            <a:bodyPr wrap="square">
              <a:spAutoFit/>
            </a:bodyPr>
            <a:lstStyle/>
            <a:p>
              <a:pPr algn="ctr"/>
              <a:r>
                <a:rPr lang="zh-CN" altLang="en-US" sz="1327"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操作控制信号</a:t>
              </a:r>
              <a:endParaRPr lang="zh-CN" altLang="en-US" sz="1327"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p:cNvSpPr/>
            <p:nvPr/>
          </p:nvSpPr>
          <p:spPr>
            <a:xfrm>
              <a:off x="7066568" y="3659208"/>
              <a:ext cx="1745326" cy="390022"/>
            </a:xfrm>
            <a:prstGeom prst="rect">
              <a:avLst/>
            </a:prstGeom>
          </p:spPr>
          <p:txBody>
            <a:bodyPr wrap="square">
              <a:spAutoFit/>
            </a:bodyPr>
            <a:lstStyle/>
            <a:p>
              <a:pPr algn="ctr"/>
              <a:r>
                <a:rPr lang="zh-CN" altLang="en-US" sz="1043"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043"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4" name="直接箭头连接符 63"/>
            <p:cNvCxnSpPr/>
            <p:nvPr/>
          </p:nvCxnSpPr>
          <p:spPr>
            <a:xfrm>
              <a:off x="5040869" y="3069771"/>
              <a:ext cx="1062038" cy="0"/>
            </a:xfrm>
            <a:prstGeom prst="straightConnector1">
              <a:avLst/>
            </a:prstGeom>
            <a:noFill/>
            <a:ln w="38100" cap="flat" cmpd="sng" algn="ctr">
              <a:solidFill>
                <a:sysClr val="windowText" lastClr="000000"/>
              </a:solidFill>
              <a:prstDash val="solid"/>
              <a:miter lim="800000"/>
              <a:headEnd type="none"/>
              <a:tailEnd type="stealth" w="lg" len="lg"/>
            </a:ln>
            <a:effectLst/>
          </p:spPr>
        </p:cxnSp>
        <p:cxnSp>
          <p:nvCxnSpPr>
            <p:cNvPr id="65" name="直接箭头连接符 64"/>
            <p:cNvCxnSpPr/>
            <p:nvPr/>
          </p:nvCxnSpPr>
          <p:spPr>
            <a:xfrm flipV="1">
              <a:off x="6364037" y="3680851"/>
              <a:ext cx="0" cy="1375634"/>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66" name="直接箭头连接符 65"/>
            <p:cNvCxnSpPr/>
            <p:nvPr/>
          </p:nvCxnSpPr>
          <p:spPr>
            <a:xfrm>
              <a:off x="5506342" y="3545241"/>
              <a:ext cx="596565" cy="0"/>
            </a:xfrm>
            <a:prstGeom prst="straightConnector1">
              <a:avLst/>
            </a:prstGeom>
            <a:noFill/>
            <a:ln w="38100" cap="sq" cmpd="sng" algn="ctr">
              <a:solidFill>
                <a:sysClr val="windowText" lastClr="000000"/>
              </a:solidFill>
              <a:prstDash val="solid"/>
              <a:miter lim="800000"/>
              <a:headEnd type="none"/>
              <a:tailEnd type="stealth" w="lg" len="lg"/>
            </a:ln>
            <a:effectLst/>
          </p:spPr>
        </p:cxnSp>
        <p:cxnSp>
          <p:nvCxnSpPr>
            <p:cNvPr id="67" name="直接箭头连接符 66"/>
            <p:cNvCxnSpPr/>
            <p:nvPr/>
          </p:nvCxnSpPr>
          <p:spPr>
            <a:xfrm>
              <a:off x="8386861" y="3336928"/>
              <a:ext cx="954657" cy="0"/>
            </a:xfrm>
            <a:prstGeom prst="straightConnector1">
              <a:avLst/>
            </a:prstGeom>
            <a:noFill/>
            <a:ln w="38100" cap="flat" cmpd="sng" algn="ctr">
              <a:solidFill>
                <a:sysClr val="windowText" lastClr="000000"/>
              </a:solidFill>
              <a:prstDash val="solid"/>
              <a:miter lim="800000"/>
              <a:headEnd type="none"/>
              <a:tailEnd type="stealth" w="lg" len="lg"/>
            </a:ln>
            <a:effectLst/>
          </p:spPr>
        </p:cxnSp>
        <p:cxnSp>
          <p:nvCxnSpPr>
            <p:cNvPr id="68" name="直接箭头连接符 67"/>
            <p:cNvCxnSpPr/>
            <p:nvPr/>
          </p:nvCxnSpPr>
          <p:spPr>
            <a:xfrm>
              <a:off x="8819295" y="3366377"/>
              <a:ext cx="0" cy="970028"/>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69" name="组合 68"/>
            <p:cNvGrpSpPr/>
            <p:nvPr/>
          </p:nvGrpSpPr>
          <p:grpSpPr>
            <a:xfrm>
              <a:off x="6029869" y="2805307"/>
              <a:ext cx="548038" cy="967601"/>
              <a:chOff x="1269679" y="3824904"/>
              <a:chExt cx="286001" cy="406857"/>
            </a:xfrm>
          </p:grpSpPr>
          <p:sp>
            <p:nvSpPr>
              <p:cNvPr id="85" name="流程图: 手动操作 84"/>
              <p:cNvSpPr/>
              <p:nvPr/>
            </p:nvSpPr>
            <p:spPr>
              <a:xfrm rot="16200000">
                <a:off x="1228426" y="3904508"/>
                <a:ext cx="406857" cy="247650"/>
              </a:xfrm>
              <a:prstGeom prst="flowChartManualOperation">
                <a:avLst/>
              </a:prstGeom>
              <a:solidFill>
                <a:srgbClr val="FFFFCC"/>
              </a:solidFill>
              <a:ln w="25400" cap="flat" cmpd="sng" algn="ctr">
                <a:solidFill>
                  <a:sysClr val="windowText" lastClr="000000"/>
                </a:solidFill>
                <a:prstDash val="solid"/>
                <a:miter lim="800000"/>
              </a:ln>
              <a:effectLst/>
            </p:spPr>
            <p:txBody>
              <a:bodyPr rtlCol="0" anchor="ctr"/>
              <a:lstStyle/>
              <a:p>
                <a:pPr algn="ctr" defTabSz="914277">
                  <a:defRPr/>
                </a:pPr>
                <a:endParaRPr lang="zh-CN" altLang="en-US" sz="1707" b="1" kern="0">
                  <a:solidFill>
                    <a:prstClr val="white"/>
                  </a:solidFill>
                  <a:latin typeface="微软雅黑" panose="020B0503020204020204" pitchFamily="34" charset="-122"/>
                  <a:ea typeface="微软雅黑" panose="020B0503020204020204" pitchFamily="34" charset="-122"/>
                </a:endParaRPr>
              </a:p>
            </p:txBody>
          </p:sp>
          <p:sp>
            <p:nvSpPr>
              <p:cNvPr id="86" name="文本框 85"/>
              <p:cNvSpPr txBox="1"/>
              <p:nvPr/>
            </p:nvSpPr>
            <p:spPr>
              <a:xfrm rot="5400000">
                <a:off x="1284629" y="3944804"/>
                <a:ext cx="297589" cy="180000"/>
              </a:xfrm>
              <a:prstGeom prst="rect">
                <a:avLst/>
              </a:prstGeom>
              <a:noFill/>
            </p:spPr>
            <p:txBody>
              <a:bodyPr wrap="none" rtlCol="0">
                <a:spAutoFit/>
              </a:bodyPr>
              <a:lstStyle/>
              <a:p>
                <a:pPr defTabSz="914277">
                  <a:defRPr/>
                </a:pPr>
                <a:r>
                  <a:rPr lang="en-US" altLang="zh-CN" sz="853" b="1" kern="0" dirty="0">
                    <a:solidFill>
                      <a:prstClr val="black"/>
                    </a:solidFill>
                    <a:latin typeface="微软雅黑" panose="020B0503020204020204" pitchFamily="34" charset="-122"/>
                    <a:ea typeface="微软雅黑" panose="020B0503020204020204" pitchFamily="34" charset="-122"/>
                  </a:rPr>
                  <a:t>MUX</a:t>
                </a:r>
              </a:p>
            </p:txBody>
          </p:sp>
          <p:sp>
            <p:nvSpPr>
              <p:cNvPr id="87" name="文本框 86"/>
              <p:cNvSpPr txBox="1"/>
              <p:nvPr/>
            </p:nvSpPr>
            <p:spPr>
              <a:xfrm>
                <a:off x="1269679" y="3855339"/>
                <a:ext cx="211901" cy="159296"/>
              </a:xfrm>
              <a:prstGeom prst="rect">
                <a:avLst/>
              </a:prstGeom>
              <a:noFill/>
            </p:spPr>
            <p:txBody>
              <a:bodyPr wrap="none" rtlCol="0">
                <a:spAutoFit/>
              </a:bodyPr>
              <a:lstStyle/>
              <a:p>
                <a:pPr defTabSz="914277">
                  <a:defRPr/>
                </a:pPr>
                <a:r>
                  <a:rPr lang="en-US" altLang="zh-CN" sz="996" b="1" kern="0" dirty="0">
                    <a:solidFill>
                      <a:prstClr val="black"/>
                    </a:solidFill>
                    <a:latin typeface="微软雅黑" panose="020B0503020204020204" pitchFamily="34" charset="-122"/>
                    <a:ea typeface="微软雅黑" panose="020B0503020204020204" pitchFamily="34" charset="-122"/>
                  </a:rPr>
                  <a:t>1</a:t>
                </a:r>
              </a:p>
            </p:txBody>
          </p:sp>
        </p:grpSp>
        <p:sp>
          <p:nvSpPr>
            <p:cNvPr id="70" name="矩形 69"/>
            <p:cNvSpPr/>
            <p:nvPr/>
          </p:nvSpPr>
          <p:spPr bwMode="auto">
            <a:xfrm>
              <a:off x="5813923" y="5056485"/>
              <a:ext cx="4061442" cy="56604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2655">
                <a:solidFill>
                  <a:schemeClr val="bg2">
                    <a:lumMod val="75000"/>
                  </a:schemeClr>
                </a:solidFill>
              </a:endParaRPr>
            </a:p>
          </p:txBody>
        </p:sp>
        <p:grpSp>
          <p:nvGrpSpPr>
            <p:cNvPr id="71" name="组合 70"/>
            <p:cNvGrpSpPr/>
            <p:nvPr/>
          </p:nvGrpSpPr>
          <p:grpSpPr>
            <a:xfrm>
              <a:off x="7143688" y="5633850"/>
              <a:ext cx="1070591" cy="464867"/>
              <a:chOff x="5475930" y="4777775"/>
              <a:chExt cx="828699" cy="480046"/>
            </a:xfrm>
          </p:grpSpPr>
          <p:cxnSp>
            <p:nvCxnSpPr>
              <p:cNvPr id="79" name="直接箭头连接符 78"/>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80" name="直接箭头连接符 79"/>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81" name="直接箭头连接符 80"/>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82" name="直接箭头连接符 81"/>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83" name="直接箭头连接符 82"/>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84" name="直接箭头连接符 83"/>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72" name="等腰三角形 71"/>
            <p:cNvSpPr/>
            <p:nvPr/>
          </p:nvSpPr>
          <p:spPr bwMode="auto">
            <a:xfrm rot="10800000">
              <a:off x="7865063" y="3062119"/>
              <a:ext cx="162403" cy="155993"/>
            </a:xfrm>
            <a:prstGeom prst="triangle">
              <a:avLst/>
            </a:prstGeom>
            <a:solidFill>
              <a:srgbClr val="FF9999"/>
            </a:solidFill>
            <a:ln w="19050">
              <a:solidFill>
                <a:schemeClr val="tx1"/>
              </a:solidFill>
              <a:round/>
              <a:headEnd/>
              <a:tailEnd type="triangle" w="med" len="med"/>
            </a:ln>
            <a:extLst/>
          </p:spPr>
          <p:txBody>
            <a:bodyPr vert="horz" wrap="square" lIns="86699" tIns="43349" rIns="86699" bIns="43349" numCol="1" rtlCol="0" anchor="t" anchorCtr="0" compatLnSpc="1">
              <a:prstTxWarp prst="textNoShape">
                <a:avLst/>
              </a:prstTxWarp>
            </a:bodyPr>
            <a:lstStyle/>
            <a:p>
              <a:pPr algn="ctr"/>
              <a:endParaRPr lang="zh-CN" altLang="en-US" sz="2655">
                <a:solidFill>
                  <a:schemeClr val="bg2">
                    <a:lumMod val="75000"/>
                  </a:schemeClr>
                </a:solidFill>
              </a:endParaRPr>
            </a:p>
          </p:txBody>
        </p:sp>
        <p:cxnSp>
          <p:nvCxnSpPr>
            <p:cNvPr id="73" name="直接连接符 72"/>
            <p:cNvCxnSpPr/>
            <p:nvPr/>
          </p:nvCxnSpPr>
          <p:spPr>
            <a:xfrm>
              <a:off x="7956308" y="2843160"/>
              <a:ext cx="0" cy="21895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241867" y="2263283"/>
              <a:ext cx="1440576" cy="637605"/>
            </a:xfrm>
            <a:prstGeom prst="rect">
              <a:avLst/>
            </a:prstGeom>
          </p:spPr>
          <p:txBody>
            <a:bodyPr wrap="square">
              <a:spAutoFit/>
            </a:bodyPr>
            <a:lstStyle/>
            <a:p>
              <a:pPr algn="ctr"/>
              <a:r>
                <a:rPr lang="zh-CN" altLang="en-US" sz="104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时钟脉冲</a:t>
              </a:r>
              <a:r>
                <a:rPr lang="en-US" altLang="zh-CN" sz="1043"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sz="1043"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5" name="直接箭头连接符 74"/>
            <p:cNvCxnSpPr/>
            <p:nvPr/>
          </p:nvCxnSpPr>
          <p:spPr>
            <a:xfrm flipH="1">
              <a:off x="5467387" y="4336405"/>
              <a:ext cx="3344507" cy="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6" name="直接箭头连接符 75"/>
            <p:cNvCxnSpPr/>
            <p:nvPr/>
          </p:nvCxnSpPr>
          <p:spPr>
            <a:xfrm>
              <a:off x="5467387" y="3545241"/>
              <a:ext cx="0" cy="791164"/>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77" name="矩形 76"/>
            <p:cNvSpPr/>
            <p:nvPr/>
          </p:nvSpPr>
          <p:spPr>
            <a:xfrm>
              <a:off x="6920967" y="4042010"/>
              <a:ext cx="588528" cy="566043"/>
            </a:xfrm>
            <a:prstGeom prst="rect">
              <a:avLst/>
            </a:prstGeom>
            <a:solidFill>
              <a:schemeClr val="bg1"/>
            </a:solidFill>
            <a:ln w="38100" cap="flat" cmpd="sng" algn="ctr">
              <a:solidFill>
                <a:sysClr val="windowText" lastClr="000000"/>
              </a:solidFill>
              <a:prstDash val="solid"/>
              <a:miter lim="800000"/>
            </a:ln>
            <a:effectLst/>
          </p:spPr>
          <p:txBody>
            <a:bodyPr rtlCol="0" anchor="ctr"/>
            <a:lstStyle/>
            <a:p>
              <a:pPr algn="ctr"/>
              <a:r>
                <a:rPr lang="en-US" altLang="zh-CN" sz="1200"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200"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10311626" y="4903536"/>
              <a:ext cx="1554703" cy="457482"/>
            </a:xfrm>
            <a:prstGeom prst="rect">
              <a:avLst/>
            </a:prstGeom>
          </p:spPr>
          <p:txBody>
            <a:bodyPr wrap="square">
              <a:spAutoFit/>
            </a:bodyPr>
            <a:lstStyle/>
            <a:p>
              <a:pPr algn="ctr"/>
              <a:r>
                <a:rPr lang="zh-CN" altLang="en-US" sz="1327"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327"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5" name="TextBox 24"/>
          <p:cNvSpPr txBox="1"/>
          <p:nvPr/>
        </p:nvSpPr>
        <p:spPr>
          <a:xfrm>
            <a:off x="7076344" y="1361503"/>
            <a:ext cx="3387047" cy="555024"/>
          </a:xfrm>
          <a:prstGeom prst="rect">
            <a:avLst/>
          </a:prstGeom>
          <a:noFill/>
          <a:ln>
            <a:noFill/>
          </a:ln>
        </p:spPr>
        <p:txBody>
          <a:bodyPr wrap="square" rtlCol="0">
            <a:spAutoFit/>
          </a:bodyPr>
          <a:lstStyle/>
          <a:p>
            <a:pPr>
              <a:lnSpc>
                <a:spcPct val="150000"/>
              </a:lnSpc>
              <a:spcBef>
                <a:spcPts val="569"/>
              </a:spcBef>
              <a:spcAft>
                <a:spcPts val="569"/>
              </a:spcAft>
              <a:buClr>
                <a:srgbClr val="FFC000"/>
              </a:buClr>
            </a:pPr>
            <a:endParaRPr lang="en-US" altLang="zh-CN" sz="227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96" name="TextBox 24"/>
          <p:cNvSpPr txBox="1"/>
          <p:nvPr/>
        </p:nvSpPr>
        <p:spPr>
          <a:xfrm>
            <a:off x="7235275" y="1137904"/>
            <a:ext cx="4537308" cy="1296509"/>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mn-ea"/>
                <a:cs typeface="Segoe UI Black" panose="020B0A02040204020203" pitchFamily="34" charset="0"/>
                <a:sym typeface="Arial" panose="020B0604020202020204" pitchFamily="34" charset="0"/>
              </a:rPr>
              <a:t>计数器法  </a:t>
            </a:r>
            <a:r>
              <a:rPr lang="zh-CN" altLang="zh-CN" sz="2275" b="1" kern="0" dirty="0">
                <a:solidFill>
                  <a:prstClr val="black"/>
                </a:solidFill>
                <a:latin typeface="+mn-ea"/>
                <a:cs typeface="Segoe UI Black" panose="020B0A02040204020203" pitchFamily="34" charset="0"/>
              </a:rPr>
              <a:t> μ</a:t>
            </a:r>
            <a:r>
              <a:rPr lang="en-US" altLang="zh-CN" sz="2275" b="1" dirty="0">
                <a:latin typeface="+mn-ea"/>
                <a:cs typeface="Segoe UI Black" panose="020B0A02040204020203" pitchFamily="34" charset="0"/>
                <a:sym typeface="Arial" panose="020B0604020202020204" pitchFamily="34" charset="0"/>
              </a:rPr>
              <a:t>PC</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0066FF"/>
                </a:solidFill>
                <a:latin typeface="+mn-ea"/>
                <a:cs typeface="Segoe UI Black" panose="020B0A02040204020203" pitchFamily="34" charset="0"/>
                <a:sym typeface="Arial" panose="020B0604020202020204" pitchFamily="34" charset="0"/>
              </a:rPr>
              <a:t>微指令短，需要加法器</a:t>
            </a:r>
            <a:r>
              <a:rPr lang="en-US" altLang="zh-CN" sz="2275" b="1" dirty="0">
                <a:latin typeface="+mn-ea"/>
                <a:cs typeface="Segoe UI Black" panose="020B0A02040204020203" pitchFamily="34" charset="0"/>
                <a:sym typeface="Arial" panose="020B0604020202020204" pitchFamily="34" charset="0"/>
              </a:rPr>
              <a:t>  </a:t>
            </a:r>
            <a:endParaRPr lang="en-US" altLang="zh-CN" sz="2275" b="1" dirty="0">
              <a:solidFill>
                <a:schemeClr val="accent1">
                  <a:lumMod val="60000"/>
                  <a:lumOff val="40000"/>
                </a:schemeClr>
              </a:solidFill>
              <a:latin typeface="+mn-ea"/>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91979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nodePh="1">
                                  <p:stCondLst>
                                    <p:cond delay="0"/>
                                  </p:stCondLst>
                                  <p:endCondLst>
                                    <p:cond evt="begin" delay="0">
                                      <p:tn val="15"/>
                                    </p:cond>
                                  </p:endCondLst>
                                  <p:childTnLst>
                                    <p:set>
                                      <p:cBhvr>
                                        <p:cTn id="16" dur="1" fill="hold">
                                          <p:stCondLst>
                                            <p:cond delay="0"/>
                                          </p:stCondLst>
                                        </p:cTn>
                                        <p:tgtEl>
                                          <p:spTgt spid="95">
                                            <p:txEl>
                                              <p:pRg st="0" end="0"/>
                                            </p:txEl>
                                          </p:spTgt>
                                        </p:tgtEl>
                                        <p:attrNameLst>
                                          <p:attrName>style.visibility</p:attrName>
                                        </p:attrNameLst>
                                      </p:cBhvr>
                                      <p:to>
                                        <p:strVal val="visible"/>
                                      </p:to>
                                    </p:set>
                                    <p:animEffect transition="in" filter="wipe(down)">
                                      <p:cBhvr>
                                        <p:cTn id="17" dur="500"/>
                                        <p:tgtEl>
                                          <p:spTgt spid="95">
                                            <p:txEl>
                                              <p:pRg st="0" end="0"/>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96">
                                            <p:txEl>
                                              <p:pRg st="0" end="0"/>
                                            </p:txEl>
                                          </p:spTgt>
                                        </p:tgtEl>
                                        <p:attrNameLst>
                                          <p:attrName>style.visibility</p:attrName>
                                        </p:attrNameLst>
                                      </p:cBhvr>
                                      <p:to>
                                        <p:strVal val="visible"/>
                                      </p:to>
                                    </p:set>
                                    <p:animEffect transition="in" filter="wipe(left)">
                                      <p:cBhvr>
                                        <p:cTn id="21" dur="500"/>
                                        <p:tgtEl>
                                          <p:spTgt spid="96">
                                            <p:txEl>
                                              <p:pRg st="0" end="0"/>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96">
                                            <p:txEl>
                                              <p:pRg st="1" end="1"/>
                                            </p:txEl>
                                          </p:spTgt>
                                        </p:tgtEl>
                                        <p:attrNameLst>
                                          <p:attrName>style.visibility</p:attrName>
                                        </p:attrNameLst>
                                      </p:cBhvr>
                                      <p:to>
                                        <p:strVal val="visible"/>
                                      </p:to>
                                    </p:set>
                                    <p:animEffect transition="in" filter="wipe(left)">
                                      <p:cBhvr>
                                        <p:cTn id="24" dur="5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水平型微指令编码效率</a:t>
            </a:r>
          </a:p>
        </p:txBody>
      </p:sp>
      <p:pic>
        <p:nvPicPr>
          <p:cNvPr id="3" name="图片 2">
            <a:extLst>
              <a:ext uri="{FF2B5EF4-FFF2-40B4-BE49-F238E27FC236}">
                <a16:creationId xmlns:a16="http://schemas.microsoft.com/office/drawing/2014/main" id="{1E99E9C9-B062-481C-BDE4-A84DD589CD29}"/>
              </a:ext>
            </a:extLst>
          </p:cNvPr>
          <p:cNvPicPr>
            <a:picLocks noChangeAspect="1"/>
          </p:cNvPicPr>
          <p:nvPr/>
        </p:nvPicPr>
        <p:blipFill>
          <a:blip r:embed="rId2"/>
          <a:stretch>
            <a:fillRect/>
          </a:stretch>
        </p:blipFill>
        <p:spPr>
          <a:xfrm>
            <a:off x="3218060" y="1086491"/>
            <a:ext cx="6067355" cy="3388516"/>
          </a:xfrm>
          <a:prstGeom prst="rect">
            <a:avLst/>
          </a:prstGeom>
        </p:spPr>
      </p:pic>
      <p:grpSp>
        <p:nvGrpSpPr>
          <p:cNvPr id="124" name="组合 123">
            <a:extLst>
              <a:ext uri="{FF2B5EF4-FFF2-40B4-BE49-F238E27FC236}">
                <a16:creationId xmlns:a16="http://schemas.microsoft.com/office/drawing/2014/main" id="{3260DBB3-0741-4CB3-B46B-F1976482593A}"/>
              </a:ext>
            </a:extLst>
          </p:cNvPr>
          <p:cNvGrpSpPr/>
          <p:nvPr/>
        </p:nvGrpSpPr>
        <p:grpSpPr>
          <a:xfrm>
            <a:off x="1269347" y="4655132"/>
            <a:ext cx="9483011" cy="1823043"/>
            <a:chOff x="1269347" y="4655132"/>
            <a:chExt cx="9483011" cy="1823043"/>
          </a:xfrm>
        </p:grpSpPr>
        <p:cxnSp>
          <p:nvCxnSpPr>
            <p:cNvPr id="9" name="直接箭头连接符 8"/>
            <p:cNvCxnSpPr/>
            <p:nvPr/>
          </p:nvCxnSpPr>
          <p:spPr>
            <a:xfrm flipV="1">
              <a:off x="2656512"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3253133"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881728"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478349"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5106944"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5703565"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332160"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928781"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7557376"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153997"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8782592" y="4915526"/>
              <a:ext cx="0" cy="753106"/>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062042" y="4655132"/>
              <a:ext cx="7002789" cy="999792"/>
              <a:chOff x="1748855" y="4461114"/>
              <a:chExt cx="7385754" cy="1054468"/>
            </a:xfrm>
          </p:grpSpPr>
          <p:cxnSp>
            <p:nvCxnSpPr>
              <p:cNvPr id="60" name="直接箭头连接符 59"/>
              <p:cNvCxnSpPr/>
              <p:nvPr/>
            </p:nvCxnSpPr>
            <p:spPr>
              <a:xfrm flipV="1">
                <a:off x="5935626"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6564875"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3980435" y="512102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748855"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3" name="文本框 32"/>
              <p:cNvSpPr txBox="1"/>
              <p:nvPr/>
            </p:nvSpPr>
            <p:spPr>
              <a:xfrm>
                <a:off x="2126966" y="4461114"/>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4" name="文本框 33"/>
              <p:cNvSpPr txBox="1"/>
              <p:nvPr/>
            </p:nvSpPr>
            <p:spPr>
              <a:xfrm>
                <a:off x="2726975" y="4461114"/>
                <a:ext cx="58023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5" name="文本框 34"/>
              <p:cNvSpPr txBox="1"/>
              <p:nvPr/>
            </p:nvSpPr>
            <p:spPr>
              <a:xfrm>
                <a:off x="3370902" y="4461114"/>
                <a:ext cx="654627"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6" name="文本框 35"/>
              <p:cNvSpPr txBox="1"/>
              <p:nvPr/>
            </p:nvSpPr>
            <p:spPr>
              <a:xfrm>
                <a:off x="4006024" y="4461114"/>
                <a:ext cx="754376"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37" name="文本框 36"/>
              <p:cNvSpPr txBox="1"/>
              <p:nvPr/>
            </p:nvSpPr>
            <p:spPr>
              <a:xfrm>
                <a:off x="4698261" y="4461114"/>
                <a:ext cx="514302"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38" name="文本框 37"/>
              <p:cNvSpPr txBox="1"/>
              <p:nvPr/>
            </p:nvSpPr>
            <p:spPr>
              <a:xfrm>
                <a:off x="5318203" y="4461114"/>
                <a:ext cx="490632"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39" name="文本框 38"/>
              <p:cNvSpPr txBox="1"/>
              <p:nvPr/>
            </p:nvSpPr>
            <p:spPr>
              <a:xfrm>
                <a:off x="5965217" y="4461114"/>
                <a:ext cx="56502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0" name="文本框 39"/>
              <p:cNvSpPr txBox="1"/>
              <p:nvPr/>
            </p:nvSpPr>
            <p:spPr>
              <a:xfrm>
                <a:off x="6596128" y="4461114"/>
                <a:ext cx="6647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1" name="文本框 40"/>
              <p:cNvSpPr txBox="1"/>
              <p:nvPr/>
            </p:nvSpPr>
            <p:spPr>
              <a:xfrm>
                <a:off x="2424330" y="4840461"/>
                <a:ext cx="625885"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42" name="文本框 41"/>
              <p:cNvSpPr txBox="1"/>
              <p:nvPr/>
            </p:nvSpPr>
            <p:spPr>
              <a:xfrm>
                <a:off x="3099805" y="4840461"/>
                <a:ext cx="510920"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latin typeface="Segoe UI Black" panose="020B0A02040204020203" pitchFamily="34" charset="0"/>
                  <a:cs typeface="Segoe UI Black" panose="020B0A02040204020203" pitchFamily="34" charset="0"/>
                </a:endParaRPr>
              </a:p>
            </p:txBody>
          </p:sp>
          <p:sp>
            <p:nvSpPr>
              <p:cNvPr id="43" name="文本框 42"/>
              <p:cNvSpPr txBox="1"/>
              <p:nvPr/>
            </p:nvSpPr>
            <p:spPr>
              <a:xfrm>
                <a:off x="3693648" y="4840461"/>
                <a:ext cx="627576"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4" name="文本框 43"/>
              <p:cNvSpPr txBox="1"/>
              <p:nvPr/>
            </p:nvSpPr>
            <p:spPr>
              <a:xfrm>
                <a:off x="4388821"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5" name="文本框 44"/>
              <p:cNvSpPr txBox="1"/>
              <p:nvPr/>
            </p:nvSpPr>
            <p:spPr>
              <a:xfrm>
                <a:off x="5020915" y="4840461"/>
                <a:ext cx="5362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327"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sp>
            <p:nvSpPr>
              <p:cNvPr id="46" name="文本框 45"/>
              <p:cNvSpPr txBox="1"/>
              <p:nvPr/>
            </p:nvSpPr>
            <p:spPr>
              <a:xfrm>
                <a:off x="5716399" y="4840461"/>
                <a:ext cx="433150" cy="312774"/>
              </a:xfrm>
              <a:prstGeom prst="rect">
                <a:avLst/>
              </a:prstGeom>
              <a:noFill/>
            </p:spPr>
            <p:txBody>
              <a:bodyPr wrap="none" rtlCol="0">
                <a:spAutoFit/>
              </a:bodyPr>
              <a:lstStyle/>
              <a:p>
                <a:r>
                  <a:rPr lang="en-US" altLang="zh-CN" sz="1327"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7" name="文本框 46"/>
              <p:cNvSpPr txBox="1"/>
              <p:nvPr/>
            </p:nvSpPr>
            <p:spPr>
              <a:xfrm>
                <a:off x="6316306" y="4840461"/>
                <a:ext cx="563331" cy="312774"/>
              </a:xfrm>
              <a:prstGeom prst="rect">
                <a:avLst/>
              </a:prstGeom>
              <a:noFill/>
            </p:spPr>
            <p:txBody>
              <a:bodyPr wrap="none" rtlCol="0">
                <a:spAutoFit/>
              </a:bodyPr>
              <a:lstStyle/>
              <a:p>
                <a:r>
                  <a:rPr lang="en-US" altLang="zh-CN" sz="1327"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solidFill>
                    <a:srgbClr val="00B050"/>
                  </a:solidFill>
                  <a:latin typeface="Segoe UI Black" panose="020B0A02040204020203" pitchFamily="34" charset="0"/>
                  <a:cs typeface="Segoe UI Black" panose="020B0A02040204020203" pitchFamily="34" charset="0"/>
                </a:endParaRPr>
              </a:p>
            </p:txBody>
          </p:sp>
          <p:sp>
            <p:nvSpPr>
              <p:cNvPr id="48" name="文本框 47"/>
              <p:cNvSpPr txBox="1"/>
              <p:nvPr/>
            </p:nvSpPr>
            <p:spPr>
              <a:xfrm>
                <a:off x="7227378" y="4461114"/>
                <a:ext cx="691821"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aseline="-25000" dirty="0">
                  <a:latin typeface="Segoe UI Black" panose="020B0A02040204020203" pitchFamily="34" charset="0"/>
                  <a:cs typeface="Segoe UI Black" panose="020B0A02040204020203" pitchFamily="34" charset="0"/>
                </a:endParaRPr>
              </a:p>
            </p:txBody>
          </p:sp>
          <p:sp>
            <p:nvSpPr>
              <p:cNvPr id="49" name="文本框 48"/>
              <p:cNvSpPr txBox="1"/>
              <p:nvPr/>
            </p:nvSpPr>
            <p:spPr>
              <a:xfrm>
                <a:off x="8217860" y="4840461"/>
                <a:ext cx="60390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latin typeface="Segoe UI Black" panose="020B0A02040204020203" pitchFamily="34" charset="0"/>
                  <a:cs typeface="Segoe UI Black" panose="020B0A02040204020203" pitchFamily="34" charset="0"/>
                </a:endParaRPr>
              </a:p>
            </p:txBody>
          </p:sp>
          <p:sp>
            <p:nvSpPr>
              <p:cNvPr id="50" name="文本框 49"/>
              <p:cNvSpPr txBox="1"/>
              <p:nvPr/>
            </p:nvSpPr>
            <p:spPr>
              <a:xfrm>
                <a:off x="7959979" y="4461114"/>
                <a:ext cx="409480"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baseline="-25000" dirty="0">
                  <a:latin typeface="Segoe UI Black" panose="020B0A02040204020203" pitchFamily="34" charset="0"/>
                  <a:cs typeface="Segoe UI Black" panose="020B0A02040204020203" pitchFamily="34" charset="0"/>
                </a:endParaRPr>
              </a:p>
            </p:txBody>
          </p:sp>
          <p:sp>
            <p:nvSpPr>
              <p:cNvPr id="51" name="文本框 50"/>
              <p:cNvSpPr txBox="1"/>
              <p:nvPr/>
            </p:nvSpPr>
            <p:spPr>
              <a:xfrm>
                <a:off x="7583771" y="4840461"/>
                <a:ext cx="632648"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aseline="-25000" dirty="0">
                  <a:latin typeface="Segoe UI Black" panose="020B0A02040204020203" pitchFamily="34" charset="0"/>
                  <a:cs typeface="Segoe UI Black" panose="020B0A02040204020203" pitchFamily="34" charset="0"/>
                </a:endParaRPr>
              </a:p>
            </p:txBody>
          </p:sp>
          <p:sp>
            <p:nvSpPr>
              <p:cNvPr id="52" name="文本框 51"/>
              <p:cNvSpPr txBox="1"/>
              <p:nvPr/>
            </p:nvSpPr>
            <p:spPr>
              <a:xfrm>
                <a:off x="8579732" y="4461114"/>
                <a:ext cx="554877" cy="312774"/>
              </a:xfrm>
              <a:prstGeom prst="rect">
                <a:avLst/>
              </a:prstGeom>
              <a:noFill/>
            </p:spPr>
            <p:txBody>
              <a:bodyPr wrap="none" rtlCol="0">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latin typeface="Segoe UI Black" panose="020B0A02040204020203" pitchFamily="34" charset="0"/>
                  <a:cs typeface="Segoe UI Black" panose="020B0A02040204020203" pitchFamily="34" charset="0"/>
                </a:endParaRPr>
              </a:p>
            </p:txBody>
          </p:sp>
          <p:sp>
            <p:nvSpPr>
              <p:cNvPr id="53" name="文本框 52"/>
              <p:cNvSpPr txBox="1"/>
              <p:nvPr/>
            </p:nvSpPr>
            <p:spPr>
              <a:xfrm>
                <a:off x="6954809" y="4840461"/>
                <a:ext cx="537971" cy="312774"/>
              </a:xfrm>
              <a:prstGeom prst="rect">
                <a:avLst/>
              </a:prstGeom>
              <a:noFill/>
            </p:spPr>
            <p:txBody>
              <a:bodyPr wrap="none" rtlCol="0">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aseline="-25000" dirty="0">
                  <a:latin typeface="Segoe UI Black" panose="020B0A02040204020203" pitchFamily="34" charset="0"/>
                  <a:cs typeface="Segoe UI Black" panose="020B0A02040204020203" pitchFamily="34" charset="0"/>
                </a:endParaRPr>
              </a:p>
            </p:txBody>
          </p:sp>
          <p:cxnSp>
            <p:nvCxnSpPr>
              <p:cNvPr id="54" name="直接箭头连接符 53"/>
              <p:cNvCxnSpPr/>
              <p:nvPr/>
            </p:nvCxnSpPr>
            <p:spPr>
              <a:xfrm flipV="1">
                <a:off x="20589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268821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35118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64340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527265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722784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7857095"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8520066" y="5121021"/>
                <a:ext cx="0" cy="394561"/>
              </a:xfrm>
              <a:prstGeom prst="straightConnector1">
                <a:avLst/>
              </a:prstGeom>
              <a:ln w="19050">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830125" y="4655132"/>
              <a:ext cx="687295" cy="1025994"/>
              <a:chOff x="8887068" y="4461114"/>
              <a:chExt cx="724881" cy="1082103"/>
            </a:xfrm>
          </p:grpSpPr>
          <p:cxnSp>
            <p:nvCxnSpPr>
              <p:cNvPr id="28" name="直接箭头连接符 27"/>
              <p:cNvCxnSpPr/>
              <p:nvPr/>
            </p:nvCxnSpPr>
            <p:spPr>
              <a:xfrm flipV="1">
                <a:off x="9432150" y="4748925"/>
                <a:ext cx="0" cy="794292"/>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9092350" y="5146069"/>
                <a:ext cx="0" cy="394561"/>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887068" y="4840461"/>
                <a:ext cx="399336"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sp>
            <p:nvSpPr>
              <p:cNvPr id="31" name="文本框 30"/>
              <p:cNvSpPr txBox="1"/>
              <p:nvPr/>
            </p:nvSpPr>
            <p:spPr>
              <a:xfrm>
                <a:off x="9190635" y="4461114"/>
                <a:ext cx="421314" cy="312774"/>
              </a:xfrm>
              <a:prstGeom prst="rect">
                <a:avLst/>
              </a:prstGeom>
              <a:noFill/>
            </p:spPr>
            <p:txBody>
              <a:bodyPr wrap="none" rtlCol="0">
                <a:spAutoFit/>
              </a:bodyPr>
              <a:lstStyle/>
              <a:p>
                <a:r>
                  <a:rPr lang="en-US" altLang="zh-CN" sz="132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P2</a:t>
                </a:r>
                <a:endParaRPr lang="zh-CN" altLang="en-US" sz="132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22" name="组合 21"/>
            <p:cNvGrpSpPr/>
            <p:nvPr/>
          </p:nvGrpSpPr>
          <p:grpSpPr>
            <a:xfrm>
              <a:off x="9573749" y="4930640"/>
              <a:ext cx="1063112" cy="735541"/>
              <a:chOff x="9671359" y="4751689"/>
              <a:chExt cx="1121251" cy="775766"/>
            </a:xfrm>
          </p:grpSpPr>
          <p:cxnSp>
            <p:nvCxnSpPr>
              <p:cNvPr id="23" name="直接箭头连接符 22"/>
              <p:cNvCxnSpPr/>
              <p:nvPr/>
            </p:nvCxnSpPr>
            <p:spPr>
              <a:xfrm flipV="1">
                <a:off x="9778247" y="5132893"/>
                <a:ext cx="0" cy="39456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10105611"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432975"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10760339" y="5132893"/>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671359" y="4751689"/>
                <a:ext cx="1121251" cy="37445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dirty="0">
                    <a:solidFill>
                      <a:srgbClr val="7030A0"/>
                    </a:solidFill>
                    <a:latin typeface="微软雅黑" panose="020B0503020204020204" pitchFamily="34" charset="-122"/>
                    <a:ea typeface="微软雅黑" panose="020B0503020204020204" pitchFamily="34" charset="-122"/>
                  </a:rPr>
                  <a:t>下址字段</a:t>
                </a:r>
              </a:p>
            </p:txBody>
          </p:sp>
        </p:grpSp>
        <p:sp>
          <p:nvSpPr>
            <p:cNvPr id="6" name="文本框 5"/>
            <p:cNvSpPr txBox="1"/>
            <p:nvPr/>
          </p:nvSpPr>
          <p:spPr>
            <a:xfrm>
              <a:off x="1311025" y="5750253"/>
              <a:ext cx="902811" cy="38408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t>0000  </a:t>
              </a:r>
              <a:endParaRPr lang="zh-CN" altLang="en-US" sz="1896" dirty="0"/>
            </a:p>
          </p:txBody>
        </p:sp>
        <p:sp>
          <p:nvSpPr>
            <p:cNvPr id="7" name="文本框 6"/>
            <p:cNvSpPr txBox="1"/>
            <p:nvPr/>
          </p:nvSpPr>
          <p:spPr>
            <a:xfrm>
              <a:off x="1269347" y="5290691"/>
              <a:ext cx="915635" cy="384080"/>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896" dirty="0">
                  <a:solidFill>
                    <a:schemeClr val="tx1"/>
                  </a:solidFill>
                </a:rPr>
                <a:t>微地址</a:t>
              </a:r>
            </a:p>
          </p:txBody>
        </p:sp>
        <p:grpSp>
          <p:nvGrpSpPr>
            <p:cNvPr id="8" name="组合 7"/>
            <p:cNvGrpSpPr/>
            <p:nvPr/>
          </p:nvGrpSpPr>
          <p:grpSpPr>
            <a:xfrm>
              <a:off x="2191503" y="5667621"/>
              <a:ext cx="8560855" cy="810554"/>
              <a:chOff x="1229178" y="3007980"/>
              <a:chExt cx="9029027" cy="854881"/>
            </a:xfrm>
          </p:grpSpPr>
          <p:sp>
            <p:nvSpPr>
              <p:cNvPr id="65" name="矩形 64"/>
              <p:cNvSpPr/>
              <p:nvPr/>
            </p:nvSpPr>
            <p:spPr bwMode="auto">
              <a:xfrm>
                <a:off x="122917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6" name="矩形 65"/>
              <p:cNvSpPr/>
              <p:nvPr/>
            </p:nvSpPr>
            <p:spPr bwMode="auto">
              <a:xfrm>
                <a:off x="155170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7" name="矩形 66"/>
              <p:cNvSpPr/>
              <p:nvPr/>
            </p:nvSpPr>
            <p:spPr bwMode="auto">
              <a:xfrm>
                <a:off x="187423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8" name="矩形 67"/>
              <p:cNvSpPr/>
              <p:nvPr/>
            </p:nvSpPr>
            <p:spPr bwMode="auto">
              <a:xfrm>
                <a:off x="219676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69" name="矩形 68"/>
              <p:cNvSpPr/>
              <p:nvPr/>
            </p:nvSpPr>
            <p:spPr bwMode="auto">
              <a:xfrm>
                <a:off x="251929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0" name="矩形 69"/>
              <p:cNvSpPr/>
              <p:nvPr/>
            </p:nvSpPr>
            <p:spPr bwMode="auto">
              <a:xfrm>
                <a:off x="284182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1" name="矩形 70"/>
              <p:cNvSpPr/>
              <p:nvPr/>
            </p:nvSpPr>
            <p:spPr bwMode="auto">
              <a:xfrm>
                <a:off x="3164352"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2" name="矩形 71"/>
              <p:cNvSpPr/>
              <p:nvPr/>
            </p:nvSpPr>
            <p:spPr bwMode="auto">
              <a:xfrm>
                <a:off x="3486881"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3" name="矩形 72"/>
              <p:cNvSpPr/>
              <p:nvPr/>
            </p:nvSpPr>
            <p:spPr bwMode="auto">
              <a:xfrm>
                <a:off x="380552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4" name="矩形 73"/>
              <p:cNvSpPr/>
              <p:nvPr/>
            </p:nvSpPr>
            <p:spPr bwMode="auto">
              <a:xfrm>
                <a:off x="412805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5" name="矩形 74"/>
              <p:cNvSpPr/>
              <p:nvPr/>
            </p:nvSpPr>
            <p:spPr bwMode="auto">
              <a:xfrm>
                <a:off x="4450585"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6" name="矩形 75"/>
              <p:cNvSpPr/>
              <p:nvPr/>
            </p:nvSpPr>
            <p:spPr bwMode="auto">
              <a:xfrm>
                <a:off x="4773114"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7" name="矩形 76"/>
              <p:cNvSpPr/>
              <p:nvPr/>
            </p:nvSpPr>
            <p:spPr bwMode="auto">
              <a:xfrm>
                <a:off x="5095643"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78" name="矩形 77"/>
              <p:cNvSpPr/>
              <p:nvPr/>
            </p:nvSpPr>
            <p:spPr bwMode="auto">
              <a:xfrm>
                <a:off x="5418172"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79" name="矩形 78"/>
              <p:cNvSpPr/>
              <p:nvPr/>
            </p:nvSpPr>
            <p:spPr bwMode="auto">
              <a:xfrm>
                <a:off x="5740701" y="3009044"/>
                <a:ext cx="322215" cy="462148"/>
              </a:xfrm>
              <a:prstGeom prst="rect">
                <a:avLst/>
              </a:prstGeom>
              <a:solidFill>
                <a:srgbClr val="00B05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80" name="矩形 79"/>
              <p:cNvSpPr/>
              <p:nvPr/>
            </p:nvSpPr>
            <p:spPr bwMode="auto">
              <a:xfrm>
                <a:off x="6063230"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1" name="矩形 80"/>
              <p:cNvSpPr/>
              <p:nvPr/>
            </p:nvSpPr>
            <p:spPr bwMode="auto">
              <a:xfrm>
                <a:off x="6385759"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2" name="矩形 81"/>
              <p:cNvSpPr/>
              <p:nvPr/>
            </p:nvSpPr>
            <p:spPr bwMode="auto">
              <a:xfrm>
                <a:off x="670828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3" name="矩形 82"/>
              <p:cNvSpPr/>
              <p:nvPr/>
            </p:nvSpPr>
            <p:spPr bwMode="auto">
              <a:xfrm>
                <a:off x="7030503"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4" name="矩形 83"/>
              <p:cNvSpPr/>
              <p:nvPr/>
            </p:nvSpPr>
            <p:spPr bwMode="auto">
              <a:xfrm>
                <a:off x="7352718"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5" name="矩形 84"/>
              <p:cNvSpPr/>
              <p:nvPr/>
            </p:nvSpPr>
            <p:spPr bwMode="auto">
              <a:xfrm>
                <a:off x="7675247"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6" name="矩形 85"/>
              <p:cNvSpPr/>
              <p:nvPr/>
            </p:nvSpPr>
            <p:spPr bwMode="auto">
              <a:xfrm>
                <a:off x="7997776" y="3009044"/>
                <a:ext cx="322215" cy="462148"/>
              </a:xfrm>
              <a:prstGeom prst="rect">
                <a:avLst/>
              </a:prstGeom>
              <a:solidFill>
                <a:schemeClr val="bg1"/>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87" name="矩形 86"/>
              <p:cNvSpPr/>
              <p:nvPr/>
            </p:nvSpPr>
            <p:spPr bwMode="auto">
              <a:xfrm>
                <a:off x="8320305"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88" name="矩形 87"/>
              <p:cNvSpPr/>
              <p:nvPr/>
            </p:nvSpPr>
            <p:spPr bwMode="auto">
              <a:xfrm>
                <a:off x="8642834" y="3009044"/>
                <a:ext cx="322215" cy="462148"/>
              </a:xfrm>
              <a:prstGeom prst="rect">
                <a:avLst/>
              </a:prstGeom>
              <a:solidFill>
                <a:srgbClr val="00B0F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327" dirty="0">
                  <a:solidFill>
                    <a:schemeClr val="bg1"/>
                  </a:solidFill>
                  <a:latin typeface="Segoe UI Black" panose="020B0A02040204020203" pitchFamily="34" charset="0"/>
                  <a:cs typeface="Segoe UI Black" panose="020B0A02040204020203" pitchFamily="34" charset="0"/>
                </a:endParaRPr>
              </a:p>
            </p:txBody>
          </p:sp>
          <p:sp>
            <p:nvSpPr>
              <p:cNvPr id="89" name="矩形 88"/>
              <p:cNvSpPr/>
              <p:nvPr/>
            </p:nvSpPr>
            <p:spPr bwMode="auto">
              <a:xfrm>
                <a:off x="8965363"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0" name="矩形 89"/>
              <p:cNvSpPr/>
              <p:nvPr/>
            </p:nvSpPr>
            <p:spPr bwMode="auto">
              <a:xfrm>
                <a:off x="9280811"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1" name="矩形 90"/>
              <p:cNvSpPr/>
              <p:nvPr/>
            </p:nvSpPr>
            <p:spPr bwMode="auto">
              <a:xfrm>
                <a:off x="9605976"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0</a:t>
                </a:r>
                <a:endParaRPr lang="zh-CN" altLang="en-US" sz="1327" dirty="0">
                  <a:latin typeface="Segoe UI Black" panose="020B0A02040204020203" pitchFamily="34" charset="0"/>
                  <a:cs typeface="Segoe UI Black" panose="020B0A02040204020203" pitchFamily="34" charset="0"/>
                </a:endParaRPr>
              </a:p>
            </p:txBody>
          </p:sp>
          <p:sp>
            <p:nvSpPr>
              <p:cNvPr id="92" name="矩形 91"/>
              <p:cNvSpPr/>
              <p:nvPr/>
            </p:nvSpPr>
            <p:spPr bwMode="auto">
              <a:xfrm>
                <a:off x="9928515" y="3009044"/>
                <a:ext cx="322215" cy="462148"/>
              </a:xfrm>
              <a:prstGeom prst="rect">
                <a:avLst/>
              </a:prstGeom>
              <a:solidFill>
                <a:srgbClr val="FFC000"/>
              </a:solidFill>
              <a:ln w="19050">
                <a:solidFill>
                  <a:schemeClr val="tx1"/>
                </a:solid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latin typeface="Segoe UI Black" panose="020B0A02040204020203" pitchFamily="34" charset="0"/>
                    <a:cs typeface="Segoe UI Black" panose="020B0A02040204020203" pitchFamily="34" charset="0"/>
                  </a:rPr>
                  <a:t>1</a:t>
                </a:r>
                <a:endParaRPr lang="zh-CN" altLang="en-US" sz="1327" dirty="0">
                  <a:latin typeface="Segoe UI Black" panose="020B0A02040204020203" pitchFamily="34" charset="0"/>
                  <a:cs typeface="Segoe UI Black" panose="020B0A02040204020203" pitchFamily="34" charset="0"/>
                </a:endParaRPr>
              </a:p>
            </p:txBody>
          </p:sp>
          <p:grpSp>
            <p:nvGrpSpPr>
              <p:cNvPr id="93" name="组合 92"/>
              <p:cNvGrpSpPr/>
              <p:nvPr/>
            </p:nvGrpSpPr>
            <p:grpSpPr>
              <a:xfrm>
                <a:off x="1236653" y="3399587"/>
                <a:ext cx="9021552" cy="463274"/>
                <a:chOff x="2346480" y="4277865"/>
                <a:chExt cx="9021552" cy="463274"/>
              </a:xfrm>
              <a:noFill/>
            </p:grpSpPr>
            <p:sp>
              <p:nvSpPr>
                <p:cNvPr id="95" name="矩形 94"/>
                <p:cNvSpPr/>
                <p:nvPr/>
              </p:nvSpPr>
              <p:spPr bwMode="auto">
                <a:xfrm>
                  <a:off x="234648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a:t>
                  </a:r>
                  <a:endParaRPr lang="zh-CN" altLang="en-US" sz="1327" dirty="0"/>
                </a:p>
              </p:txBody>
            </p:sp>
            <p:sp>
              <p:nvSpPr>
                <p:cNvPr id="96" name="矩形 95"/>
                <p:cNvSpPr/>
                <p:nvPr/>
              </p:nvSpPr>
              <p:spPr bwMode="auto">
                <a:xfrm>
                  <a:off x="266900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a:t>
                  </a:r>
                  <a:endParaRPr lang="zh-CN" altLang="en-US" sz="1327" dirty="0"/>
                </a:p>
              </p:txBody>
            </p:sp>
            <p:sp>
              <p:nvSpPr>
                <p:cNvPr id="97" name="矩形 96"/>
                <p:cNvSpPr/>
                <p:nvPr/>
              </p:nvSpPr>
              <p:spPr bwMode="auto">
                <a:xfrm>
                  <a:off x="299153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3</a:t>
                  </a:r>
                  <a:endParaRPr lang="zh-CN" altLang="en-US" sz="1327" dirty="0"/>
                </a:p>
              </p:txBody>
            </p:sp>
            <p:sp>
              <p:nvSpPr>
                <p:cNvPr id="98" name="矩形 97"/>
                <p:cNvSpPr/>
                <p:nvPr/>
              </p:nvSpPr>
              <p:spPr bwMode="auto">
                <a:xfrm>
                  <a:off x="331406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4</a:t>
                  </a:r>
                  <a:endParaRPr lang="zh-CN" altLang="en-US" sz="1327" dirty="0"/>
                </a:p>
              </p:txBody>
            </p:sp>
            <p:sp>
              <p:nvSpPr>
                <p:cNvPr id="99" name="矩形 98"/>
                <p:cNvSpPr/>
                <p:nvPr/>
              </p:nvSpPr>
              <p:spPr bwMode="auto">
                <a:xfrm>
                  <a:off x="363659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5</a:t>
                  </a:r>
                  <a:endParaRPr lang="zh-CN" altLang="en-US" sz="1327" dirty="0"/>
                </a:p>
              </p:txBody>
            </p:sp>
            <p:sp>
              <p:nvSpPr>
                <p:cNvPr id="100" name="矩形 99"/>
                <p:cNvSpPr/>
                <p:nvPr/>
              </p:nvSpPr>
              <p:spPr bwMode="auto">
                <a:xfrm>
                  <a:off x="395912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6</a:t>
                  </a:r>
                  <a:endParaRPr lang="zh-CN" altLang="en-US" sz="1327" dirty="0"/>
                </a:p>
              </p:txBody>
            </p:sp>
            <p:sp>
              <p:nvSpPr>
                <p:cNvPr id="101" name="矩形 100"/>
                <p:cNvSpPr/>
                <p:nvPr/>
              </p:nvSpPr>
              <p:spPr bwMode="auto">
                <a:xfrm>
                  <a:off x="428165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7</a:t>
                  </a:r>
                  <a:endParaRPr lang="zh-CN" altLang="en-US" sz="1327" dirty="0"/>
                </a:p>
              </p:txBody>
            </p:sp>
            <p:sp>
              <p:nvSpPr>
                <p:cNvPr id="102" name="矩形 101"/>
                <p:cNvSpPr/>
                <p:nvPr/>
              </p:nvSpPr>
              <p:spPr bwMode="auto">
                <a:xfrm>
                  <a:off x="460418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8</a:t>
                  </a:r>
                  <a:endParaRPr lang="zh-CN" altLang="en-US" sz="1327" dirty="0"/>
                </a:p>
              </p:txBody>
            </p:sp>
            <p:sp>
              <p:nvSpPr>
                <p:cNvPr id="103" name="矩形 102"/>
                <p:cNvSpPr/>
                <p:nvPr/>
              </p:nvSpPr>
              <p:spPr bwMode="auto">
                <a:xfrm>
                  <a:off x="492282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9</a:t>
                  </a:r>
                  <a:endParaRPr lang="zh-CN" altLang="en-US" sz="1327" dirty="0"/>
                </a:p>
              </p:txBody>
            </p:sp>
            <p:sp>
              <p:nvSpPr>
                <p:cNvPr id="104" name="矩形 103"/>
                <p:cNvSpPr/>
                <p:nvPr/>
              </p:nvSpPr>
              <p:spPr bwMode="auto">
                <a:xfrm>
                  <a:off x="524535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10</a:t>
                  </a:r>
                  <a:endParaRPr lang="zh-CN" altLang="en-US" sz="1327" dirty="0"/>
                </a:p>
              </p:txBody>
            </p:sp>
            <p:sp>
              <p:nvSpPr>
                <p:cNvPr id="105" name="矩形 104"/>
                <p:cNvSpPr/>
                <p:nvPr/>
              </p:nvSpPr>
              <p:spPr bwMode="auto">
                <a:xfrm>
                  <a:off x="556788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11</a:t>
                  </a:r>
                  <a:endParaRPr lang="zh-CN" altLang="en-US" sz="1327" dirty="0"/>
                </a:p>
              </p:txBody>
            </p:sp>
            <p:sp>
              <p:nvSpPr>
                <p:cNvPr id="106" name="矩形 105"/>
                <p:cNvSpPr/>
                <p:nvPr/>
              </p:nvSpPr>
              <p:spPr bwMode="auto">
                <a:xfrm>
                  <a:off x="589041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12</a:t>
                  </a:r>
                  <a:endParaRPr lang="zh-CN" altLang="en-US" sz="1327" dirty="0"/>
                </a:p>
              </p:txBody>
            </p:sp>
            <p:sp>
              <p:nvSpPr>
                <p:cNvPr id="107" name="矩形 106"/>
                <p:cNvSpPr/>
                <p:nvPr/>
              </p:nvSpPr>
              <p:spPr bwMode="auto">
                <a:xfrm>
                  <a:off x="621294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13</a:t>
                  </a:r>
                  <a:endParaRPr lang="zh-CN" altLang="en-US" sz="1327" dirty="0"/>
                </a:p>
              </p:txBody>
            </p:sp>
            <p:sp>
              <p:nvSpPr>
                <p:cNvPr id="108" name="矩形 107"/>
                <p:cNvSpPr/>
                <p:nvPr/>
              </p:nvSpPr>
              <p:spPr bwMode="auto">
                <a:xfrm>
                  <a:off x="6535474"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14</a:t>
                  </a:r>
                  <a:endParaRPr lang="zh-CN" altLang="en-US" sz="1327" dirty="0"/>
                </a:p>
              </p:txBody>
            </p:sp>
            <p:sp>
              <p:nvSpPr>
                <p:cNvPr id="109" name="矩形 108"/>
                <p:cNvSpPr/>
                <p:nvPr/>
              </p:nvSpPr>
              <p:spPr bwMode="auto">
                <a:xfrm>
                  <a:off x="685800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15</a:t>
                  </a:r>
                  <a:endParaRPr lang="zh-CN" altLang="en-US" sz="1327" dirty="0"/>
                </a:p>
              </p:txBody>
            </p:sp>
            <p:sp>
              <p:nvSpPr>
                <p:cNvPr id="110" name="矩形 109"/>
                <p:cNvSpPr/>
                <p:nvPr/>
              </p:nvSpPr>
              <p:spPr bwMode="auto">
                <a:xfrm>
                  <a:off x="7180532"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16</a:t>
                  </a:r>
                  <a:endParaRPr lang="zh-CN" altLang="en-US" sz="1327" dirty="0"/>
                </a:p>
              </p:txBody>
            </p:sp>
            <p:sp>
              <p:nvSpPr>
                <p:cNvPr id="111" name="矩形 110"/>
                <p:cNvSpPr/>
                <p:nvPr/>
              </p:nvSpPr>
              <p:spPr bwMode="auto">
                <a:xfrm>
                  <a:off x="7503061"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17</a:t>
                  </a:r>
                  <a:endParaRPr lang="zh-CN" altLang="en-US" sz="1327" dirty="0"/>
                </a:p>
              </p:txBody>
            </p:sp>
            <p:sp>
              <p:nvSpPr>
                <p:cNvPr id="112" name="矩形 111"/>
                <p:cNvSpPr/>
                <p:nvPr/>
              </p:nvSpPr>
              <p:spPr bwMode="auto">
                <a:xfrm>
                  <a:off x="782559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18</a:t>
                  </a:r>
                  <a:endParaRPr lang="zh-CN" altLang="en-US" sz="1327" dirty="0"/>
                </a:p>
              </p:txBody>
            </p:sp>
            <p:sp>
              <p:nvSpPr>
                <p:cNvPr id="113" name="矩形 112"/>
                <p:cNvSpPr/>
                <p:nvPr/>
              </p:nvSpPr>
              <p:spPr bwMode="auto">
                <a:xfrm>
                  <a:off x="814780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19</a:t>
                  </a:r>
                  <a:endParaRPr lang="zh-CN" altLang="en-US" sz="1327" dirty="0"/>
                </a:p>
              </p:txBody>
            </p:sp>
            <p:sp>
              <p:nvSpPr>
                <p:cNvPr id="114" name="矩形 113"/>
                <p:cNvSpPr/>
                <p:nvPr/>
              </p:nvSpPr>
              <p:spPr bwMode="auto">
                <a:xfrm>
                  <a:off x="8470020"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20</a:t>
                  </a:r>
                  <a:endParaRPr lang="zh-CN" altLang="en-US" sz="1327" dirty="0"/>
                </a:p>
              </p:txBody>
            </p:sp>
            <p:sp>
              <p:nvSpPr>
                <p:cNvPr id="115" name="矩形 114"/>
                <p:cNvSpPr/>
                <p:nvPr/>
              </p:nvSpPr>
              <p:spPr bwMode="auto">
                <a:xfrm>
                  <a:off x="8792549"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21</a:t>
                  </a:r>
                  <a:endParaRPr lang="zh-CN" altLang="en-US" sz="1327" dirty="0"/>
                </a:p>
              </p:txBody>
            </p:sp>
            <p:sp>
              <p:nvSpPr>
                <p:cNvPr id="116" name="矩形 115"/>
                <p:cNvSpPr/>
                <p:nvPr/>
              </p:nvSpPr>
              <p:spPr bwMode="auto">
                <a:xfrm>
                  <a:off x="9115078"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22</a:t>
                  </a:r>
                  <a:endParaRPr lang="zh-CN" altLang="en-US" sz="1327" dirty="0"/>
                </a:p>
              </p:txBody>
            </p:sp>
            <p:sp>
              <p:nvSpPr>
                <p:cNvPr id="117" name="矩形 116"/>
                <p:cNvSpPr/>
                <p:nvPr/>
              </p:nvSpPr>
              <p:spPr bwMode="auto">
                <a:xfrm>
                  <a:off x="9437607"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23</a:t>
                  </a:r>
                  <a:endParaRPr lang="zh-CN" altLang="en-US" sz="1327" dirty="0"/>
                </a:p>
              </p:txBody>
            </p:sp>
            <p:sp>
              <p:nvSpPr>
                <p:cNvPr id="118" name="矩形 117"/>
                <p:cNvSpPr/>
                <p:nvPr/>
              </p:nvSpPr>
              <p:spPr bwMode="auto">
                <a:xfrm>
                  <a:off x="9760136"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24</a:t>
                  </a:r>
                  <a:endParaRPr lang="zh-CN" altLang="en-US" sz="1327" dirty="0"/>
                </a:p>
              </p:txBody>
            </p:sp>
            <p:sp>
              <p:nvSpPr>
                <p:cNvPr id="119" name="矩形 118"/>
                <p:cNvSpPr/>
                <p:nvPr/>
              </p:nvSpPr>
              <p:spPr bwMode="auto">
                <a:xfrm>
                  <a:off x="10082665"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25</a:t>
                  </a:r>
                  <a:endParaRPr lang="zh-CN" altLang="en-US" sz="1327" dirty="0"/>
                </a:p>
              </p:txBody>
            </p:sp>
            <p:sp>
              <p:nvSpPr>
                <p:cNvPr id="120" name="矩形 119"/>
                <p:cNvSpPr/>
                <p:nvPr/>
              </p:nvSpPr>
              <p:spPr bwMode="auto">
                <a:xfrm>
                  <a:off x="10398113" y="4277865"/>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26</a:t>
                  </a:r>
                  <a:endParaRPr lang="zh-CN" altLang="en-US" sz="1327" dirty="0"/>
                </a:p>
              </p:txBody>
            </p:sp>
            <p:sp>
              <p:nvSpPr>
                <p:cNvPr id="121" name="矩形 120"/>
                <p:cNvSpPr/>
                <p:nvPr/>
              </p:nvSpPr>
              <p:spPr bwMode="auto">
                <a:xfrm>
                  <a:off x="10723278"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27</a:t>
                  </a:r>
                  <a:endParaRPr lang="zh-CN" altLang="en-US" sz="1327" dirty="0"/>
                </a:p>
              </p:txBody>
            </p:sp>
            <p:sp>
              <p:nvSpPr>
                <p:cNvPr id="122" name="矩形 121"/>
                <p:cNvSpPr/>
                <p:nvPr/>
              </p:nvSpPr>
              <p:spPr bwMode="auto">
                <a:xfrm>
                  <a:off x="11045817" y="4278991"/>
                  <a:ext cx="322215" cy="462148"/>
                </a:xfrm>
                <a:prstGeom prst="rect">
                  <a:avLst/>
                </a:prstGeom>
                <a:grpFill/>
                <a:ln w="19050">
                  <a:noFill/>
                  <a:round/>
                  <a:headEnd/>
                  <a:tailEnd type="triangle" w="med" len="med"/>
                </a:ln>
                <a:extLst/>
              </p:spPr>
              <p:txBody>
                <a:bodyPr vert="horz" wrap="square" lIns="0" tIns="43349" rIns="0" bIns="43349" numCol="1" rtlCol="0" anchor="ctr" anchorCtr="1" compatLnSpc="1">
                  <a:prstTxWarp prst="textNoShape">
                    <a:avLst/>
                  </a:prstTxWarp>
                </a:bodyPr>
                <a:lstStyle/>
                <a:p>
                  <a:pPr algn="ctr"/>
                  <a:r>
                    <a:rPr lang="en-US" altLang="zh-CN" sz="1327" dirty="0"/>
                    <a:t>28</a:t>
                  </a:r>
                  <a:endParaRPr lang="zh-CN" altLang="en-US" sz="1327" dirty="0"/>
                </a:p>
              </p:txBody>
            </p:sp>
          </p:grpSp>
          <p:sp>
            <p:nvSpPr>
              <p:cNvPr id="94" name="矩形 93"/>
              <p:cNvSpPr/>
              <p:nvPr/>
            </p:nvSpPr>
            <p:spPr bwMode="auto">
              <a:xfrm>
                <a:off x="1229178" y="3007980"/>
                <a:ext cx="9014077" cy="463212"/>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Tree>
    <p:extLst>
      <p:ext uri="{BB962C8B-B14F-4D97-AF65-F5344CB8AC3E}">
        <p14:creationId xmlns:p14="http://schemas.microsoft.com/office/powerpoint/2010/main" val="211035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a:t>
            </a:r>
          </a:p>
        </p:txBody>
      </p:sp>
      <p:graphicFrame>
        <p:nvGraphicFramePr>
          <p:cNvPr id="4" name="表格 3"/>
          <p:cNvGraphicFramePr>
            <a:graphicFrameLocks noGrp="1"/>
          </p:cNvGraphicFramePr>
          <p:nvPr>
            <p:extLst/>
          </p:nvPr>
        </p:nvGraphicFramePr>
        <p:xfrm>
          <a:off x="570495" y="4248409"/>
          <a:ext cx="11119139" cy="2092200"/>
        </p:xfrm>
        <a:graphic>
          <a:graphicData uri="http://schemas.openxmlformats.org/drawingml/2006/table">
            <a:tbl>
              <a:tblPr firstRow="1" bandRow="1">
                <a:tableStyleId>{5C22544A-7EE6-4342-B048-85BDC9FD1C3A}</a:tableStyleId>
              </a:tblPr>
              <a:tblGrid>
                <a:gridCol w="711539">
                  <a:extLst>
                    <a:ext uri="{9D8B030D-6E8A-4147-A177-3AD203B41FA5}">
                      <a16:colId xmlns:a16="http://schemas.microsoft.com/office/drawing/2014/main" val="517979817"/>
                    </a:ext>
                  </a:extLst>
                </a:gridCol>
                <a:gridCol w="2321325">
                  <a:extLst>
                    <a:ext uri="{9D8B030D-6E8A-4147-A177-3AD203B41FA5}">
                      <a16:colId xmlns:a16="http://schemas.microsoft.com/office/drawing/2014/main" val="23823602"/>
                    </a:ext>
                  </a:extLst>
                </a:gridCol>
                <a:gridCol w="1979953">
                  <a:extLst>
                    <a:ext uri="{9D8B030D-6E8A-4147-A177-3AD203B41FA5}">
                      <a16:colId xmlns:a16="http://schemas.microsoft.com/office/drawing/2014/main" val="3558725541"/>
                    </a:ext>
                  </a:extLst>
                </a:gridCol>
                <a:gridCol w="1570308">
                  <a:extLst>
                    <a:ext uri="{9D8B030D-6E8A-4147-A177-3AD203B41FA5}">
                      <a16:colId xmlns:a16="http://schemas.microsoft.com/office/drawing/2014/main" val="1162572248"/>
                    </a:ext>
                  </a:extLst>
                </a:gridCol>
                <a:gridCol w="1433759">
                  <a:extLst>
                    <a:ext uri="{9D8B030D-6E8A-4147-A177-3AD203B41FA5}">
                      <a16:colId xmlns:a16="http://schemas.microsoft.com/office/drawing/2014/main" val="111575616"/>
                    </a:ext>
                  </a:extLst>
                </a:gridCol>
                <a:gridCol w="1775131">
                  <a:extLst>
                    <a:ext uri="{9D8B030D-6E8A-4147-A177-3AD203B41FA5}">
                      <a16:colId xmlns:a16="http://schemas.microsoft.com/office/drawing/2014/main" val="2841136919"/>
                    </a:ext>
                  </a:extLst>
                </a:gridCol>
                <a:gridCol w="1327124">
                  <a:extLst>
                    <a:ext uri="{9D8B030D-6E8A-4147-A177-3AD203B41FA5}">
                      <a16:colId xmlns:a16="http://schemas.microsoft.com/office/drawing/2014/main" val="683982917"/>
                    </a:ext>
                  </a:extLst>
                </a:gridCol>
              </a:tblGrid>
              <a:tr h="418440">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取指令</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MOVE</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STORE</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JMP</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500" b="1" dirty="0">
                          <a:solidFill>
                            <a:srgbClr val="0066FF"/>
                          </a:solidFill>
                          <a:latin typeface="微软雅黑" panose="020B0503020204020204" pitchFamily="34" charset="-122"/>
                          <a:ea typeface="微软雅黑" panose="020B0503020204020204" pitchFamily="34" charset="-122"/>
                        </a:rPr>
                        <a:t>(PC)</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500" b="1" baseline="0"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rgbClr val="0066FF"/>
                          </a:solidFill>
                          <a:latin typeface="微软雅黑" panose="020B0503020204020204" pitchFamily="34" charset="-122"/>
                          <a:ea typeface="微软雅黑" panose="020B0503020204020204" pitchFamily="34" charset="-122"/>
                        </a:rPr>
                        <a:t>(IR</a:t>
                      </a:r>
                      <a:r>
                        <a:rPr lang="en-US" altLang="zh-CN" sz="1500" b="1" baseline="-25000" dirty="0">
                          <a:solidFill>
                            <a:srgbClr val="0066FF"/>
                          </a:solidFill>
                          <a:latin typeface="微软雅黑" panose="020B0503020204020204" pitchFamily="34" charset="-122"/>
                          <a:ea typeface="微软雅黑" panose="020B0503020204020204" pitchFamily="34" charset="-122"/>
                        </a:rPr>
                        <a:t>A</a:t>
                      </a:r>
                      <a:r>
                        <a:rPr lang="en-US" altLang="zh-CN" sz="1500" b="1" dirty="0">
                          <a:solidFill>
                            <a:srgbClr val="0066FF"/>
                          </a:solidFill>
                          <a:latin typeface="微软雅黑" panose="020B0503020204020204" pitchFamily="34" charset="-122"/>
                          <a:ea typeface="微软雅黑" panose="020B0503020204020204" pitchFamily="34" charset="-122"/>
                        </a:rPr>
                        <a:t>)</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AR</a:t>
                      </a: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0066FF"/>
                          </a:solidFill>
                          <a:latin typeface="微软雅黑" panose="020B0503020204020204" pitchFamily="34" charset="-122"/>
                          <a:ea typeface="微软雅黑" panose="020B0503020204020204" pitchFamily="34" charset="-122"/>
                        </a:rPr>
                        <a:t>(IR</a:t>
                      </a:r>
                      <a:r>
                        <a:rPr lang="en-US" altLang="zh-CN" sz="1500" b="1" baseline="-25000" dirty="0">
                          <a:solidFill>
                            <a:srgbClr val="0066FF"/>
                          </a:solidFill>
                          <a:latin typeface="微软雅黑" panose="020B0503020204020204" pitchFamily="34" charset="-122"/>
                          <a:ea typeface="微软雅黑" panose="020B0503020204020204" pitchFamily="34" charset="-122"/>
                        </a:rPr>
                        <a:t>A</a:t>
                      </a:r>
                      <a:r>
                        <a:rPr lang="en-US" altLang="zh-CN" sz="1500" b="1" dirty="0">
                          <a:solidFill>
                            <a:srgbClr val="0066FF"/>
                          </a:solidFill>
                          <a:latin typeface="微软雅黑" panose="020B0503020204020204" pitchFamily="34" charset="-122"/>
                          <a:ea typeface="微软雅黑" panose="020B0503020204020204" pitchFamily="34" charset="-122"/>
                        </a:rPr>
                        <a:t>) </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500" b="1" dirty="0">
                          <a:solidFill>
                            <a:srgbClr val="0066FF"/>
                          </a:solidFill>
                          <a:latin typeface="微软雅黑" panose="020B0503020204020204" pitchFamily="34" charset="-122"/>
                          <a:ea typeface="微软雅黑" panose="020B0503020204020204" pitchFamily="34" charset="-122"/>
                        </a:rPr>
                        <a:t>R[0]</a:t>
                      </a:r>
                    </a:p>
                  </a:txBody>
                  <a:tcPr marL="0" marR="0" marT="43349" marB="43349" anchor="ctr" anchorCtr="1"/>
                </a:tc>
                <a:tc>
                  <a:txBody>
                    <a:bodyPr/>
                    <a:lstStyle/>
                    <a:p>
                      <a:pPr algn="l"/>
                      <a:r>
                        <a:rPr lang="en-US" altLang="zh-CN" sz="1500" b="1" dirty="0">
                          <a:solidFill>
                            <a:srgbClr val="0066FF"/>
                          </a:solidFill>
                          <a:latin typeface="微软雅黑" panose="020B0503020204020204" pitchFamily="34" charset="-122"/>
                          <a:ea typeface="微软雅黑" panose="020B0503020204020204" pitchFamily="34" charset="-122"/>
                        </a:rPr>
                        <a:t>(R0)</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X</a:t>
                      </a:r>
                    </a:p>
                  </a:txBody>
                  <a:tcPr marL="0" marR="0" marT="43349" marB="43349" anchor="ctr" anchorCtr="1"/>
                </a:tc>
                <a:tc>
                  <a:txBody>
                    <a:bodyPr/>
                    <a:lstStyle/>
                    <a:p>
                      <a:pPr algn="l"/>
                      <a:r>
                        <a:rPr lang="en-US" altLang="zh-CN" sz="1500" b="1" dirty="0">
                          <a:solidFill>
                            <a:srgbClr val="0066FF"/>
                          </a:solidFill>
                          <a:latin typeface="微软雅黑" panose="020B0503020204020204" pitchFamily="34" charset="-122"/>
                          <a:ea typeface="微软雅黑" panose="020B0503020204020204" pitchFamily="34" charset="-122"/>
                        </a:rPr>
                        <a:t>(R2)</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AR</a:t>
                      </a: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0066FF"/>
                          </a:solidFill>
                          <a:latin typeface="微软雅黑" panose="020B0503020204020204" pitchFamily="34" charset="-122"/>
                          <a:ea typeface="微软雅黑" panose="020B0503020204020204" pitchFamily="34" charset="-122"/>
                        </a:rPr>
                        <a:t>(IR</a:t>
                      </a:r>
                      <a:r>
                        <a:rPr lang="en-US" altLang="zh-CN" sz="1500" b="1" baseline="-25000" dirty="0">
                          <a:solidFill>
                            <a:srgbClr val="0066FF"/>
                          </a:solidFill>
                          <a:latin typeface="微软雅黑" panose="020B0503020204020204" pitchFamily="34" charset="-122"/>
                          <a:ea typeface="微软雅黑" panose="020B0503020204020204" pitchFamily="34" charset="-122"/>
                        </a:rPr>
                        <a:t>A</a:t>
                      </a:r>
                      <a:r>
                        <a:rPr lang="en-US" altLang="zh-CN" sz="1500" b="1" dirty="0">
                          <a:solidFill>
                            <a:srgbClr val="0066FF"/>
                          </a:solidFill>
                          <a:latin typeface="微软雅黑" panose="020B0503020204020204" pitchFamily="34" charset="-122"/>
                          <a:ea typeface="微软雅黑" panose="020B0503020204020204" pitchFamily="34" charset="-122"/>
                        </a:rPr>
                        <a:t>)</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PC</a:t>
                      </a:r>
                    </a:p>
                  </a:txBody>
                  <a:tcPr marL="0" marR="0" marT="43349" marB="43349" anchor="ctr" anchorCtr="1"/>
                </a:tc>
                <a:extLst>
                  <a:ext uri="{0D108BD9-81ED-4DB2-BD59-A6C34878D82A}">
                    <a16:rowId xmlns:a16="http://schemas.microsoft.com/office/drawing/2014/main" val="3396047709"/>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FF6600"/>
                          </a:solidFill>
                          <a:latin typeface="微软雅黑" panose="020B0503020204020204" pitchFamily="34" charset="-122"/>
                          <a:ea typeface="微软雅黑" panose="020B0503020204020204" pitchFamily="34" charset="-122"/>
                        </a:rPr>
                        <a:t>(X)+1</a:t>
                      </a:r>
                      <a:r>
                        <a:rPr lang="en-US" altLang="zh-CN" sz="1500" b="1" dirty="0">
                          <a:solidFill>
                            <a:srgbClr val="FF6600"/>
                          </a:solidFill>
                          <a:latin typeface="微软雅黑" panose="020B0503020204020204" pitchFamily="34" charset="-122"/>
                          <a:ea typeface="微软雅黑" panose="020B0503020204020204" pitchFamily="34" charset="-122"/>
                          <a:sym typeface="Wingdings" panose="05000000000000000000" pitchFamily="2" charset="2"/>
                        </a:rPr>
                        <a:t>Z  </a:t>
                      </a:r>
                      <a:r>
                        <a:rPr lang="en-US" altLang="zh-CN" sz="1500" b="1" kern="1200" dirty="0">
                          <a:solidFill>
                            <a:srgbClr val="7030A0"/>
                          </a:solidFill>
                          <a:latin typeface="微软雅黑" panose="020B0503020204020204" pitchFamily="34" charset="-122"/>
                          <a:ea typeface="微软雅黑" panose="020B0503020204020204" pitchFamily="34" charset="-122"/>
                          <a:cs typeface="+mn-cs"/>
                        </a:rPr>
                        <a:t>Read Mem</a:t>
                      </a:r>
                      <a:endParaRPr lang="zh-CN" altLang="en-US" sz="1500" b="1" kern="1200" dirty="0">
                        <a:solidFill>
                          <a:srgbClr val="7030A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rgbClr val="7030A0"/>
                          </a:solidFill>
                          <a:latin typeface="微软雅黑" panose="020B0503020204020204" pitchFamily="34" charset="-122"/>
                          <a:ea typeface="微软雅黑" panose="020B0503020204020204" pitchFamily="34" charset="-122"/>
                          <a:cs typeface="+mn-cs"/>
                        </a:rPr>
                        <a:t>Read Mem</a:t>
                      </a:r>
                      <a:endParaRPr lang="zh-CN" altLang="en-US" sz="1500" b="1" kern="1200" dirty="0">
                        <a:solidFill>
                          <a:srgbClr val="7030A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rgbClr val="FF6600"/>
                          </a:solidFill>
                          <a:latin typeface="微软雅黑" panose="020B0503020204020204" pitchFamily="34" charset="-122"/>
                          <a:ea typeface="微软雅黑" panose="020B0503020204020204" pitchFamily="34" charset="-122"/>
                          <a:cs typeface="+mn-cs"/>
                        </a:rPr>
                        <a:t>(X)+(R1)</a:t>
                      </a:r>
                      <a:r>
                        <a:rPr lang="en-US" altLang="zh-CN" sz="1500" b="1" kern="1200" dirty="0">
                          <a:solidFill>
                            <a:srgbClr val="FF6600"/>
                          </a:solidFill>
                          <a:latin typeface="微软雅黑" panose="020B0503020204020204" pitchFamily="34" charset="-122"/>
                          <a:ea typeface="微软雅黑" panose="020B0503020204020204" pitchFamily="34" charset="-122"/>
                          <a:cs typeface="+mn-cs"/>
                          <a:sym typeface="Wingdings" panose="05000000000000000000" pitchFamily="2" charset="2"/>
                        </a:rPr>
                        <a:t>Z</a:t>
                      </a:r>
                      <a:endParaRPr lang="zh-CN" altLang="en-US" sz="1500" b="1" kern="1200" dirty="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r>
                        <a:rPr lang="en-US" altLang="zh-CN" sz="1500" b="1" dirty="0">
                          <a:solidFill>
                            <a:srgbClr val="0066FF"/>
                          </a:solidFill>
                          <a:latin typeface="微软雅黑" panose="020B0503020204020204" pitchFamily="34" charset="-122"/>
                          <a:ea typeface="微软雅黑" panose="020B0503020204020204" pitchFamily="34" charset="-122"/>
                        </a:rPr>
                        <a:t>(R0)</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b="1" dirty="0">
                        <a:solidFill>
                          <a:srgbClr val="0066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2752963665"/>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500" b="1" dirty="0">
                          <a:solidFill>
                            <a:srgbClr val="0066FF"/>
                          </a:solidFill>
                          <a:latin typeface="微软雅黑" panose="020B0503020204020204" pitchFamily="34" charset="-122"/>
                          <a:ea typeface="微软雅黑" panose="020B0503020204020204" pitchFamily="34" charset="-122"/>
                        </a:rPr>
                        <a:t>(Z)</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PC, </a:t>
                      </a:r>
                      <a:r>
                        <a:rPr lang="en-US" altLang="zh-CN" sz="1500" b="1"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500" b="1"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rgbClr val="7030A0"/>
                          </a:solidFill>
                          <a:latin typeface="微软雅黑" panose="020B0503020204020204" pitchFamily="34" charset="-122"/>
                          <a:ea typeface="微软雅黑" panose="020B0503020204020204" pitchFamily="34" charset="-122"/>
                          <a:cs typeface="+mn-cs"/>
                          <a:sym typeface="Wingdings" panose="05000000000000000000" pitchFamily="2" charset="2"/>
                        </a:rPr>
                        <a:t>Mem[AR]DR</a:t>
                      </a:r>
                      <a:endParaRPr lang="zh-CN" altLang="en-US" sz="1500" b="1" kern="1200" dirty="0">
                        <a:solidFill>
                          <a:srgbClr val="7030A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r>
                        <a:rPr lang="en-US" altLang="zh-CN" sz="1500" b="1" dirty="0">
                          <a:solidFill>
                            <a:srgbClr val="0066FF"/>
                          </a:solidFill>
                          <a:latin typeface="微软雅黑" panose="020B0503020204020204" pitchFamily="34" charset="-122"/>
                          <a:ea typeface="微软雅黑" panose="020B0503020204020204" pitchFamily="34" charset="-122"/>
                        </a:rPr>
                        <a:t>(Z)</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500" b="1" dirty="0">
                        <a:solidFill>
                          <a:srgbClr val="0066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dirty="0">
                          <a:solidFill>
                            <a:srgbClr val="7030A0"/>
                          </a:solidFill>
                          <a:latin typeface="微软雅黑" panose="020B0503020204020204" pitchFamily="34" charset="-122"/>
                          <a:ea typeface="微软雅黑" panose="020B0503020204020204" pitchFamily="34" charset="-122"/>
                        </a:rPr>
                        <a:t>(</a:t>
                      </a:r>
                      <a:r>
                        <a:rPr lang="en-US" altLang="zh-CN" sz="1500" b="1" kern="1200" dirty="0">
                          <a:solidFill>
                            <a:srgbClr val="7030A0"/>
                          </a:solidFill>
                          <a:latin typeface="微软雅黑" panose="020B0503020204020204" pitchFamily="34" charset="-122"/>
                          <a:ea typeface="微软雅黑" panose="020B0503020204020204" pitchFamily="34" charset="-122"/>
                          <a:cs typeface="+mn-cs"/>
                        </a:rPr>
                        <a:t>DR)</a:t>
                      </a:r>
                      <a:r>
                        <a:rPr lang="en-US" altLang="zh-CN" sz="1500" b="1" kern="1200" dirty="0">
                          <a:solidFill>
                            <a:srgbClr val="7030A0"/>
                          </a:solidFill>
                          <a:latin typeface="微软雅黑" panose="020B0503020204020204" pitchFamily="34" charset="-122"/>
                          <a:ea typeface="微软雅黑" panose="020B0503020204020204" pitchFamily="34" charset="-122"/>
                          <a:cs typeface="+mn-cs"/>
                          <a:sym typeface="Wingdings" panose="05000000000000000000" pitchFamily="2" charset="2"/>
                        </a:rPr>
                        <a:t>Mem[AR]</a:t>
                      </a:r>
                      <a:endParaRPr lang="zh-CN" altLang="en-US" sz="1500" b="1" kern="1200" dirty="0">
                        <a:solidFill>
                          <a:srgbClr val="7030A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endParaRPr lang="zh-CN" altLang="en-US" sz="1500" b="1" baseline="-25000"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tx1"/>
                          </a:solidFill>
                          <a:latin typeface="微软雅黑" panose="020B0503020204020204" pitchFamily="34" charset="-122"/>
                          <a:ea typeface="微软雅黑" panose="020B0503020204020204" pitchFamily="34" charset="-122"/>
                        </a:rPr>
                        <a:t>T4</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500" b="1" dirty="0">
                          <a:solidFill>
                            <a:srgbClr val="0066FF"/>
                          </a:solidFill>
                          <a:latin typeface="微软雅黑" panose="020B0503020204020204" pitchFamily="34" charset="-122"/>
                          <a:ea typeface="微软雅黑" panose="020B0503020204020204" pitchFamily="34" charset="-122"/>
                        </a:rPr>
                        <a:t>(DR)</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500" b="1" dirty="0">
                        <a:solidFill>
                          <a:srgbClr val="0066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r>
                        <a:rPr lang="en-US" altLang="zh-CN" sz="1500" b="1" dirty="0">
                          <a:solidFill>
                            <a:srgbClr val="0066FF"/>
                          </a:solidFill>
                          <a:latin typeface="微软雅黑" panose="020B0503020204020204" pitchFamily="34" charset="-122"/>
                          <a:ea typeface="微软雅黑" panose="020B0503020204020204" pitchFamily="34" charset="-122"/>
                        </a:rPr>
                        <a:t>(DR)</a:t>
                      </a:r>
                      <a:r>
                        <a:rPr lang="en-US" altLang="zh-CN" sz="15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500" b="1" dirty="0">
                        <a:solidFill>
                          <a:srgbClr val="0066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1" baseline="-25000"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2833729760"/>
                  </a:ext>
                </a:extLst>
              </a:tr>
            </a:tbl>
          </a:graphicData>
        </a:graphic>
      </p:graphicFrame>
      <p:sp>
        <p:nvSpPr>
          <p:cNvPr id="5" name="TextBox 24"/>
          <p:cNvSpPr txBox="1"/>
          <p:nvPr/>
        </p:nvSpPr>
        <p:spPr>
          <a:xfrm>
            <a:off x="565786" y="1418049"/>
            <a:ext cx="10582509" cy="266226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数据通路分类</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寄存器传输   </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 reg1,reg2  MOV AR</a:t>
            </a:r>
            <a:r>
              <a:rPr lang="zh-CN" altLang="en-US"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PC</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运算类型      </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ALU_OP reg     INC</a:t>
            </a:r>
            <a:r>
              <a:rPr lang="zh-CN" altLang="en-US"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R1</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访存类型      </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Mem            LOAD</a:t>
            </a:r>
            <a:r>
              <a:rPr lang="zh-CN" altLang="en-US"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STORE</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cs typeface="Courier New" panose="02070309020205020404" pitchFamily="49" charset="0"/>
                <a:sym typeface="Arial" panose="020B0604020202020204" pitchFamily="34" charset="0"/>
              </a:rPr>
              <a:t>顺序控制</a:t>
            </a:r>
            <a:r>
              <a:rPr lang="zh-CN" altLang="en-US"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         </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P1</a:t>
            </a:r>
          </a:p>
        </p:txBody>
      </p:sp>
      <p:grpSp>
        <p:nvGrpSpPr>
          <p:cNvPr id="6" name="组合 5"/>
          <p:cNvGrpSpPr/>
          <p:nvPr/>
        </p:nvGrpSpPr>
        <p:grpSpPr>
          <a:xfrm>
            <a:off x="8330813" y="1537758"/>
            <a:ext cx="3363542" cy="360343"/>
            <a:chOff x="7476547" y="1646585"/>
            <a:chExt cx="4028572" cy="380049"/>
          </a:xfrm>
        </p:grpSpPr>
        <p:sp>
          <p:nvSpPr>
            <p:cNvPr id="7"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MOV</a:t>
              </a:r>
            </a:p>
          </p:txBody>
        </p:sp>
        <p:grpSp>
          <p:nvGrpSpPr>
            <p:cNvPr id="8" name="组合 7"/>
            <p:cNvGrpSpPr/>
            <p:nvPr/>
          </p:nvGrpSpPr>
          <p:grpSpPr>
            <a:xfrm>
              <a:off x="8442584" y="1646585"/>
              <a:ext cx="3062535" cy="380049"/>
              <a:chOff x="8120022" y="1496360"/>
              <a:chExt cx="2764148" cy="380049"/>
            </a:xfrm>
          </p:grpSpPr>
          <p:sp>
            <p:nvSpPr>
              <p:cNvPr id="9"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源寄存器</a:t>
                </a:r>
                <a:r>
                  <a:rPr lang="en-US" altLang="zh-CN" sz="1599" dirty="0">
                    <a:latin typeface="微软雅黑" panose="020B0503020204020204" pitchFamily="34" charset="-122"/>
                    <a:ea typeface="微软雅黑" panose="020B0503020204020204" pitchFamily="34" charset="-122"/>
                  </a:rPr>
                  <a:t>(3)</a:t>
                </a:r>
                <a:endParaRPr lang="zh-CN" altLang="en-US" sz="1599" dirty="0">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目的寄存器</a:t>
                </a:r>
                <a:r>
                  <a:rPr lang="en-US" altLang="zh-CN" sz="1599" dirty="0">
                    <a:latin typeface="微软雅黑" panose="020B0503020204020204" pitchFamily="34" charset="-122"/>
                    <a:ea typeface="微软雅黑" panose="020B0503020204020204" pitchFamily="34" charset="-122"/>
                  </a:rPr>
                  <a:t>(3)</a:t>
                </a:r>
                <a:endParaRPr lang="zh-CN" altLang="en-US" sz="1599" dirty="0">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8330812" y="2064981"/>
            <a:ext cx="3358821" cy="360342"/>
            <a:chOff x="7476547" y="1882213"/>
            <a:chExt cx="4022917" cy="380048"/>
          </a:xfrm>
        </p:grpSpPr>
        <p:sp>
          <p:nvSpPr>
            <p:cNvPr id="12" name="Rectangle 11"/>
            <p:cNvSpPr>
              <a:spLocks noChangeArrowheads="1"/>
            </p:cNvSpPr>
            <p:nvPr/>
          </p:nvSpPr>
          <p:spPr bwMode="auto">
            <a:xfrm>
              <a:off x="7476547" y="1882213"/>
              <a:ext cx="960386"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INC</a:t>
              </a:r>
              <a:r>
                <a:rPr lang="zh-CN" altLang="en-US" sz="1599" dirty="0">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1599"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Rectangle 13"/>
            <p:cNvSpPr>
              <a:spLocks noChangeArrowheads="1"/>
            </p:cNvSpPr>
            <p:nvPr/>
          </p:nvSpPr>
          <p:spPr bwMode="auto">
            <a:xfrm>
              <a:off x="8436931" y="1882213"/>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无操作数</a:t>
              </a:r>
            </a:p>
          </p:txBody>
        </p:sp>
      </p:grpSp>
      <p:grpSp>
        <p:nvGrpSpPr>
          <p:cNvPr id="14" name="组合 13"/>
          <p:cNvGrpSpPr/>
          <p:nvPr/>
        </p:nvGrpSpPr>
        <p:grpSpPr>
          <a:xfrm>
            <a:off x="8330812" y="2559758"/>
            <a:ext cx="3358821" cy="360342"/>
            <a:chOff x="7476547" y="2565296"/>
            <a:chExt cx="4022917" cy="380048"/>
          </a:xfrm>
        </p:grpSpPr>
        <p:sp>
          <p:nvSpPr>
            <p:cNvPr id="15" name="Rectangle 15"/>
            <p:cNvSpPr>
              <a:spLocks noChangeArrowheads="1"/>
            </p:cNvSpPr>
            <p:nvPr/>
          </p:nvSpPr>
          <p:spPr bwMode="auto">
            <a:xfrm>
              <a:off x="7476547" y="2565296"/>
              <a:ext cx="960385"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16" name="Rectangle 16"/>
            <p:cNvSpPr>
              <a:spLocks noChangeArrowheads="1"/>
            </p:cNvSpPr>
            <p:nvPr/>
          </p:nvSpPr>
          <p:spPr bwMode="auto">
            <a:xfrm>
              <a:off x="8436931" y="2565296"/>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源寄存器编号（</a:t>
              </a:r>
              <a:r>
                <a:rPr lang="en-US" altLang="zh-CN" sz="1599" dirty="0">
                  <a:latin typeface="微软雅黑" panose="020B0503020204020204" pitchFamily="34" charset="-122"/>
                  <a:ea typeface="微软雅黑" panose="020B0503020204020204" pitchFamily="34" charset="-122"/>
                </a:rPr>
                <a:t>3</a:t>
              </a:r>
              <a:r>
                <a:rPr lang="zh-CN" altLang="en-US" sz="1599" dirty="0">
                  <a:latin typeface="微软雅黑" panose="020B0503020204020204" pitchFamily="34" charset="-122"/>
                  <a:ea typeface="微软雅黑" panose="020B0503020204020204" pitchFamily="34" charset="-122"/>
                </a:rPr>
                <a:t>位）</a:t>
              </a:r>
            </a:p>
          </p:txBody>
        </p:sp>
      </p:grpSp>
      <p:grpSp>
        <p:nvGrpSpPr>
          <p:cNvPr id="17" name="组合 16"/>
          <p:cNvGrpSpPr/>
          <p:nvPr/>
        </p:nvGrpSpPr>
        <p:grpSpPr>
          <a:xfrm>
            <a:off x="8330812" y="3070757"/>
            <a:ext cx="3358821" cy="360342"/>
            <a:chOff x="7476547" y="3225404"/>
            <a:chExt cx="4022917" cy="380048"/>
          </a:xfrm>
        </p:grpSpPr>
        <p:sp>
          <p:nvSpPr>
            <p:cNvPr id="18" name="Rectangle 15"/>
            <p:cNvSpPr>
              <a:spLocks noChangeArrowheads="1"/>
            </p:cNvSpPr>
            <p:nvPr/>
          </p:nvSpPr>
          <p:spPr bwMode="auto">
            <a:xfrm>
              <a:off x="7476547" y="3225404"/>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19" name="Rectangle 16"/>
            <p:cNvSpPr>
              <a:spLocks noChangeArrowheads="1"/>
            </p:cNvSpPr>
            <p:nvPr/>
          </p:nvSpPr>
          <p:spPr bwMode="auto">
            <a:xfrm>
              <a:off x="8436931" y="3225404"/>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en-US" altLang="zh-CN" sz="1599" dirty="0">
                  <a:latin typeface="微软雅黑" panose="020B0503020204020204" pitchFamily="34" charset="-122"/>
                  <a:ea typeface="微软雅黑" panose="020B0503020204020204" pitchFamily="34" charset="-122"/>
                </a:rPr>
                <a:t>Read/Write</a:t>
              </a:r>
              <a:endParaRPr lang="zh-CN" altLang="en-US" sz="1599"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330812" y="3581757"/>
            <a:ext cx="3358821" cy="360342"/>
            <a:chOff x="7476547" y="3802366"/>
            <a:chExt cx="4022917" cy="380048"/>
          </a:xfrm>
        </p:grpSpPr>
        <p:sp>
          <p:nvSpPr>
            <p:cNvPr id="21" name="Rectangle 15"/>
            <p:cNvSpPr>
              <a:spLocks noChangeArrowheads="1"/>
            </p:cNvSpPr>
            <p:nvPr/>
          </p:nvSpPr>
          <p:spPr bwMode="auto">
            <a:xfrm>
              <a:off x="7476547" y="3802366"/>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p>
          </p:txBody>
        </p:sp>
        <p:sp>
          <p:nvSpPr>
            <p:cNvPr id="22" name="Rectangle 16"/>
            <p:cNvSpPr>
              <a:spLocks noChangeArrowheads="1"/>
            </p:cNvSpPr>
            <p:nvPr/>
          </p:nvSpPr>
          <p:spPr bwMode="auto">
            <a:xfrm>
              <a:off x="8436931" y="3802366"/>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判断条件</a:t>
              </a:r>
            </a:p>
          </p:txBody>
        </p:sp>
      </p:grpSp>
      <p:sp>
        <p:nvSpPr>
          <p:cNvPr id="23" name="矩形 22"/>
          <p:cNvSpPr/>
          <p:nvPr/>
        </p:nvSpPr>
        <p:spPr>
          <a:xfrm>
            <a:off x="8514546" y="993035"/>
            <a:ext cx="3174267" cy="440057"/>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如采用扩展操作码，需</a:t>
            </a:r>
            <a:r>
              <a:rPr lang="en-US" altLang="zh-CN"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7</a:t>
            </a:r>
            <a:r>
              <a:rPr lang="zh-CN" altLang="en-US"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位字长</a:t>
            </a:r>
            <a:endParaRPr lang="en-US" altLang="zh-CN" sz="1707"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35025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wipe(left)">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垂直型微指令实例</a:t>
            </a:r>
          </a:p>
        </p:txBody>
      </p:sp>
      <p:graphicFrame>
        <p:nvGraphicFramePr>
          <p:cNvPr id="9" name="表格 8"/>
          <p:cNvGraphicFramePr>
            <a:graphicFrameLocks noGrp="1"/>
          </p:cNvGraphicFramePr>
          <p:nvPr>
            <p:extLst/>
          </p:nvPr>
        </p:nvGraphicFramePr>
        <p:xfrm>
          <a:off x="4184678" y="1098083"/>
          <a:ext cx="7733033" cy="4917738"/>
        </p:xfrm>
        <a:graphic>
          <a:graphicData uri="http://schemas.openxmlformats.org/drawingml/2006/table">
            <a:tbl>
              <a:tblPr firstRow="1" bandRow="1">
                <a:tableStyleId>{5C22544A-7EE6-4342-B048-85BDC9FD1C3A}</a:tableStyleId>
              </a:tblPr>
              <a:tblGrid>
                <a:gridCol w="655138">
                  <a:extLst>
                    <a:ext uri="{9D8B030D-6E8A-4147-A177-3AD203B41FA5}">
                      <a16:colId xmlns:a16="http://schemas.microsoft.com/office/drawing/2014/main" val="4121175217"/>
                    </a:ext>
                  </a:extLst>
                </a:gridCol>
                <a:gridCol w="2476000">
                  <a:extLst>
                    <a:ext uri="{9D8B030D-6E8A-4147-A177-3AD203B41FA5}">
                      <a16:colId xmlns:a16="http://schemas.microsoft.com/office/drawing/2014/main" val="3482746442"/>
                    </a:ext>
                  </a:extLst>
                </a:gridCol>
                <a:gridCol w="861217">
                  <a:extLst>
                    <a:ext uri="{9D8B030D-6E8A-4147-A177-3AD203B41FA5}">
                      <a16:colId xmlns:a16="http://schemas.microsoft.com/office/drawing/2014/main" val="4073001035"/>
                    </a:ext>
                  </a:extLst>
                </a:gridCol>
                <a:gridCol w="1921177">
                  <a:extLst>
                    <a:ext uri="{9D8B030D-6E8A-4147-A177-3AD203B41FA5}">
                      <a16:colId xmlns:a16="http://schemas.microsoft.com/office/drawing/2014/main" val="27595725"/>
                    </a:ext>
                  </a:extLst>
                </a:gridCol>
                <a:gridCol w="1819501">
                  <a:extLst>
                    <a:ext uri="{9D8B030D-6E8A-4147-A177-3AD203B41FA5}">
                      <a16:colId xmlns:a16="http://schemas.microsoft.com/office/drawing/2014/main" val="1099611212"/>
                    </a:ext>
                  </a:extLst>
                </a:gridCol>
              </a:tblGrid>
              <a:tr h="346795">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r>
                        <a:rPr lang="zh-CN" altLang="en-US" sz="17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信号</a:t>
                      </a:r>
                    </a:p>
                  </a:txBody>
                  <a:tcPr marL="86699" marR="86699" marT="43349" marB="43349" anchor="ctr" anchorCtr="1"/>
                </a:tc>
                <a:extLst>
                  <a:ext uri="{0D108BD9-81ED-4DB2-BD59-A6C34878D82A}">
                    <a16:rowId xmlns:a16="http://schemas.microsoft.com/office/drawing/2014/main" val="2740846749"/>
                  </a:ext>
                </a:extLst>
              </a:tr>
              <a:tr h="351611">
                <a:tc>
                  <a:txBody>
                    <a:bodyPr/>
                    <a:lstStyle/>
                    <a:p>
                      <a:pPr algn="l"/>
                      <a:r>
                        <a:rPr lang="en-US" altLang="zh-CN" sz="1500" b="1" dirty="0">
                          <a:solidFill>
                            <a:schemeClr val="accent5"/>
                          </a:solidFill>
                          <a:latin typeface="微软雅黑" panose="020B0503020204020204" pitchFamily="34" charset="-122"/>
                          <a:ea typeface="微软雅黑" panose="020B0503020204020204" pitchFamily="34" charset="-122"/>
                        </a:rPr>
                        <a:t>T1</a:t>
                      </a: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500" b="1" dirty="0">
                          <a:solidFill>
                            <a:schemeClr val="accent5"/>
                          </a:solidFill>
                          <a:latin typeface="微软雅黑" panose="020B0503020204020204" pitchFamily="34" charset="-122"/>
                          <a:ea typeface="微软雅黑" panose="020B0503020204020204" pitchFamily="34" charset="-122"/>
                        </a:rPr>
                        <a:t>(PC)</a:t>
                      </a:r>
                      <a:r>
                        <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500" b="1" baseline="0"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aseline="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3084297751"/>
                  </a:ext>
                </a:extLst>
              </a:tr>
              <a:tr h="351611">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X</a:t>
                      </a:r>
                      <a:r>
                        <a:rPr lang="en-US" altLang="zh-CN" sz="15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aseline="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872475077"/>
                  </a:ext>
                </a:extLst>
              </a:tr>
              <a:tr h="351611">
                <a:tc>
                  <a:txBody>
                    <a:bodyPr/>
                    <a:lstStyle/>
                    <a:p>
                      <a:pPr algn="l"/>
                      <a:r>
                        <a:rPr lang="en-US" altLang="zh-CN" sz="1500" b="1" dirty="0">
                          <a:solidFill>
                            <a:schemeClr val="accent5"/>
                          </a:solidFill>
                          <a:latin typeface="微软雅黑" panose="020B0503020204020204" pitchFamily="34" charset="-122"/>
                          <a:ea typeface="微软雅黑" panose="020B0503020204020204" pitchFamily="34" charset="-122"/>
                        </a:rPr>
                        <a:t>T2</a:t>
                      </a: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FF6600"/>
                          </a:solidFill>
                          <a:latin typeface="微软雅黑" panose="020B0503020204020204" pitchFamily="34" charset="-122"/>
                          <a:ea typeface="微软雅黑" panose="020B0503020204020204" pitchFamily="34" charset="-122"/>
                        </a:rPr>
                        <a:t>(X)+1</a:t>
                      </a:r>
                      <a:r>
                        <a:rPr lang="en-US" altLang="zh-CN" sz="1500" b="1" dirty="0">
                          <a:solidFill>
                            <a:srgbClr val="FF6600"/>
                          </a:solidFill>
                          <a:latin typeface="微软雅黑" panose="020B0503020204020204" pitchFamily="34" charset="-122"/>
                          <a:ea typeface="微软雅黑" panose="020B0503020204020204" pitchFamily="34" charset="-122"/>
                          <a:sym typeface="Wingdings" panose="05000000000000000000" pitchFamily="2" charset="2"/>
                        </a:rPr>
                        <a:t>Z   </a:t>
                      </a:r>
                      <a:r>
                        <a:rPr lang="en-US" altLang="zh-CN" sz="1500" b="1" kern="1200" dirty="0">
                          <a:solidFill>
                            <a:srgbClr val="7030A0"/>
                          </a:solidFill>
                          <a:latin typeface="微软雅黑" panose="020B0503020204020204" pitchFamily="34" charset="-122"/>
                          <a:ea typeface="微软雅黑" panose="020B0503020204020204" pitchFamily="34" charset="-122"/>
                          <a:cs typeface="+mn-cs"/>
                        </a:rPr>
                        <a:t>Read Mem</a:t>
                      </a:r>
                      <a:endParaRPr lang="zh-CN" altLang="en-US" sz="1500" b="1" kern="1200" dirty="0">
                        <a:solidFill>
                          <a:srgbClr val="7030A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rgbClr val="7030A0"/>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500" baseline="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500" kern="12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2933042768"/>
                  </a:ext>
                </a:extLst>
              </a:tr>
              <a:tr h="351611">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1" kern="1200" dirty="0">
                        <a:solidFill>
                          <a:srgbClr val="7030A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C4</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rgbClr val="7030A0"/>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500" baseline="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500" kern="12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2760439037"/>
                  </a:ext>
                </a:extLst>
              </a:tr>
              <a:tr h="351611">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C5</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INC</a:t>
                      </a:r>
                      <a:endParaRPr lang="zh-CN" altLang="en-US" sz="1500" b="1" kern="1200" dirty="0">
                        <a:solidFill>
                          <a:srgbClr val="FF6600"/>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00" b="1" kern="1200" dirty="0">
                        <a:solidFill>
                          <a:srgbClr val="C0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163830970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T3</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accent5"/>
                          </a:solidFill>
                          <a:latin typeface="微软雅黑" panose="020B0503020204020204" pitchFamily="34" charset="-122"/>
                          <a:ea typeface="微软雅黑" panose="020B0503020204020204" pitchFamily="34" charset="-122"/>
                        </a:rPr>
                        <a:t>(Z)</a:t>
                      </a:r>
                      <a:r>
                        <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PC, </a:t>
                      </a:r>
                      <a:r>
                        <a:rPr lang="en-US" altLang="zh-CN" sz="1500" b="1"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500" b="1"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C6</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PC,Z</a:t>
                      </a:r>
                      <a:endParaRPr lang="zh-CN" altLang="en-US" sz="1500" b="1" kern="1200" dirty="0">
                        <a:solidFill>
                          <a:schemeClr val="accent5"/>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aseline="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909083675"/>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T4</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500" b="1" dirty="0">
                          <a:solidFill>
                            <a:schemeClr val="accent5"/>
                          </a:solidFill>
                          <a:latin typeface="微软雅黑" panose="020B0503020204020204" pitchFamily="34" charset="-122"/>
                          <a:ea typeface="微软雅黑" panose="020B0503020204020204" pitchFamily="34" charset="-122"/>
                        </a:rPr>
                        <a:t>(DR)</a:t>
                      </a:r>
                      <a:r>
                        <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C7</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IR,DR</a:t>
                      </a:r>
                      <a:endParaRPr lang="zh-CN" altLang="en-US" sz="1500" b="1" kern="1200" dirty="0">
                        <a:solidFill>
                          <a:schemeClr val="accent5"/>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aseline="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519820335"/>
                  </a:ext>
                </a:extLst>
              </a:tr>
              <a:tr h="351611">
                <a:tc>
                  <a:txBody>
                    <a:bodyPr/>
                    <a:lstStyle/>
                    <a:p>
                      <a:endParaRPr lang="zh-CN" altLang="en-US" sz="1700" dirty="0"/>
                    </a:p>
                  </a:txBody>
                  <a:tcPr marL="86699" marR="86699" marT="43349" marB="43349" anchor="ctr" anchorCtr="1"/>
                </a:tc>
                <a:tc>
                  <a:txBody>
                    <a:bodyPr/>
                    <a:lstStyle/>
                    <a:p>
                      <a:endParaRPr lang="zh-CN" altLang="en-US" sz="1700" dirty="0"/>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C8</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P1</a:t>
                      </a:r>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algn="ctr" defTabSz="914400" rtl="0" eaLnBrk="1" latinLnBrk="0" hangingPunct="1"/>
                      <a:r>
                        <a:rPr lang="en-US" altLang="zh-CN" sz="1500" b="1" kern="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P1</a:t>
                      </a:r>
                      <a:endParaRPr lang="zh-CN" altLang="en-US" sz="1500" b="1" kern="1200" dirty="0">
                        <a:solidFill>
                          <a:srgbClr val="C0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2465234049"/>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T5</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500" b="1" dirty="0">
                          <a:solidFill>
                            <a:schemeClr val="accent5"/>
                          </a:solidFill>
                          <a:latin typeface="微软雅黑" panose="020B0503020204020204" pitchFamily="34" charset="-122"/>
                          <a:ea typeface="微软雅黑" panose="020B0503020204020204" pitchFamily="34" charset="-122"/>
                        </a:rPr>
                        <a:t>(IR</a:t>
                      </a:r>
                      <a:r>
                        <a:rPr lang="en-US" altLang="zh-CN" sz="1500" b="1" baseline="-25000" dirty="0">
                          <a:solidFill>
                            <a:schemeClr val="accent5"/>
                          </a:solidFill>
                          <a:latin typeface="微软雅黑" panose="020B0503020204020204" pitchFamily="34" charset="-122"/>
                          <a:ea typeface="微软雅黑" panose="020B0503020204020204" pitchFamily="34" charset="-122"/>
                        </a:rPr>
                        <a:t>A</a:t>
                      </a:r>
                      <a:r>
                        <a:rPr lang="en-US" altLang="zh-CN" sz="1500" b="1" dirty="0">
                          <a:solidFill>
                            <a:schemeClr val="accent5"/>
                          </a:solidFill>
                          <a:latin typeface="微软雅黑" panose="020B0503020204020204" pitchFamily="34" charset="-122"/>
                          <a:ea typeface="微软雅黑" panose="020B0503020204020204" pitchFamily="34" charset="-122"/>
                        </a:rPr>
                        <a:t>)</a:t>
                      </a:r>
                      <a:r>
                        <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AR</a:t>
                      </a: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C9</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AR,IR</a:t>
                      </a:r>
                      <a:endParaRPr lang="zh-CN" altLang="en-US" sz="1500" b="1" kern="1200" dirty="0">
                        <a:solidFill>
                          <a:schemeClr val="accent5"/>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algn="l" defTabSz="914400" rtl="0" eaLnBrk="1" latinLnBrk="0" hangingPunct="1"/>
                      <a:r>
                        <a:rPr lang="en-US" altLang="zh-CN" sz="1500" b="1" kern="12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00" b="1" kern="12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b="1" kern="12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00" b="1" kern="12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1" kern="1200" baseline="-25000" dirty="0">
                        <a:solidFill>
                          <a:srgbClr val="C0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1074225120"/>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T6</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7030A0"/>
                          </a:solidFill>
                          <a:latin typeface="微软雅黑" panose="020B0503020204020204" pitchFamily="34" charset="-122"/>
                          <a:ea typeface="微软雅黑" panose="020B0503020204020204" pitchFamily="34" charset="-122"/>
                          <a:cs typeface="+mn-cs"/>
                        </a:rPr>
                        <a:t>Read Mem</a:t>
                      </a:r>
                      <a:endParaRPr lang="zh-CN" altLang="en-US" sz="1500" b="1" kern="1200" dirty="0">
                        <a:solidFill>
                          <a:srgbClr val="7030A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C10</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rgbClr val="7030A0"/>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500" baseline="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500" kern="12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60481009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T7</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7030A0"/>
                          </a:solidFill>
                          <a:latin typeface="微软雅黑" panose="020B0503020204020204" pitchFamily="34" charset="-122"/>
                          <a:ea typeface="微软雅黑" panose="020B0503020204020204" pitchFamily="34" charset="-122"/>
                          <a:cs typeface="+mn-cs"/>
                          <a:sym typeface="Wingdings" panose="05000000000000000000" pitchFamily="2" charset="2"/>
                        </a:rPr>
                        <a:t>Mem[AR]DR</a:t>
                      </a:r>
                      <a:endParaRPr lang="zh-CN" altLang="en-US" sz="1500" b="1" kern="1200" dirty="0">
                        <a:solidFill>
                          <a:srgbClr val="7030A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C11</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rgbClr val="7030A0"/>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500" baseline="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500" kern="12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3917650060"/>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accent5"/>
                          </a:solidFill>
                          <a:latin typeface="微软雅黑" panose="020B0503020204020204" pitchFamily="34" charset="-122"/>
                          <a:ea typeface="微软雅黑" panose="020B0503020204020204" pitchFamily="34" charset="-122"/>
                        </a:rPr>
                        <a:t>T8</a:t>
                      </a: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500" b="1" dirty="0">
                          <a:solidFill>
                            <a:schemeClr val="accent5"/>
                          </a:solidFill>
                          <a:latin typeface="微软雅黑" panose="020B0503020204020204" pitchFamily="34" charset="-122"/>
                          <a:ea typeface="微软雅黑" panose="020B0503020204020204" pitchFamily="34" charset="-122"/>
                        </a:rPr>
                        <a:t>(DR)</a:t>
                      </a:r>
                      <a:r>
                        <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C12</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R0</a:t>
                      </a:r>
                      <a:r>
                        <a:rPr lang="zh-CN" altLang="en-US" sz="1500" b="1" kern="1200" dirty="0">
                          <a:solidFill>
                            <a:schemeClr val="accent5"/>
                          </a:solidFill>
                          <a:latin typeface="Segoe UI Black" panose="020B0A02040204020203" pitchFamily="34" charset="0"/>
                          <a:ea typeface="+mn-ea"/>
                          <a:cs typeface="Segoe UI Black" panose="020B0A02040204020203" pitchFamily="34" charset="0"/>
                        </a:rPr>
                        <a:t>，</a:t>
                      </a: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00" b="1" kern="1200" dirty="0">
                        <a:solidFill>
                          <a:schemeClr val="accent5"/>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00" b="1"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R0</a:t>
                      </a:r>
                      <a:r>
                        <a:rPr lang="en-US" altLang="zh-CN" sz="1500" b="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1" baseline="-250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62789885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C13</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a:t>
                      </a:r>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algn="ctr" defTabSz="914400" rtl="0" eaLnBrk="1" latinLnBrk="0" hangingPunct="1"/>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3302662064"/>
                  </a:ext>
                </a:extLst>
              </a:tr>
            </a:tbl>
          </a:graphicData>
        </a:graphic>
      </p:graphicFrame>
      <p:sp>
        <p:nvSpPr>
          <p:cNvPr id="10" name="TextBox 24"/>
          <p:cNvSpPr txBox="1"/>
          <p:nvPr/>
        </p:nvSpPr>
        <p:spPr>
          <a:xfrm>
            <a:off x="487822" y="1499636"/>
            <a:ext cx="8635630" cy="5037533"/>
          </a:xfrm>
          <a:prstGeom prst="rect">
            <a:avLst/>
          </a:prstGeom>
          <a:noFill/>
          <a:ln>
            <a:noFill/>
          </a:ln>
        </p:spPr>
        <p:txBody>
          <a:bodyPr wrap="square" rtlCol="0">
            <a:spAutoFit/>
          </a:bodyPr>
          <a:lstStyle/>
          <a:p>
            <a:pPr>
              <a:lnSpc>
                <a:spcPct val="140000"/>
              </a:lnSpc>
              <a:spcBef>
                <a:spcPts val="569"/>
              </a:spcBef>
              <a:spcAft>
                <a:spcPts val="569"/>
              </a:spcAft>
              <a:buClr>
                <a:srgbClr val="FFC000"/>
              </a:buClr>
            </a:pP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LOAD</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指令微程序容量：</a:t>
            </a:r>
            <a:endPar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28</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8=224</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zh-CN" sz="2275" b="1" kern="0"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PC</a:t>
            </a: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8=152</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7</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13=91</a:t>
            </a: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容量小，速度慢，垂直微指令执行较复杂，需译码电路</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extLst>
      <p:ext uri="{BB962C8B-B14F-4D97-AF65-F5344CB8AC3E}">
        <p14:creationId xmlns:p14="http://schemas.microsoft.com/office/powerpoint/2010/main" val="27624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wipe(left)">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水平型微指令与垂直型微指令</a:t>
            </a:r>
          </a:p>
        </p:txBody>
      </p:sp>
      <p:sp>
        <p:nvSpPr>
          <p:cNvPr id="3" name="内容占位符 2"/>
          <p:cNvSpPr>
            <a:spLocks noGrp="1"/>
          </p:cNvSpPr>
          <p:nvPr>
            <p:ph idx="1"/>
          </p:nvPr>
        </p:nvSpPr>
        <p:spPr>
          <a:xfrm>
            <a:off x="487822" y="942764"/>
            <a:ext cx="9759263" cy="5637024"/>
          </a:xfrm>
        </p:spPr>
        <p:txBody>
          <a:bodyPr/>
          <a:lstStyle/>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水平型微指令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并行操作能力强，效率高，执行时间短、灵活性强，</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微指令字较长，微程序短，控存容量大，性能佳</a:t>
            </a:r>
            <a:endParaRPr lang="en-US" altLang="zh-CN" sz="2275" b="1"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垂直型微指令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字长短，微程序长，控存容量小，性能差</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垂直型与指令相似，易于掌握</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基本被淘汰</a:t>
            </a:r>
          </a:p>
          <a:p>
            <a:endParaRPr lang="zh-CN" altLang="en-US" dirty="0"/>
          </a:p>
        </p:txBody>
      </p:sp>
    </p:spTree>
    <p:extLst>
      <p:ext uri="{BB962C8B-B14F-4D97-AF65-F5344CB8AC3E}">
        <p14:creationId xmlns:p14="http://schemas.microsoft.com/office/powerpoint/2010/main" val="911045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微程序优势与劣势</a:t>
            </a:r>
          </a:p>
        </p:txBody>
      </p:sp>
      <p:sp>
        <p:nvSpPr>
          <p:cNvPr id="3" name="内容占位符 2"/>
          <p:cNvSpPr>
            <a:spLocks noGrp="1"/>
          </p:cNvSpPr>
          <p:nvPr>
            <p:ph idx="1"/>
          </p:nvPr>
        </p:nvSpPr>
        <p:spPr/>
        <p:txBody>
          <a:bodyPr/>
          <a:lstStyle/>
          <a:p>
            <a:r>
              <a:rPr lang="zh-CN" altLang="en-US" b="1" dirty="0"/>
              <a:t>速度慢  访存频繁、成本低廉</a:t>
            </a:r>
          </a:p>
          <a:p>
            <a:r>
              <a:rPr lang="zh-CN" altLang="en-US" b="1" dirty="0"/>
              <a:t>设计规整，设计简单，易于修改、扩展指令系统功能</a:t>
            </a:r>
          </a:p>
          <a:p>
            <a:pPr lvl="1"/>
            <a:r>
              <a:rPr lang="zh-CN" altLang="en-US" dirty="0"/>
              <a:t>适合</a:t>
            </a:r>
            <a:r>
              <a:rPr lang="en-US" altLang="zh-CN" dirty="0"/>
              <a:t>CISC</a:t>
            </a:r>
            <a:r>
              <a:rPr lang="zh-CN" altLang="en-US" dirty="0"/>
              <a:t>等功能较复杂的系列机    </a:t>
            </a:r>
            <a:r>
              <a:rPr lang="en-US" altLang="zh-CN" dirty="0"/>
              <a:t>X86</a:t>
            </a:r>
            <a:r>
              <a:rPr lang="zh-CN" altLang="en-US" dirty="0"/>
              <a:t>、</a:t>
            </a:r>
            <a:r>
              <a:rPr lang="en-US" altLang="zh-CN" dirty="0"/>
              <a:t>IBM S/360</a:t>
            </a:r>
            <a:r>
              <a:rPr lang="zh-CN" altLang="en-US" dirty="0"/>
              <a:t>、 </a:t>
            </a:r>
            <a:r>
              <a:rPr lang="en-US" altLang="zh-CN" dirty="0"/>
              <a:t>DEC VAX</a:t>
            </a:r>
          </a:p>
          <a:p>
            <a:pPr lvl="1"/>
            <a:r>
              <a:rPr lang="zh-CN" altLang="en-US" dirty="0"/>
              <a:t>可写控存方便修复出厂故障   </a:t>
            </a:r>
            <a:r>
              <a:rPr lang="en-US" altLang="zh-CN" dirty="0"/>
              <a:t>Intel Core 2 </a:t>
            </a:r>
            <a:r>
              <a:rPr lang="zh-CN" altLang="en-US" dirty="0"/>
              <a:t>、</a:t>
            </a:r>
            <a:r>
              <a:rPr lang="en-US" altLang="zh-CN" dirty="0"/>
              <a:t>Intel Xeon    </a:t>
            </a:r>
          </a:p>
          <a:p>
            <a:r>
              <a:rPr lang="zh-CN" altLang="en-US" b="1" dirty="0"/>
              <a:t>硬布线控制器执行速度快</a:t>
            </a:r>
            <a:r>
              <a:rPr lang="zh-CN" altLang="en-US" dirty="0"/>
              <a:t>，但设计复杂，代价昂贵，不便于修改</a:t>
            </a:r>
          </a:p>
          <a:p>
            <a:pPr lvl="1"/>
            <a:r>
              <a:rPr lang="zh-CN" altLang="en-US" dirty="0"/>
              <a:t>适合</a:t>
            </a:r>
            <a:r>
              <a:rPr lang="en-US" altLang="zh-CN" dirty="0"/>
              <a:t>RISC</a:t>
            </a:r>
            <a:r>
              <a:rPr lang="zh-CN" altLang="en-US" dirty="0"/>
              <a:t>计算机，如</a:t>
            </a:r>
            <a:r>
              <a:rPr lang="en-US" altLang="zh-CN" dirty="0"/>
              <a:t>MIPS</a:t>
            </a:r>
            <a:r>
              <a:rPr lang="zh-CN" altLang="en-US" dirty="0"/>
              <a:t>，</a:t>
            </a:r>
            <a:r>
              <a:rPr lang="en-US" altLang="zh-CN" dirty="0"/>
              <a:t>ARM</a:t>
            </a:r>
          </a:p>
          <a:p>
            <a:endParaRPr lang="zh-CN" altLang="en-US" dirty="0"/>
          </a:p>
          <a:p>
            <a:endParaRPr lang="zh-CN" altLang="en-US" dirty="0"/>
          </a:p>
        </p:txBody>
      </p:sp>
    </p:spTree>
    <p:extLst>
      <p:ext uri="{BB962C8B-B14F-4D97-AF65-F5344CB8AC3E}">
        <p14:creationId xmlns:p14="http://schemas.microsoft.com/office/powerpoint/2010/main" val="128014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p>
          <a:p>
            <a:pPr>
              <a:lnSpc>
                <a:spcPct val="150000"/>
              </a:lnSpc>
            </a:pPr>
            <a:r>
              <a:rPr lang="zh-CN" altLang="en-US" dirty="0"/>
              <a:t>数据通路</a:t>
            </a:r>
          </a:p>
          <a:p>
            <a:pPr>
              <a:lnSpc>
                <a:spcPct val="150000"/>
              </a:lnSpc>
            </a:pPr>
            <a:r>
              <a:rPr lang="zh-CN" altLang="en-US" dirty="0"/>
              <a:t>指令周期与时序（★★★）</a:t>
            </a:r>
          </a:p>
          <a:p>
            <a:pPr>
              <a:lnSpc>
                <a:spcPct val="160000"/>
              </a:lnSpc>
            </a:pPr>
            <a:r>
              <a:rPr lang="zh-CN" altLang="en-US" dirty="0"/>
              <a:t>硬布线控制器设计</a:t>
            </a:r>
          </a:p>
          <a:p>
            <a:pPr>
              <a:lnSpc>
                <a:spcPct val="160000"/>
              </a:lnSpc>
            </a:pPr>
            <a:r>
              <a:rPr lang="zh-CN" altLang="en-US" dirty="0"/>
              <a:t>微程序控制器设计</a:t>
            </a:r>
          </a:p>
          <a:p>
            <a:pPr>
              <a:lnSpc>
                <a:spcPct val="150000"/>
              </a:lnSpc>
            </a:pPr>
            <a:r>
              <a:rPr lang="en-US" altLang="zh-CN" b="1" dirty="0">
                <a:solidFill>
                  <a:srgbClr val="C00000"/>
                </a:solidFill>
              </a:rPr>
              <a:t>MIPS</a:t>
            </a:r>
            <a:r>
              <a:rPr lang="zh-CN" altLang="en-US" b="1" dirty="0">
                <a:solidFill>
                  <a:srgbClr val="C00000"/>
                </a:solidFill>
              </a:rPr>
              <a:t>单周期</a:t>
            </a:r>
            <a:r>
              <a:rPr lang="en-US" altLang="zh-CN" b="1" dirty="0">
                <a:solidFill>
                  <a:srgbClr val="C00000"/>
                </a:solidFill>
              </a:rPr>
              <a:t>CPU</a:t>
            </a:r>
            <a:r>
              <a:rPr lang="zh-CN" altLang="en-US" b="1" dirty="0">
                <a:solidFill>
                  <a:srgbClr val="C00000"/>
                </a:solidFill>
              </a:rPr>
              <a:t>设计</a:t>
            </a:r>
          </a:p>
          <a:p>
            <a:pPr>
              <a:lnSpc>
                <a:spcPct val="150000"/>
              </a:lnSpc>
            </a:pPr>
            <a:r>
              <a:rPr lang="en-US" altLang="zh-CN" dirty="0"/>
              <a:t>MIPS</a:t>
            </a:r>
            <a:r>
              <a:rPr lang="zh-CN" altLang="en-US" dirty="0"/>
              <a:t>多周期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39967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硬件设计四原则</a:t>
            </a:r>
          </a:p>
        </p:txBody>
      </p:sp>
      <p:sp>
        <p:nvSpPr>
          <p:cNvPr id="3" name="内容占位符 2"/>
          <p:cNvSpPr>
            <a:spLocks noGrp="1"/>
          </p:cNvSpPr>
          <p:nvPr>
            <p:ph idx="1"/>
          </p:nvPr>
        </p:nvSpPr>
        <p:spPr/>
        <p:txBody>
          <a:bodyPr>
            <a:normAutofit fontScale="92500" lnSpcReduction="20000"/>
          </a:bodyPr>
          <a:lstStyle/>
          <a:p>
            <a:r>
              <a:rPr lang="zh-CN" altLang="en-US" b="1" dirty="0"/>
              <a:t>简单性来自规则性</a:t>
            </a:r>
            <a:endParaRPr lang="en-US" altLang="zh-CN" b="1" dirty="0"/>
          </a:p>
          <a:p>
            <a:pPr lvl="1"/>
            <a:r>
              <a:rPr lang="en-US" altLang="zh-CN" dirty="0"/>
              <a:t>Simplicity favors regularity</a:t>
            </a:r>
          </a:p>
          <a:p>
            <a:pPr lvl="1"/>
            <a:r>
              <a:rPr lang="zh-CN" altLang="en-US" dirty="0"/>
              <a:t>指令越规整设计越简单</a:t>
            </a:r>
            <a:endParaRPr lang="en-US" altLang="zh-CN" dirty="0"/>
          </a:p>
          <a:p>
            <a:r>
              <a:rPr lang="zh-CN" altLang="en-US" b="1" dirty="0"/>
              <a:t>越小越快</a:t>
            </a:r>
            <a:r>
              <a:rPr lang="en-US" altLang="zh-CN" b="1" dirty="0"/>
              <a:t>		</a:t>
            </a:r>
          </a:p>
          <a:p>
            <a:pPr lvl="1"/>
            <a:r>
              <a:rPr lang="en-US" altLang="zh-CN" dirty="0"/>
              <a:t>Smaller is faster</a:t>
            </a:r>
          </a:p>
          <a:p>
            <a:pPr lvl="1"/>
            <a:r>
              <a:rPr lang="zh-CN" altLang="en-US" dirty="0"/>
              <a:t>面积小，传播路径小，门延迟少</a:t>
            </a:r>
            <a:endParaRPr lang="en-US" altLang="zh-CN" dirty="0"/>
          </a:p>
          <a:p>
            <a:r>
              <a:rPr lang="zh-CN" altLang="en-US" b="1" dirty="0"/>
              <a:t>加快经常性事件</a:t>
            </a:r>
            <a:endParaRPr lang="en-US" altLang="zh-CN" b="1" dirty="0"/>
          </a:p>
          <a:p>
            <a:pPr lvl="1"/>
            <a:r>
              <a:rPr lang="en-US" altLang="zh-CN" dirty="0"/>
              <a:t>Make the common case fast</a:t>
            </a:r>
          </a:p>
          <a:p>
            <a:r>
              <a:rPr lang="zh-CN" altLang="en-US" b="1" dirty="0"/>
              <a:t>好的设计需要适度的折衷</a:t>
            </a:r>
            <a:endParaRPr lang="en-US" altLang="zh-CN" b="1" dirty="0"/>
          </a:p>
          <a:p>
            <a:pPr lvl="1"/>
            <a:r>
              <a:rPr lang="en-US" altLang="zh-CN" dirty="0"/>
              <a:t> Good design demands good compromises.</a:t>
            </a:r>
          </a:p>
          <a:p>
            <a:pPr lvl="1"/>
            <a:endParaRPr lang="en-US" altLang="zh-CN" dirty="0"/>
          </a:p>
          <a:p>
            <a:pPr lvl="1"/>
            <a:endParaRPr lang="zh-CN" altLang="en-US" dirty="0"/>
          </a:p>
        </p:txBody>
      </p:sp>
    </p:spTree>
    <p:extLst>
      <p:ext uri="{BB962C8B-B14F-4D97-AF65-F5344CB8AC3E}">
        <p14:creationId xmlns:p14="http://schemas.microsoft.com/office/powerpoint/2010/main" val="384583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p>
          <a:p>
            <a:pPr>
              <a:lnSpc>
                <a:spcPct val="150000"/>
              </a:lnSpc>
            </a:pPr>
            <a:r>
              <a:rPr lang="zh-CN" altLang="en-US" b="1" dirty="0">
                <a:solidFill>
                  <a:srgbClr val="C00000"/>
                </a:solidFill>
              </a:rPr>
              <a:t>数据通路</a:t>
            </a:r>
          </a:p>
          <a:p>
            <a:pPr>
              <a:lnSpc>
                <a:spcPct val="150000"/>
              </a:lnSpc>
            </a:pPr>
            <a:r>
              <a:rPr lang="zh-CN" altLang="en-US" dirty="0"/>
              <a:t>指令周期与时序（★★★）</a:t>
            </a:r>
          </a:p>
          <a:p>
            <a:pPr>
              <a:lnSpc>
                <a:spcPct val="150000"/>
              </a:lnSpc>
            </a:pPr>
            <a:r>
              <a:rPr lang="zh-CN" altLang="en-US" dirty="0"/>
              <a:t>硬布线控制器设计</a:t>
            </a:r>
          </a:p>
          <a:p>
            <a:pPr>
              <a:lnSpc>
                <a:spcPct val="15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50000"/>
              </a:lnSpc>
            </a:pPr>
            <a:r>
              <a:rPr lang="en-US" altLang="zh-CN" dirty="0"/>
              <a:t>MIPS</a:t>
            </a:r>
            <a:r>
              <a:rPr lang="zh-CN" altLang="en-US" dirty="0"/>
              <a:t>多周期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477598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FF0000"/>
                </a:solidFill>
              </a:rPr>
              <a:t>选定指令系统</a:t>
            </a:r>
            <a:r>
              <a:rPr lang="zh-CN" altLang="en-US" b="1" dirty="0"/>
              <a:t>，将指令功能用</a:t>
            </a:r>
            <a:r>
              <a:rPr lang="en-US" altLang="zh-CN" b="1" dirty="0"/>
              <a:t>RTL</a:t>
            </a:r>
            <a:r>
              <a:rPr lang="zh-CN" altLang="en-US" b="1" dirty="0"/>
              <a:t>来表示</a:t>
            </a:r>
          </a:p>
          <a:p>
            <a:pPr marL="457200" indent="-457200">
              <a:buFont typeface="+mj-lt"/>
              <a:buAutoNum type="arabicPeriod"/>
            </a:pPr>
            <a:r>
              <a:rPr lang="zh-CN" altLang="en-US" b="1" dirty="0">
                <a:solidFill>
                  <a:srgbClr val="FF0000"/>
                </a:solidFill>
              </a:rPr>
              <a:t>设计部件与通路</a:t>
            </a:r>
            <a:r>
              <a:rPr lang="zh-CN" altLang="en-US" b="1" dirty="0"/>
              <a:t>，根据指令功能设计功能部件，并考虑如何互连</a:t>
            </a:r>
          </a:p>
          <a:p>
            <a:pPr marL="457200" indent="-457200">
              <a:buFont typeface="+mj-lt"/>
              <a:buAutoNum type="arabicPeriod"/>
            </a:pPr>
            <a:r>
              <a:rPr lang="zh-CN" altLang="en-US" b="1" dirty="0">
                <a:solidFill>
                  <a:srgbClr val="FF0000"/>
                </a:solidFill>
              </a:rPr>
              <a:t>设计控点</a:t>
            </a:r>
            <a:r>
              <a:rPr lang="zh-CN" altLang="en-US" b="1" dirty="0"/>
              <a:t>，确定所有功能部件，数据通路所需控制信号</a:t>
            </a:r>
          </a:p>
          <a:p>
            <a:pPr marL="457200" indent="-457200">
              <a:buFont typeface="+mj-lt"/>
              <a:buAutoNum type="arabicPeriod"/>
            </a:pPr>
            <a:r>
              <a:rPr lang="zh-CN" altLang="en-US" b="1" dirty="0">
                <a:solidFill>
                  <a:srgbClr val="FF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FF0000"/>
                </a:solidFill>
              </a:rPr>
              <a:t>设计控制器</a:t>
            </a:r>
            <a:endParaRPr lang="en-US" altLang="zh-CN" b="1" dirty="0">
              <a:solidFill>
                <a:srgbClr val="FF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p>
          <a:p>
            <a:endParaRPr lang="zh-CN" altLang="en-US" dirty="0"/>
          </a:p>
        </p:txBody>
      </p:sp>
    </p:spTree>
    <p:extLst>
      <p:ext uri="{BB962C8B-B14F-4D97-AF65-F5344CB8AC3E}">
        <p14:creationId xmlns:p14="http://schemas.microsoft.com/office/powerpoint/2010/main" val="3094166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p>
        </p:txBody>
      </p:sp>
      <p:sp>
        <p:nvSpPr>
          <p:cNvPr id="3" name="内容占位符 2"/>
          <p:cNvSpPr>
            <a:spLocks noGrp="1"/>
          </p:cNvSpPr>
          <p:nvPr>
            <p:ph idx="1"/>
          </p:nvPr>
        </p:nvSpPr>
        <p:spPr>
          <a:xfrm>
            <a:off x="487823" y="942764"/>
            <a:ext cx="10746234" cy="5637024"/>
          </a:xfrm>
        </p:spPr>
        <p:txBody>
          <a:bodyPr/>
          <a:lstStyle/>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定长指令周期：单周期实现</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变长指令周期：多周期实现</a:t>
            </a:r>
          </a:p>
          <a:p>
            <a:pPr marL="931963" lvl="1" indent="-325103">
              <a:lnSpc>
                <a:spcPct val="150000"/>
              </a:lnSpc>
              <a:spcBef>
                <a:spcPts val="569"/>
              </a:spcBef>
              <a:spcAft>
                <a:spcPts val="569"/>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p>
          <a:p>
            <a:pPr marL="931963" lvl="1" indent="-325103">
              <a:lnSpc>
                <a:spcPct val="150000"/>
              </a:lnSpc>
              <a:spcBef>
                <a:spcPts val="569"/>
              </a:spcBef>
              <a:spcAft>
                <a:spcPts val="569"/>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p>
          <a:p>
            <a:endParaRPr lang="zh-CN" altLang="en-US" dirty="0"/>
          </a:p>
        </p:txBody>
      </p:sp>
      <p:pic>
        <p:nvPicPr>
          <p:cNvPr id="5" name="图片 4">
            <a:extLst>
              <a:ext uri="{FF2B5EF4-FFF2-40B4-BE49-F238E27FC236}">
                <a16:creationId xmlns:a16="http://schemas.microsoft.com/office/drawing/2014/main" id="{1672483E-A80F-4643-AC55-398D18E8B74D}"/>
              </a:ext>
            </a:extLst>
          </p:cNvPr>
          <p:cNvPicPr>
            <a:picLocks noChangeAspect="1"/>
          </p:cNvPicPr>
          <p:nvPr/>
        </p:nvPicPr>
        <p:blipFill>
          <a:blip r:embed="rId2">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extLst>
      <p:ext uri="{BB962C8B-B14F-4D97-AF65-F5344CB8AC3E}">
        <p14:creationId xmlns:p14="http://schemas.microsoft.com/office/powerpoint/2010/main" val="870318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R</a:t>
              </a:r>
              <a:r>
                <a:rPr lang="en-US" altLang="zh-CN" sz="2000" kern="0" baseline="-25000" dirty="0">
                  <a:solidFill>
                    <a:srgbClr val="0000FF"/>
                  </a:solidFill>
                  <a:latin typeface="Calibri"/>
                  <a:ea typeface="宋体"/>
                </a:rPr>
                <a:t>d</a:t>
              </a:r>
              <a:endParaRPr lang="zh-CN" altLang="en-US" sz="2000" kern="0" baseline="-25000" dirty="0">
                <a:solidFill>
                  <a:srgbClr val="0000FF"/>
                </a:solidFill>
                <a:latin typeface="Calibri"/>
                <a:ea typeface="宋体"/>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a:ea typeface="宋体"/>
                </a:rPr>
                <a:t>R</a:t>
              </a:r>
              <a:r>
                <a:rPr lang="en-US" altLang="zh-CN" sz="2000" kern="0" baseline="-25000" dirty="0" err="1">
                  <a:solidFill>
                    <a:srgbClr val="0000FF"/>
                  </a:solidFill>
                  <a:latin typeface="Calibri"/>
                  <a:ea typeface="宋体"/>
                </a:rPr>
                <a:t>t</a:t>
              </a:r>
              <a:endParaRPr lang="zh-CN" altLang="en-US" sz="2000" kern="0" baseline="-25000" dirty="0">
                <a:solidFill>
                  <a:srgbClr val="0000FF"/>
                </a:solidFill>
                <a:latin typeface="Calibri"/>
                <a:ea typeface="宋体"/>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a:ea typeface="微软雅黑"/>
                </a:rPr>
                <a:t>立即数</a:t>
              </a: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a:ea typeface="微软雅黑"/>
                </a:rPr>
                <a:t>立即数</a:t>
              </a: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itchFamily="34" charset="0"/>
                  <a:ea typeface="华文细黑" pitchFamily="2" charset="-122"/>
                </a:rPr>
                <a:t>26bits</a:t>
              </a:r>
              <a:endParaRPr lang="zh-CN" altLang="en-US" sz="2000" kern="0" dirty="0">
                <a:solidFill>
                  <a:srgbClr val="0070C0"/>
                </a:solidFill>
                <a:latin typeface="Arial" pitchFamily="34" charset="0"/>
                <a:ea typeface="华文细黑" pitchFamily="2" charset="-122"/>
              </a:endParaRPr>
            </a:p>
          </p:txBody>
        </p:sp>
        <p:sp>
          <p:nvSpPr>
            <p:cNvPr id="50" name="矩形 7"/>
            <p:cNvSpPr/>
            <p:nvPr/>
          </p:nvSpPr>
          <p:spPr>
            <a:xfrm>
              <a:off x="1992313" y="1992314"/>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R </a:t>
              </a:r>
              <a:r>
                <a:rPr lang="zh-CN" altLang="en-US" sz="2000" b="1" kern="0" dirty="0">
                  <a:solidFill>
                    <a:srgbClr val="000000"/>
                  </a:solidFill>
                  <a:latin typeface="微软雅黑"/>
                  <a:ea typeface="微软雅黑"/>
                </a:rPr>
                <a:t>型指令</a:t>
              </a:r>
            </a:p>
          </p:txBody>
        </p:sp>
        <p:sp>
          <p:nvSpPr>
            <p:cNvPr id="51" name="矩形 7"/>
            <p:cNvSpPr/>
            <p:nvPr/>
          </p:nvSpPr>
          <p:spPr>
            <a:xfrm>
              <a:off x="1992313" y="3495676"/>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I </a:t>
              </a:r>
              <a:r>
                <a:rPr lang="zh-CN" altLang="en-US" sz="2000" b="1" kern="0" dirty="0">
                  <a:solidFill>
                    <a:srgbClr val="000000"/>
                  </a:solidFill>
                  <a:latin typeface="微软雅黑"/>
                  <a:ea typeface="微软雅黑"/>
                </a:rPr>
                <a:t>型指令</a:t>
              </a:r>
            </a:p>
          </p:txBody>
        </p:sp>
        <p:sp>
          <p:nvSpPr>
            <p:cNvPr id="52" name="矩形 7"/>
            <p:cNvSpPr/>
            <p:nvPr/>
          </p:nvSpPr>
          <p:spPr>
            <a:xfrm>
              <a:off x="1992313" y="5016501"/>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J </a:t>
              </a:r>
              <a:r>
                <a:rPr lang="zh-CN" altLang="en-US" sz="2000" b="1" kern="0" dirty="0">
                  <a:solidFill>
                    <a:srgbClr val="000000"/>
                  </a:solidFill>
                  <a:latin typeface="微软雅黑"/>
                  <a:ea typeface="微软雅黑"/>
                </a:rPr>
                <a:t>型指令</a:t>
              </a:r>
            </a:p>
          </p:txBody>
        </p:sp>
      </p:grpSp>
    </p:spTree>
    <p:extLst>
      <p:ext uri="{BB962C8B-B14F-4D97-AF65-F5344CB8AC3E}">
        <p14:creationId xmlns:p14="http://schemas.microsoft.com/office/powerpoint/2010/main" val="10517905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FD2049E3-5192-4D9C-8CFE-6AB6E0417B0C}"/>
              </a:ext>
            </a:extLst>
          </p:cNvPr>
          <p:cNvGrpSpPr/>
          <p:nvPr/>
        </p:nvGrpSpPr>
        <p:grpSpPr>
          <a:xfrm>
            <a:off x="3596669" y="5684687"/>
            <a:ext cx="5758663" cy="443207"/>
            <a:chOff x="4276144" y="154715"/>
            <a:chExt cx="5758663" cy="443207"/>
          </a:xfrm>
        </p:grpSpPr>
        <p:sp>
          <p:nvSpPr>
            <p:cNvPr id="83" name="矩形 7">
              <a:extLst>
                <a:ext uri="{FF2B5EF4-FFF2-40B4-BE49-F238E27FC236}">
                  <a16:creationId xmlns:a16="http://schemas.microsoft.com/office/drawing/2014/main" id="{A6B30FC2-B6E3-4D06-A62E-E6458701CA31}"/>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84" name="矩形 24">
              <a:extLst>
                <a:ext uri="{FF2B5EF4-FFF2-40B4-BE49-F238E27FC236}">
                  <a16:creationId xmlns:a16="http://schemas.microsoft.com/office/drawing/2014/main" id="{56C41C2E-0753-4EC0-8052-9A1499AB4C22}"/>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85" name="矩形 25">
              <a:extLst>
                <a:ext uri="{FF2B5EF4-FFF2-40B4-BE49-F238E27FC236}">
                  <a16:creationId xmlns:a16="http://schemas.microsoft.com/office/drawing/2014/main" id="{7D7A4785-A6B4-4F46-9A3F-E7CFBD9E3225}"/>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17</a:t>
              </a:r>
              <a:endParaRPr lang="zh-CN" altLang="en-US" sz="2000" kern="0" baseline="-25000" dirty="0">
                <a:solidFill>
                  <a:sysClr val="window" lastClr="FFFFFF"/>
                </a:solidFill>
                <a:latin typeface="Calibri"/>
                <a:ea typeface="宋体"/>
              </a:endParaRPr>
            </a:p>
          </p:txBody>
        </p:sp>
        <p:sp>
          <p:nvSpPr>
            <p:cNvPr id="86" name="矩形 26">
              <a:extLst>
                <a:ext uri="{FF2B5EF4-FFF2-40B4-BE49-F238E27FC236}">
                  <a16:creationId xmlns:a16="http://schemas.microsoft.com/office/drawing/2014/main" id="{B6F10E27-6C7D-446C-8161-0F3F0FD61CCC}"/>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2</a:t>
              </a:r>
              <a:endParaRPr lang="zh-CN" altLang="en-US" sz="2000" kern="0" baseline="-25000" dirty="0">
                <a:solidFill>
                  <a:sysClr val="window" lastClr="FFFFFF"/>
                </a:solidFill>
                <a:latin typeface="Calibri"/>
                <a:ea typeface="宋体"/>
              </a:endParaRPr>
            </a:p>
          </p:txBody>
        </p:sp>
        <p:sp>
          <p:nvSpPr>
            <p:cNvPr id="87" name="矩形 27">
              <a:extLst>
                <a:ext uri="{FF2B5EF4-FFF2-40B4-BE49-F238E27FC236}">
                  <a16:creationId xmlns:a16="http://schemas.microsoft.com/office/drawing/2014/main" id="{7B22FDDD-6425-4C92-AC9D-97D1C52C4B90}"/>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16</a:t>
              </a:r>
              <a:endParaRPr lang="zh-CN" altLang="en-US" sz="2000" kern="0" baseline="-25000" dirty="0">
                <a:solidFill>
                  <a:srgbClr val="0000FF"/>
                </a:solidFill>
                <a:latin typeface="Calibri"/>
                <a:ea typeface="宋体"/>
              </a:endParaRPr>
            </a:p>
          </p:txBody>
        </p:sp>
        <p:sp>
          <p:nvSpPr>
            <p:cNvPr id="88" name="矩形 26">
              <a:extLst>
                <a:ext uri="{FF2B5EF4-FFF2-40B4-BE49-F238E27FC236}">
                  <a16:creationId xmlns:a16="http://schemas.microsoft.com/office/drawing/2014/main" id="{1190AAFB-3A4B-4F52-92C8-8E7C91323022}"/>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grpSp>
      <p:grpSp>
        <p:nvGrpSpPr>
          <p:cNvPr id="75" name="组合 74">
            <a:extLst>
              <a:ext uri="{FF2B5EF4-FFF2-40B4-BE49-F238E27FC236}">
                <a16:creationId xmlns:a16="http://schemas.microsoft.com/office/drawing/2014/main" id="{2AD29C6B-F967-4526-899E-2F6989A974CD}"/>
              </a:ext>
            </a:extLst>
          </p:cNvPr>
          <p:cNvGrpSpPr/>
          <p:nvPr/>
        </p:nvGrpSpPr>
        <p:grpSpPr>
          <a:xfrm>
            <a:off x="3596669" y="4303762"/>
            <a:ext cx="5758663" cy="443207"/>
            <a:chOff x="4276144" y="154715"/>
            <a:chExt cx="5758663" cy="443207"/>
          </a:xfrm>
        </p:grpSpPr>
        <p:sp>
          <p:nvSpPr>
            <p:cNvPr id="76" name="矩形 7">
              <a:extLst>
                <a:ext uri="{FF2B5EF4-FFF2-40B4-BE49-F238E27FC236}">
                  <a16:creationId xmlns:a16="http://schemas.microsoft.com/office/drawing/2014/main" id="{5B5ADE6D-EB36-4875-8AAF-6F5F60D928D6}"/>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77" name="矩形 24">
              <a:extLst>
                <a:ext uri="{FF2B5EF4-FFF2-40B4-BE49-F238E27FC236}">
                  <a16:creationId xmlns:a16="http://schemas.microsoft.com/office/drawing/2014/main" id="{1FDC327A-B137-417E-B131-571A21E368B3}"/>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17</a:t>
              </a:r>
              <a:endParaRPr lang="zh-CN" altLang="en-US" sz="2000" kern="0" baseline="-25000" dirty="0">
                <a:solidFill>
                  <a:sysClr val="window" lastClr="FFFFFF"/>
                </a:solidFill>
                <a:latin typeface="Calibri"/>
                <a:ea typeface="宋体"/>
              </a:endParaRPr>
            </a:p>
          </p:txBody>
        </p:sp>
        <p:sp>
          <p:nvSpPr>
            <p:cNvPr id="78" name="矩形 25">
              <a:extLst>
                <a:ext uri="{FF2B5EF4-FFF2-40B4-BE49-F238E27FC236}">
                  <a16:creationId xmlns:a16="http://schemas.microsoft.com/office/drawing/2014/main" id="{9070E558-340F-4241-8043-6975E919020C}"/>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18</a:t>
              </a:r>
              <a:endParaRPr lang="zh-CN" altLang="en-US" sz="2000" kern="0" baseline="-25000" dirty="0">
                <a:solidFill>
                  <a:sysClr val="window" lastClr="FFFFFF"/>
                </a:solidFill>
                <a:latin typeface="Calibri"/>
                <a:ea typeface="宋体"/>
              </a:endParaRPr>
            </a:p>
          </p:txBody>
        </p:sp>
        <p:sp>
          <p:nvSpPr>
            <p:cNvPr id="79" name="矩形 26">
              <a:extLst>
                <a:ext uri="{FF2B5EF4-FFF2-40B4-BE49-F238E27FC236}">
                  <a16:creationId xmlns:a16="http://schemas.microsoft.com/office/drawing/2014/main" id="{D57E4C61-AC7F-44F6-94FE-7BACBD973A68}"/>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80" name="矩形 27">
              <a:extLst>
                <a:ext uri="{FF2B5EF4-FFF2-40B4-BE49-F238E27FC236}">
                  <a16:creationId xmlns:a16="http://schemas.microsoft.com/office/drawing/2014/main" id="{78A07257-22EB-4FAA-ADBF-21E3F615EFDB}"/>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16</a:t>
              </a:r>
              <a:endParaRPr lang="zh-CN" altLang="en-US" sz="2000" kern="0" baseline="-25000" dirty="0">
                <a:solidFill>
                  <a:srgbClr val="0000FF"/>
                </a:solidFill>
                <a:latin typeface="Calibri"/>
                <a:ea typeface="宋体"/>
              </a:endParaRPr>
            </a:p>
          </p:txBody>
        </p:sp>
        <p:sp>
          <p:nvSpPr>
            <p:cNvPr id="81" name="矩形 26">
              <a:extLst>
                <a:ext uri="{FF2B5EF4-FFF2-40B4-BE49-F238E27FC236}">
                  <a16:creationId xmlns:a16="http://schemas.microsoft.com/office/drawing/2014/main" id="{7E52C0BF-3D5F-44D4-A2AC-392C7D25DBCA}"/>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34</a:t>
              </a:r>
              <a:endParaRPr lang="zh-CN" altLang="en-US" sz="2000" kern="0" dirty="0">
                <a:solidFill>
                  <a:sysClr val="window" lastClr="FFFFFF"/>
                </a:solidFill>
                <a:latin typeface="Calibri"/>
                <a:ea typeface="宋体"/>
              </a:endParaRPr>
            </a:p>
          </p:txBody>
        </p:sp>
      </p:grpSp>
      <p:sp>
        <p:nvSpPr>
          <p:cNvPr id="2" name="标题 1"/>
          <p:cNvSpPr>
            <a:spLocks noGrp="1"/>
          </p:cNvSpPr>
          <p:nvPr>
            <p:ph type="title"/>
          </p:nvPr>
        </p:nvSpPr>
        <p:spPr/>
        <p:txBody>
          <a:bodyPr/>
          <a:lstStyle/>
          <a:p>
            <a:r>
              <a:rPr lang="en-US" altLang="zh-CN" dirty="0"/>
              <a:t>R</a:t>
            </a:r>
            <a:r>
              <a:rPr lang="zh-CN" altLang="en-US" dirty="0"/>
              <a:t>型指令格式</a:t>
            </a:r>
          </a:p>
        </p:txBody>
      </p:sp>
      <p:sp>
        <p:nvSpPr>
          <p:cNvPr id="17" name="内容占位符 2"/>
          <p:cNvSpPr txBox="1">
            <a:spLocks/>
          </p:cNvSpPr>
          <p:nvPr/>
        </p:nvSpPr>
        <p:spPr>
          <a:xfrm>
            <a:off x="3586467" y="2138381"/>
            <a:ext cx="5714364" cy="504797"/>
          </a:xfrm>
          <a:noFill/>
          <a:ln w="9525">
            <a:noFill/>
            <a:miter lim="800000"/>
            <a:headEnd/>
            <a:tailEnd/>
          </a:ln>
        </p:spPr>
        <p:txBody>
          <a:bodyPr vert="horz" wrap="square" lIns="91435" tIns="45718" rIns="91435" bIns="45718" numCol="1" anchor="t" anchorCtr="0" compatLnSpc="1">
            <a:prstTxWarp prst="textNoShape">
              <a:avLst/>
            </a:prstTxWarp>
          </a:bodyPr>
          <a:lstStyle>
            <a:defPPr>
              <a:defRPr lang="zh-CN"/>
            </a:defPPr>
            <a:lvl1pPr marL="342854" indent="-342854" defTabSz="914277" fontAlgn="base">
              <a:lnSpc>
                <a:spcPct val="120000"/>
              </a:lnSpc>
              <a:spcBef>
                <a:spcPct val="20000"/>
              </a:spcBef>
              <a:spcAft>
                <a:spcPct val="0"/>
              </a:spcAft>
              <a:buClr>
                <a:srgbClr val="FFC000"/>
              </a:buClr>
              <a:buFont typeface="Wingdings" pitchFamily="2" charset="2"/>
              <a:buChar char="n"/>
              <a:defRPr sz="2655" b="1">
                <a:solidFill>
                  <a:srgbClr val="7030A0"/>
                </a:solidFill>
                <a:latin typeface="Courier New" pitchFamily="-65" charset="0"/>
                <a:ea typeface="微软雅黑"/>
              </a:defRPr>
            </a:lvl1pPr>
            <a:lvl2pPr marL="812800" indent="-355600" eaLnBrk="0" fontAlgn="base" hangingPunct="0">
              <a:lnSpc>
                <a:spcPct val="120000"/>
              </a:lnSpc>
              <a:spcBef>
                <a:spcPct val="20000"/>
              </a:spcBef>
              <a:spcAft>
                <a:spcPct val="0"/>
              </a:spcAft>
              <a:buClr>
                <a:srgbClr val="FFC000"/>
              </a:buClr>
              <a:buFont typeface="Wingdings"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itchFamily="2" charset="2"/>
              <a:buChar char="u"/>
              <a:defRPr sz="2000">
                <a:latin typeface="+mn-ea"/>
              </a:defRPr>
            </a:lvl3pPr>
            <a:lvl4pPr marL="1600200" indent="-228600" eaLnBrk="0" fontAlgn="base" hangingPunct="0">
              <a:lnSpc>
                <a:spcPct val="120000"/>
              </a:lnSpc>
              <a:spcBef>
                <a:spcPct val="20000"/>
              </a:spcBef>
              <a:spcAft>
                <a:spcPct val="0"/>
              </a:spcAft>
              <a:buFont typeface="Arial" pitchFamily="34" charset="0"/>
              <a:buChar char="–"/>
              <a:defRPr sz="1600">
                <a:latin typeface="+mn-ea"/>
              </a:defRPr>
            </a:lvl4pPr>
            <a:lvl5pPr marL="2057400" indent="-228600" eaLnBrk="0" fontAlgn="base" hangingPunct="0">
              <a:lnSpc>
                <a:spcPct val="120000"/>
              </a:lnSpc>
              <a:spcBef>
                <a:spcPct val="20000"/>
              </a:spcBef>
              <a:spcAft>
                <a:spcPct val="0"/>
              </a:spcAft>
              <a:buFont typeface="Arial" pitchFamily="34" charset="0"/>
              <a:buChar char="»"/>
              <a:defRPr sz="1600">
                <a:latin typeface="+mn-ea"/>
              </a:defRPr>
            </a:lvl5pPr>
            <a:lvl6pPr marL="2514600" indent="-228600" fontAlgn="base">
              <a:spcBef>
                <a:spcPct val="20000"/>
              </a:spcBef>
              <a:spcAft>
                <a:spcPct val="0"/>
              </a:spcAft>
              <a:buFont typeface="Arial" charset="0"/>
              <a:buChar char="»"/>
              <a:defRPr sz="1600"/>
            </a:lvl6pPr>
            <a:lvl7pPr marL="2971800" indent="-228600" fontAlgn="base">
              <a:spcBef>
                <a:spcPct val="20000"/>
              </a:spcBef>
              <a:spcAft>
                <a:spcPct val="0"/>
              </a:spcAft>
              <a:buFont typeface="Arial" charset="0"/>
              <a:buChar char="»"/>
              <a:defRPr sz="1600"/>
            </a:lvl7pPr>
            <a:lvl8pPr marL="3429000" indent="-228600" fontAlgn="base">
              <a:spcBef>
                <a:spcPct val="20000"/>
              </a:spcBef>
              <a:spcAft>
                <a:spcPct val="0"/>
              </a:spcAft>
              <a:buFont typeface="Arial" charset="0"/>
              <a:buChar char="»"/>
              <a:defRPr sz="1600"/>
            </a:lvl8pPr>
            <a:lvl9pPr marL="3886200" indent="-228600" fontAlgn="base">
              <a:spcBef>
                <a:spcPct val="20000"/>
              </a:spcBef>
              <a:spcAft>
                <a:spcPct val="0"/>
              </a:spcAft>
              <a:buFont typeface="Arial" charset="0"/>
              <a:buChar char="»"/>
              <a:defRPr sz="1600"/>
            </a:lvl9pPr>
          </a:lstStyle>
          <a:p>
            <a:r>
              <a:rPr lang="en-US" altLang="zh-CN" dirty="0"/>
              <a:t>add </a:t>
            </a:r>
            <a:r>
              <a:rPr lang="en-US" altLang="zh-CN" dirty="0">
                <a:solidFill>
                  <a:srgbClr val="0000FF"/>
                </a:solidFill>
              </a:rPr>
              <a:t>$s1</a:t>
            </a:r>
            <a:r>
              <a:rPr lang="en-US" altLang="zh-CN" dirty="0"/>
              <a:t>,$s2,$s3</a:t>
            </a:r>
          </a:p>
        </p:txBody>
      </p:sp>
      <p:sp>
        <p:nvSpPr>
          <p:cNvPr id="24" name="内容占位符 2"/>
          <p:cNvSpPr txBox="1">
            <a:spLocks/>
          </p:cNvSpPr>
          <p:nvPr/>
        </p:nvSpPr>
        <p:spPr bwMode="auto">
          <a:xfrm>
            <a:off x="3576193" y="3573984"/>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a:solidFill>
                  <a:srgbClr val="7030A0"/>
                </a:solidFill>
                <a:latin typeface="Courier New" pitchFamily="-65" charset="0"/>
                <a:ea typeface="微软雅黑"/>
              </a:rPr>
              <a:t>sub </a:t>
            </a:r>
            <a:r>
              <a:rPr lang="en-US" altLang="zh-CN" sz="2655" b="1" dirty="0">
                <a:solidFill>
                  <a:srgbClr val="0000FF"/>
                </a:solidFill>
                <a:latin typeface="Courier New" pitchFamily="-65" charset="0"/>
                <a:ea typeface="微软雅黑"/>
              </a:rPr>
              <a:t>$s0</a:t>
            </a:r>
            <a:r>
              <a:rPr lang="en-US" altLang="zh-CN" sz="2655" b="1" dirty="0">
                <a:solidFill>
                  <a:srgbClr val="7030A0"/>
                </a:solidFill>
                <a:latin typeface="Courier New" pitchFamily="-65" charset="0"/>
                <a:ea typeface="微软雅黑"/>
              </a:rPr>
              <a:t>,$s1,$s2</a:t>
            </a:r>
            <a:endParaRPr lang="en-US" altLang="zh-CN" sz="2655" b="1" dirty="0">
              <a:solidFill>
                <a:srgbClr val="000000"/>
              </a:solidFill>
              <a:latin typeface="微软雅黑"/>
              <a:ea typeface="微软雅黑"/>
            </a:endParaRPr>
          </a:p>
        </p:txBody>
      </p:sp>
      <p:sp>
        <p:nvSpPr>
          <p:cNvPr id="32" name="内容占位符 2"/>
          <p:cNvSpPr txBox="1">
            <a:spLocks/>
          </p:cNvSpPr>
          <p:nvPr/>
        </p:nvSpPr>
        <p:spPr bwMode="auto">
          <a:xfrm>
            <a:off x="3576193" y="4971950"/>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sll</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$s0</a:t>
            </a:r>
            <a:r>
              <a:rPr lang="en-US" altLang="zh-CN" sz="2655" b="1" dirty="0">
                <a:solidFill>
                  <a:srgbClr val="7030A0"/>
                </a:solidFill>
                <a:latin typeface="Courier New" pitchFamily="-65" charset="0"/>
                <a:ea typeface="微软雅黑"/>
              </a:rPr>
              <a:t>,$s1,2</a:t>
            </a:r>
            <a:endParaRPr lang="en-US" altLang="zh-CN" sz="2655" dirty="0">
              <a:solidFill>
                <a:srgbClr val="000000"/>
              </a:solidFill>
              <a:latin typeface="微软雅黑"/>
              <a:ea typeface="微软雅黑"/>
            </a:endParaRPr>
          </a:p>
        </p:txBody>
      </p:sp>
      <p:grpSp>
        <p:nvGrpSpPr>
          <p:cNvPr id="3" name="组合 2">
            <a:extLst>
              <a:ext uri="{FF2B5EF4-FFF2-40B4-BE49-F238E27FC236}">
                <a16:creationId xmlns:a16="http://schemas.microsoft.com/office/drawing/2014/main" id="{7C99F260-2B90-479A-A49A-0A7074EA406F}"/>
              </a:ext>
            </a:extLst>
          </p:cNvPr>
          <p:cNvGrpSpPr/>
          <p:nvPr/>
        </p:nvGrpSpPr>
        <p:grpSpPr>
          <a:xfrm>
            <a:off x="2220499" y="1105329"/>
            <a:ext cx="7126445" cy="825680"/>
            <a:chOff x="1992313" y="1231065"/>
            <a:chExt cx="8247062" cy="798514"/>
          </a:xfrm>
        </p:grpSpPr>
        <p:sp>
          <p:nvSpPr>
            <p:cNvPr id="40" name="矩形 7">
              <a:extLst>
                <a:ext uri="{FF2B5EF4-FFF2-40B4-BE49-F238E27FC236}">
                  <a16:creationId xmlns:a16="http://schemas.microsoft.com/office/drawing/2014/main" id="{893EFEDE-B32D-4507-B79E-69A85C8DF1D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41" name="矩形 24">
              <a:extLst>
                <a:ext uri="{FF2B5EF4-FFF2-40B4-BE49-F238E27FC236}">
                  <a16:creationId xmlns:a16="http://schemas.microsoft.com/office/drawing/2014/main" id="{F80648C7-B14E-41AB-AD06-F4909C18B29C}"/>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42" name="矩形 25">
              <a:extLst>
                <a:ext uri="{FF2B5EF4-FFF2-40B4-BE49-F238E27FC236}">
                  <a16:creationId xmlns:a16="http://schemas.microsoft.com/office/drawing/2014/main" id="{5B29C7FF-F264-443E-AC41-F0D2E34D7F48}"/>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43" name="矩形 26">
              <a:extLst>
                <a:ext uri="{FF2B5EF4-FFF2-40B4-BE49-F238E27FC236}">
                  <a16:creationId xmlns:a16="http://schemas.microsoft.com/office/drawing/2014/main" id="{CF1C8C61-EF23-4A82-AAA2-08A84C38E444}"/>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44" name="矩形 27">
              <a:extLst>
                <a:ext uri="{FF2B5EF4-FFF2-40B4-BE49-F238E27FC236}">
                  <a16:creationId xmlns:a16="http://schemas.microsoft.com/office/drawing/2014/main" id="{0717842C-159C-4297-B939-D3143430385E}"/>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R</a:t>
              </a:r>
              <a:r>
                <a:rPr lang="en-US" altLang="zh-CN" sz="2000" kern="0" baseline="-25000" dirty="0">
                  <a:solidFill>
                    <a:srgbClr val="0000FF"/>
                  </a:solidFill>
                  <a:latin typeface="Calibri"/>
                  <a:ea typeface="宋体"/>
                </a:rPr>
                <a:t>d</a:t>
              </a:r>
              <a:endParaRPr lang="zh-CN" altLang="en-US" sz="2000" kern="0" baseline="-25000" dirty="0">
                <a:solidFill>
                  <a:srgbClr val="0000FF"/>
                </a:solidFill>
                <a:latin typeface="Calibri"/>
                <a:ea typeface="宋体"/>
              </a:endParaRPr>
            </a:p>
          </p:txBody>
        </p:sp>
        <p:sp>
          <p:nvSpPr>
            <p:cNvPr id="45" name="TextBox 17">
              <a:extLst>
                <a:ext uri="{FF2B5EF4-FFF2-40B4-BE49-F238E27FC236}">
                  <a16:creationId xmlns:a16="http://schemas.microsoft.com/office/drawing/2014/main" id="{DAE9135D-F9C3-4BE6-9ECB-421C357A2A24}"/>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6" name="矩形 26">
              <a:extLst>
                <a:ext uri="{FF2B5EF4-FFF2-40B4-BE49-F238E27FC236}">
                  <a16:creationId xmlns:a16="http://schemas.microsoft.com/office/drawing/2014/main" id="{0B335C06-13AB-4096-897F-0F654C08243B}"/>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47" name="TextBox 22">
              <a:extLst>
                <a:ext uri="{FF2B5EF4-FFF2-40B4-BE49-F238E27FC236}">
                  <a16:creationId xmlns:a16="http://schemas.microsoft.com/office/drawing/2014/main" id="{8292100F-BE9A-449E-9031-ED835E41EF40}"/>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8" name="TextBox 23">
              <a:extLst>
                <a:ext uri="{FF2B5EF4-FFF2-40B4-BE49-F238E27FC236}">
                  <a16:creationId xmlns:a16="http://schemas.microsoft.com/office/drawing/2014/main" id="{E2EF02C5-F893-42C3-85EC-C18D8360964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9" name="TextBox 24">
              <a:extLst>
                <a:ext uri="{FF2B5EF4-FFF2-40B4-BE49-F238E27FC236}">
                  <a16:creationId xmlns:a16="http://schemas.microsoft.com/office/drawing/2014/main" id="{1B1E14F6-80EF-4357-8006-65E89B485FBC}"/>
                </a:ext>
              </a:extLst>
            </p:cNvPr>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0" name="TextBox 25">
              <a:extLst>
                <a:ext uri="{FF2B5EF4-FFF2-40B4-BE49-F238E27FC236}">
                  <a16:creationId xmlns:a16="http://schemas.microsoft.com/office/drawing/2014/main" id="{1DDDF34B-83E7-4E26-A71F-920FC11F966C}"/>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1" name="TextBox 26">
              <a:extLst>
                <a:ext uri="{FF2B5EF4-FFF2-40B4-BE49-F238E27FC236}">
                  <a16:creationId xmlns:a16="http://schemas.microsoft.com/office/drawing/2014/main" id="{367C527D-4698-4070-9E82-AB6BEA6AEDE8}"/>
                </a:ext>
              </a:extLst>
            </p:cNvPr>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52" name="矩形 7">
              <a:extLst>
                <a:ext uri="{FF2B5EF4-FFF2-40B4-BE49-F238E27FC236}">
                  <a16:creationId xmlns:a16="http://schemas.microsoft.com/office/drawing/2014/main" id="{B753E610-229D-4B79-B808-88C2660A4E7D}"/>
                </a:ext>
              </a:extLst>
            </p:cNvPr>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R </a:t>
              </a:r>
              <a:r>
                <a:rPr lang="zh-CN" altLang="en-US" sz="2000" b="1" kern="0" dirty="0">
                  <a:solidFill>
                    <a:srgbClr val="000000"/>
                  </a:solidFill>
                  <a:latin typeface="微软雅黑"/>
                  <a:ea typeface="微软雅黑"/>
                </a:rPr>
                <a:t>型指令</a:t>
              </a:r>
            </a:p>
          </p:txBody>
        </p:sp>
      </p:grpSp>
      <p:grpSp>
        <p:nvGrpSpPr>
          <p:cNvPr id="67" name="组合 66">
            <a:extLst>
              <a:ext uri="{FF2B5EF4-FFF2-40B4-BE49-F238E27FC236}">
                <a16:creationId xmlns:a16="http://schemas.microsoft.com/office/drawing/2014/main" id="{59541789-EED6-4C8E-90D1-F24EBEEF7966}"/>
              </a:ext>
            </a:extLst>
          </p:cNvPr>
          <p:cNvGrpSpPr/>
          <p:nvPr/>
        </p:nvGrpSpPr>
        <p:grpSpPr>
          <a:xfrm>
            <a:off x="3596669" y="2905796"/>
            <a:ext cx="5758663" cy="443207"/>
            <a:chOff x="4276144" y="154715"/>
            <a:chExt cx="5758663" cy="443207"/>
          </a:xfrm>
        </p:grpSpPr>
        <p:sp>
          <p:nvSpPr>
            <p:cNvPr id="54" name="矩形 7">
              <a:extLst>
                <a:ext uri="{FF2B5EF4-FFF2-40B4-BE49-F238E27FC236}">
                  <a16:creationId xmlns:a16="http://schemas.microsoft.com/office/drawing/2014/main" id="{5C7447EB-4DC1-4CBE-8322-BB89B2C61095}"/>
                </a:ext>
              </a:extLst>
            </p:cNvPr>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dirty="0">
                <a:solidFill>
                  <a:sysClr val="window" lastClr="FFFFFF"/>
                </a:solidFill>
                <a:latin typeface="Calibri"/>
                <a:ea typeface="宋体"/>
              </a:endParaRPr>
            </a:p>
          </p:txBody>
        </p:sp>
        <p:sp>
          <p:nvSpPr>
            <p:cNvPr id="55" name="矩形 24">
              <a:extLst>
                <a:ext uri="{FF2B5EF4-FFF2-40B4-BE49-F238E27FC236}">
                  <a16:creationId xmlns:a16="http://schemas.microsoft.com/office/drawing/2014/main" id="{FC05BD81-6A3D-4870-A8A0-85DD71C7DA15}"/>
                </a:ext>
              </a:extLst>
            </p:cNvPr>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18</a:t>
              </a:r>
              <a:endParaRPr lang="zh-CN" altLang="en-US" sz="2000" kern="0" baseline="-25000" dirty="0">
                <a:solidFill>
                  <a:sysClr val="window" lastClr="FFFFFF"/>
                </a:solidFill>
                <a:latin typeface="Calibri"/>
                <a:ea typeface="宋体"/>
              </a:endParaRPr>
            </a:p>
          </p:txBody>
        </p:sp>
        <p:sp>
          <p:nvSpPr>
            <p:cNvPr id="56" name="矩形 25">
              <a:extLst>
                <a:ext uri="{FF2B5EF4-FFF2-40B4-BE49-F238E27FC236}">
                  <a16:creationId xmlns:a16="http://schemas.microsoft.com/office/drawing/2014/main" id="{BFDAE0B7-298F-4E11-AB59-646FEDC3D1B1}"/>
                </a:ext>
              </a:extLst>
            </p:cNvPr>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19</a:t>
              </a:r>
              <a:endParaRPr lang="zh-CN" altLang="en-US" sz="2000" kern="0" baseline="-25000" dirty="0">
                <a:solidFill>
                  <a:sysClr val="window" lastClr="FFFFFF"/>
                </a:solidFill>
                <a:latin typeface="Calibri"/>
                <a:ea typeface="宋体"/>
              </a:endParaRPr>
            </a:p>
          </p:txBody>
        </p:sp>
        <p:sp>
          <p:nvSpPr>
            <p:cNvPr id="57" name="矩形 26">
              <a:extLst>
                <a:ext uri="{FF2B5EF4-FFF2-40B4-BE49-F238E27FC236}">
                  <a16:creationId xmlns:a16="http://schemas.microsoft.com/office/drawing/2014/main" id="{49765518-7FB0-433B-890C-A58FB88CB813}"/>
                </a:ext>
              </a:extLst>
            </p:cNvPr>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a:t>
              </a:r>
              <a:endParaRPr lang="zh-CN" altLang="en-US" sz="2000" kern="0" baseline="-25000" dirty="0">
                <a:solidFill>
                  <a:sysClr val="window" lastClr="FFFFFF"/>
                </a:solidFill>
                <a:latin typeface="Calibri"/>
                <a:ea typeface="宋体"/>
              </a:endParaRPr>
            </a:p>
          </p:txBody>
        </p:sp>
        <p:sp>
          <p:nvSpPr>
            <p:cNvPr id="58" name="矩形 27">
              <a:extLst>
                <a:ext uri="{FF2B5EF4-FFF2-40B4-BE49-F238E27FC236}">
                  <a16:creationId xmlns:a16="http://schemas.microsoft.com/office/drawing/2014/main" id="{3E3FE50C-6A1A-4B79-AB0B-54370254D488}"/>
                </a:ext>
              </a:extLst>
            </p:cNvPr>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17</a:t>
              </a:r>
              <a:endParaRPr lang="zh-CN" altLang="en-US" sz="2000" kern="0" baseline="-25000" dirty="0">
                <a:solidFill>
                  <a:srgbClr val="0000FF"/>
                </a:solidFill>
                <a:latin typeface="Calibri"/>
                <a:ea typeface="宋体"/>
              </a:endParaRPr>
            </a:p>
          </p:txBody>
        </p:sp>
        <p:sp>
          <p:nvSpPr>
            <p:cNvPr id="60" name="矩形 26">
              <a:extLst>
                <a:ext uri="{FF2B5EF4-FFF2-40B4-BE49-F238E27FC236}">
                  <a16:creationId xmlns:a16="http://schemas.microsoft.com/office/drawing/2014/main" id="{4F45AB23-255B-4EBC-93A0-6FF0883ADF83}"/>
                </a:ext>
              </a:extLst>
            </p:cNvPr>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32</a:t>
              </a:r>
              <a:endParaRPr lang="zh-CN" altLang="en-US" sz="2000" kern="0" dirty="0">
                <a:solidFill>
                  <a:sysClr val="window" lastClr="FFFFFF"/>
                </a:solidFill>
                <a:latin typeface="Calibri"/>
                <a:ea typeface="宋体"/>
              </a:endParaRPr>
            </a:p>
          </p:txBody>
        </p:sp>
      </p:grpSp>
    </p:spTree>
    <p:extLst>
      <p:ext uri="{BB962C8B-B14F-4D97-AF65-F5344CB8AC3E}">
        <p14:creationId xmlns:p14="http://schemas.microsoft.com/office/powerpoint/2010/main" val="143671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p>
        </p:txBody>
      </p:sp>
      <p:grpSp>
        <p:nvGrpSpPr>
          <p:cNvPr id="3" name="组合 2">
            <a:extLst>
              <a:ext uri="{FF2B5EF4-FFF2-40B4-BE49-F238E27FC236}">
                <a16:creationId xmlns:a16="http://schemas.microsoft.com/office/drawing/2014/main" id="{7C99F260-2B90-479A-A49A-0A7074EA406F}"/>
              </a:ext>
            </a:extLst>
          </p:cNvPr>
          <p:cNvGrpSpPr/>
          <p:nvPr/>
        </p:nvGrpSpPr>
        <p:grpSpPr>
          <a:xfrm>
            <a:off x="2220499" y="1105329"/>
            <a:ext cx="7126444" cy="825680"/>
            <a:chOff x="1992313" y="1231065"/>
            <a:chExt cx="8247061" cy="798514"/>
          </a:xfrm>
        </p:grpSpPr>
        <p:sp>
          <p:nvSpPr>
            <p:cNvPr id="40" name="矩形 7">
              <a:extLst>
                <a:ext uri="{FF2B5EF4-FFF2-40B4-BE49-F238E27FC236}">
                  <a16:creationId xmlns:a16="http://schemas.microsoft.com/office/drawing/2014/main" id="{893EFEDE-B32D-4507-B79E-69A85C8DF1DD}"/>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41" name="矩形 24">
              <a:extLst>
                <a:ext uri="{FF2B5EF4-FFF2-40B4-BE49-F238E27FC236}">
                  <a16:creationId xmlns:a16="http://schemas.microsoft.com/office/drawing/2014/main" id="{F80648C7-B14E-41AB-AD06-F4909C18B29C}"/>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42" name="矩形 25">
              <a:extLst>
                <a:ext uri="{FF2B5EF4-FFF2-40B4-BE49-F238E27FC236}">
                  <a16:creationId xmlns:a16="http://schemas.microsoft.com/office/drawing/2014/main" id="{5B29C7FF-F264-443E-AC41-F0D2E34D7F48}"/>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43" name="矩形 26">
              <a:extLst>
                <a:ext uri="{FF2B5EF4-FFF2-40B4-BE49-F238E27FC236}">
                  <a16:creationId xmlns:a16="http://schemas.microsoft.com/office/drawing/2014/main" id="{CF1C8C61-EF23-4A82-AAA2-08A84C38E444}"/>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a:extLst>
                <a:ext uri="{FF2B5EF4-FFF2-40B4-BE49-F238E27FC236}">
                  <a16:creationId xmlns:a16="http://schemas.microsoft.com/office/drawing/2014/main" id="{DAE9135D-F9C3-4BE6-9ECB-421C357A2A24}"/>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47" name="TextBox 22">
              <a:extLst>
                <a:ext uri="{FF2B5EF4-FFF2-40B4-BE49-F238E27FC236}">
                  <a16:creationId xmlns:a16="http://schemas.microsoft.com/office/drawing/2014/main" id="{8292100F-BE9A-449E-9031-ED835E41EF40}"/>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48" name="TextBox 23">
              <a:extLst>
                <a:ext uri="{FF2B5EF4-FFF2-40B4-BE49-F238E27FC236}">
                  <a16:creationId xmlns:a16="http://schemas.microsoft.com/office/drawing/2014/main" id="{E2EF02C5-F893-42C3-85EC-C18D8360964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50" name="TextBox 25">
              <a:extLst>
                <a:ext uri="{FF2B5EF4-FFF2-40B4-BE49-F238E27FC236}">
                  <a16:creationId xmlns:a16="http://schemas.microsoft.com/office/drawing/2014/main" id="{1DDDF34B-83E7-4E26-A71F-920FC11F966C}"/>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sp>
          <p:nvSpPr>
            <p:cNvPr id="52" name="矩形 7">
              <a:extLst>
                <a:ext uri="{FF2B5EF4-FFF2-40B4-BE49-F238E27FC236}">
                  <a16:creationId xmlns:a16="http://schemas.microsoft.com/office/drawing/2014/main" id="{B753E610-229D-4B79-B808-88C2660A4E7D}"/>
                </a:ext>
              </a:extLst>
            </p:cNvPr>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a:ea typeface="微软雅黑"/>
                </a:rPr>
                <a:t>I </a:t>
              </a:r>
              <a:r>
                <a:rPr lang="zh-CN" altLang="en-US" sz="2000" b="1" kern="0" dirty="0">
                  <a:solidFill>
                    <a:srgbClr val="000000"/>
                  </a:solidFill>
                  <a:latin typeface="微软雅黑"/>
                  <a:ea typeface="微软雅黑"/>
                </a:rPr>
                <a:t>型指令</a:t>
              </a:r>
            </a:p>
          </p:txBody>
        </p:sp>
      </p:grpSp>
      <p:sp>
        <p:nvSpPr>
          <p:cNvPr id="53" name="内容占位符 2">
            <a:extLst>
              <a:ext uri="{FF2B5EF4-FFF2-40B4-BE49-F238E27FC236}">
                <a16:creationId xmlns:a16="http://schemas.microsoft.com/office/drawing/2014/main" id="{F7B0AF4D-31B7-471A-87E6-7E10955D6138}"/>
              </a:ext>
            </a:extLst>
          </p:cNvPr>
          <p:cNvSpPr txBox="1">
            <a:spLocks/>
          </p:cNvSpPr>
          <p:nvPr/>
        </p:nvSpPr>
        <p:spPr bwMode="auto">
          <a:xfrm>
            <a:off x="3467022" y="2359559"/>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addi</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,$s2,200</a:t>
            </a:r>
            <a:endParaRPr lang="en-US" altLang="zh-CN" sz="2655" dirty="0">
              <a:solidFill>
                <a:srgbClr val="000000"/>
              </a:solidFill>
              <a:latin typeface="微软雅黑"/>
              <a:ea typeface="微软雅黑"/>
            </a:endParaRPr>
          </a:p>
        </p:txBody>
      </p:sp>
      <p:sp>
        <p:nvSpPr>
          <p:cNvPr id="59" name="内容占位符 2">
            <a:extLst>
              <a:ext uri="{FF2B5EF4-FFF2-40B4-BE49-F238E27FC236}">
                <a16:creationId xmlns:a16="http://schemas.microsoft.com/office/drawing/2014/main" id="{15C6BAF3-67CD-4227-9B9F-9C2DC0EBD736}"/>
              </a:ext>
            </a:extLst>
          </p:cNvPr>
          <p:cNvSpPr txBox="1">
            <a:spLocks/>
          </p:cNvSpPr>
          <p:nvPr/>
        </p:nvSpPr>
        <p:spPr bwMode="auto">
          <a:xfrm>
            <a:off x="3467022" y="3611229"/>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lw</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,300($s2)</a:t>
            </a:r>
            <a:endParaRPr lang="en-US" altLang="zh-CN" sz="2655" b="1" dirty="0">
              <a:solidFill>
                <a:srgbClr val="000000"/>
              </a:solidFill>
              <a:latin typeface="微软雅黑"/>
              <a:ea typeface="微软雅黑"/>
            </a:endParaRPr>
          </a:p>
        </p:txBody>
      </p:sp>
      <p:sp>
        <p:nvSpPr>
          <p:cNvPr id="61" name="内容占位符 2">
            <a:extLst>
              <a:ext uri="{FF2B5EF4-FFF2-40B4-BE49-F238E27FC236}">
                <a16:creationId xmlns:a16="http://schemas.microsoft.com/office/drawing/2014/main" id="{E0B233B3-EC1F-4038-AC78-F446AC894251}"/>
              </a:ext>
            </a:extLst>
          </p:cNvPr>
          <p:cNvSpPr txBox="1">
            <a:spLocks/>
          </p:cNvSpPr>
          <p:nvPr/>
        </p:nvSpPr>
        <p:spPr bwMode="auto">
          <a:xfrm>
            <a:off x="3467022" y="4879700"/>
            <a:ext cx="5714364" cy="50479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eaLnBrk="1" hangingPunct="1">
              <a:defRPr/>
            </a:pPr>
            <a:r>
              <a:rPr lang="en-US" altLang="zh-CN" sz="2655" b="1" dirty="0" err="1">
                <a:solidFill>
                  <a:srgbClr val="7030A0"/>
                </a:solidFill>
                <a:latin typeface="Courier New" pitchFamily="-65" charset="0"/>
                <a:ea typeface="微软雅黑"/>
              </a:rPr>
              <a:t>beq</a:t>
            </a:r>
            <a:r>
              <a:rPr lang="en-US" altLang="zh-CN" sz="2655" b="1" dirty="0">
                <a:solidFill>
                  <a:srgbClr val="7030A0"/>
                </a:solidFill>
                <a:latin typeface="Courier New" pitchFamily="-65" charset="0"/>
                <a:ea typeface="微软雅黑"/>
              </a:rPr>
              <a:t>  </a:t>
            </a:r>
            <a:r>
              <a:rPr lang="en-US" altLang="zh-CN" sz="2655" b="1" dirty="0">
                <a:solidFill>
                  <a:srgbClr val="0000FF"/>
                </a:solidFill>
                <a:latin typeface="Courier New" pitchFamily="-65" charset="0"/>
                <a:ea typeface="微软雅黑"/>
              </a:rPr>
              <a:t>$s1</a:t>
            </a:r>
            <a:r>
              <a:rPr lang="en-US" altLang="zh-CN" sz="2655" b="1" dirty="0">
                <a:solidFill>
                  <a:srgbClr val="7030A0"/>
                </a:solidFill>
                <a:latin typeface="Courier New" pitchFamily="-65" charset="0"/>
                <a:ea typeface="微软雅黑"/>
              </a:rPr>
              <a:t>,$s2,400</a:t>
            </a:r>
            <a:endParaRPr lang="en-US" altLang="zh-CN" sz="2655" b="1" dirty="0">
              <a:solidFill>
                <a:srgbClr val="000000"/>
              </a:solidFill>
              <a:latin typeface="微软雅黑"/>
              <a:ea typeface="微软雅黑"/>
            </a:endParaRPr>
          </a:p>
        </p:txBody>
      </p:sp>
      <p:grpSp>
        <p:nvGrpSpPr>
          <p:cNvPr id="110" name="组合 109">
            <a:extLst>
              <a:ext uri="{FF2B5EF4-FFF2-40B4-BE49-F238E27FC236}">
                <a16:creationId xmlns:a16="http://schemas.microsoft.com/office/drawing/2014/main" id="{340CA12F-E0D9-4EE9-A7BD-04EC3B83E23E}"/>
              </a:ext>
            </a:extLst>
          </p:cNvPr>
          <p:cNvGrpSpPr/>
          <p:nvPr/>
        </p:nvGrpSpPr>
        <p:grpSpPr>
          <a:xfrm>
            <a:off x="3534164" y="3058689"/>
            <a:ext cx="5758663" cy="443207"/>
            <a:chOff x="4390838" y="6414793"/>
            <a:chExt cx="5758663" cy="443207"/>
          </a:xfrm>
        </p:grpSpPr>
        <p:sp>
          <p:nvSpPr>
            <p:cNvPr id="111" name="矩形 7">
              <a:extLst>
                <a:ext uri="{FF2B5EF4-FFF2-40B4-BE49-F238E27FC236}">
                  <a16:creationId xmlns:a16="http://schemas.microsoft.com/office/drawing/2014/main" id="{51EE0E21-F38D-454F-A7CC-2F419D6B672A}"/>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12" name="矩形 24">
              <a:extLst>
                <a:ext uri="{FF2B5EF4-FFF2-40B4-BE49-F238E27FC236}">
                  <a16:creationId xmlns:a16="http://schemas.microsoft.com/office/drawing/2014/main" id="{5C3D7C19-E2F0-42FF-8903-F702F420EBFE}"/>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13" name="矩形 25">
              <a:extLst>
                <a:ext uri="{FF2B5EF4-FFF2-40B4-BE49-F238E27FC236}">
                  <a16:creationId xmlns:a16="http://schemas.microsoft.com/office/drawing/2014/main" id="{829992EA-B177-4F64-93B8-8FD083AB6044}"/>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a:cs typeface="Segoe UI" panose="020B0502040204020203" pitchFamily="34" charset="0"/>
              </a:endParaRPr>
            </a:p>
          </p:txBody>
        </p:sp>
        <p:sp>
          <p:nvSpPr>
            <p:cNvPr id="114" name="矩形 26">
              <a:extLst>
                <a:ext uri="{FF2B5EF4-FFF2-40B4-BE49-F238E27FC236}">
                  <a16:creationId xmlns:a16="http://schemas.microsoft.com/office/drawing/2014/main" id="{240F1DA0-EA75-44C3-B8DB-6C460E86F325}"/>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a:extLst>
              <a:ext uri="{FF2B5EF4-FFF2-40B4-BE49-F238E27FC236}">
                <a16:creationId xmlns:a16="http://schemas.microsoft.com/office/drawing/2014/main" id="{09DAD992-F578-46C1-A3EB-66AA5728D419}"/>
              </a:ext>
            </a:extLst>
          </p:cNvPr>
          <p:cNvGrpSpPr/>
          <p:nvPr/>
        </p:nvGrpSpPr>
        <p:grpSpPr>
          <a:xfrm>
            <a:off x="3534164" y="4290061"/>
            <a:ext cx="5758663" cy="443207"/>
            <a:chOff x="4390838" y="6414793"/>
            <a:chExt cx="5758663" cy="443207"/>
          </a:xfrm>
        </p:grpSpPr>
        <p:sp>
          <p:nvSpPr>
            <p:cNvPr id="116" name="矩形 7">
              <a:extLst>
                <a:ext uri="{FF2B5EF4-FFF2-40B4-BE49-F238E27FC236}">
                  <a16:creationId xmlns:a16="http://schemas.microsoft.com/office/drawing/2014/main" id="{489237FF-69ED-451A-A186-015306A81B31}"/>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17" name="矩形 24">
              <a:extLst>
                <a:ext uri="{FF2B5EF4-FFF2-40B4-BE49-F238E27FC236}">
                  <a16:creationId xmlns:a16="http://schemas.microsoft.com/office/drawing/2014/main" id="{18EEDA04-42B8-44C3-B3E1-25D5BB2EE889}"/>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18" name="矩形 25">
              <a:extLst>
                <a:ext uri="{FF2B5EF4-FFF2-40B4-BE49-F238E27FC236}">
                  <a16:creationId xmlns:a16="http://schemas.microsoft.com/office/drawing/2014/main" id="{B8C1EDA3-BE25-4782-A789-AC7FC9B7BCE1}"/>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a:cs typeface="Segoe UI" panose="020B0502040204020203" pitchFamily="34" charset="0"/>
              </a:endParaRPr>
            </a:p>
          </p:txBody>
        </p:sp>
        <p:sp>
          <p:nvSpPr>
            <p:cNvPr id="119" name="矩形 26">
              <a:extLst>
                <a:ext uri="{FF2B5EF4-FFF2-40B4-BE49-F238E27FC236}">
                  <a16:creationId xmlns:a16="http://schemas.microsoft.com/office/drawing/2014/main" id="{B15A0B90-09C5-4D45-826D-206621827761}"/>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a:extLst>
              <a:ext uri="{FF2B5EF4-FFF2-40B4-BE49-F238E27FC236}">
                <a16:creationId xmlns:a16="http://schemas.microsoft.com/office/drawing/2014/main" id="{901A4F4B-C4E4-4EA2-AE4A-95CCDD0BA810}"/>
              </a:ext>
            </a:extLst>
          </p:cNvPr>
          <p:cNvGrpSpPr/>
          <p:nvPr/>
        </p:nvGrpSpPr>
        <p:grpSpPr>
          <a:xfrm>
            <a:off x="3534164" y="5586133"/>
            <a:ext cx="5758663" cy="443207"/>
            <a:chOff x="4390838" y="6414793"/>
            <a:chExt cx="5758663" cy="443207"/>
          </a:xfrm>
        </p:grpSpPr>
        <p:sp>
          <p:nvSpPr>
            <p:cNvPr id="121" name="矩形 7">
              <a:extLst>
                <a:ext uri="{FF2B5EF4-FFF2-40B4-BE49-F238E27FC236}">
                  <a16:creationId xmlns:a16="http://schemas.microsoft.com/office/drawing/2014/main" id="{D3980C71-939E-41A9-B74A-338AE2D3ACA4}"/>
                </a:ext>
              </a:extLst>
            </p:cNvPr>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a:cs typeface="Segoe UI" panose="020B0502040204020203" pitchFamily="34" charset="0"/>
              </a:endParaRPr>
            </a:p>
          </p:txBody>
        </p:sp>
        <p:sp>
          <p:nvSpPr>
            <p:cNvPr id="122" name="矩形 24">
              <a:extLst>
                <a:ext uri="{FF2B5EF4-FFF2-40B4-BE49-F238E27FC236}">
                  <a16:creationId xmlns:a16="http://schemas.microsoft.com/office/drawing/2014/main" id="{02F942F9-88EA-4254-B16F-08CE82996553}"/>
                </a:ext>
              </a:extLst>
            </p:cNvPr>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a:cs typeface="Segoe UI" panose="020B0502040204020203" pitchFamily="34" charset="0"/>
              </a:endParaRPr>
            </a:p>
          </p:txBody>
        </p:sp>
        <p:sp>
          <p:nvSpPr>
            <p:cNvPr id="123" name="矩形 25">
              <a:extLst>
                <a:ext uri="{FF2B5EF4-FFF2-40B4-BE49-F238E27FC236}">
                  <a16:creationId xmlns:a16="http://schemas.microsoft.com/office/drawing/2014/main" id="{956BBB35-F7C5-4A79-8CEF-F9FA9C5D5B41}"/>
                </a:ext>
              </a:extLst>
            </p:cNvPr>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a:cs typeface="Segoe UI" panose="020B0502040204020203" pitchFamily="34" charset="0"/>
              </a:endParaRPr>
            </a:p>
          </p:txBody>
        </p:sp>
        <p:sp>
          <p:nvSpPr>
            <p:cNvPr id="124" name="矩形 26">
              <a:extLst>
                <a:ext uri="{FF2B5EF4-FFF2-40B4-BE49-F238E27FC236}">
                  <a16:creationId xmlns:a16="http://schemas.microsoft.com/office/drawing/2014/main" id="{15EA76E8-DF19-4635-A113-6BC0D1D6D1A3}"/>
                </a:ext>
              </a:extLst>
            </p:cNvPr>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38987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p>
        </p:txBody>
      </p:sp>
      <p:sp>
        <p:nvSpPr>
          <p:cNvPr id="4" name="矩形 3">
            <a:extLst>
              <a:ext uri="{FF2B5EF4-FFF2-40B4-BE49-F238E27FC236}">
                <a16:creationId xmlns:a16="http://schemas.microsoft.com/office/drawing/2014/main" id="{46DDA379-1226-4826-8B6B-FF530A6E4CF8}"/>
              </a:ext>
            </a:extLst>
          </p:cNvPr>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a:spLocks/>
          </p:cNvSpPr>
          <p:nvPr/>
        </p:nvSpPr>
        <p:spPr bwMode="auto">
          <a:xfrm>
            <a:off x="6029328" y="2969683"/>
            <a:ext cx="5323233" cy="2383517"/>
          </a:xfrm>
          <a:prstGeom prst="rect">
            <a:avLst/>
          </a:prstGeom>
          <a:noFill/>
          <a:ln w="9525">
            <a:noFill/>
            <a:miter lim="800000"/>
            <a:headEnd/>
            <a:tailEnd/>
          </a:ln>
        </p:spPr>
        <p:txBody>
          <a:bodyPr vert="horz" wrap="square" lIns="91435" tIns="45718" rIns="91435" bIns="4571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342854" indent="-342854" defTabSz="914277">
              <a:lnSpc>
                <a:spcPct val="150000"/>
              </a:lnSpc>
            </a:pPr>
            <a:r>
              <a:rPr lang="zh-CN" altLang="en-US" b="1" kern="0" dirty="0">
                <a:latin typeface="Courier New" panose="02070309020205020404" pitchFamily="49" charset="0"/>
                <a:ea typeface="微软雅黑"/>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a:cs typeface="Courier New" panose="02070309020205020404" pitchFamily="49" charset="0"/>
              </a:rPr>
              <a:t>寄存器</a:t>
            </a:r>
            <a:endParaRPr lang="en-US" altLang="zh-CN" b="1" kern="0" dirty="0">
              <a:latin typeface="Courier New" panose="02070309020205020404" pitchFamily="49" charset="0"/>
              <a:ea typeface="微软雅黑"/>
              <a:cs typeface="Courier New" panose="02070309020205020404" pitchFamily="49" charset="0"/>
            </a:endParaRPr>
          </a:p>
          <a:p>
            <a:pPr marL="342854" indent="-342854" defTabSz="914277">
              <a:lnSpc>
                <a:spcPct val="150000"/>
              </a:lnSpc>
            </a:pPr>
            <a:r>
              <a:rPr lang="zh-CN" altLang="en-US" b="1" kern="0" dirty="0">
                <a:latin typeface="Courier New" panose="02070309020205020404" pitchFamily="49" charset="0"/>
                <a:ea typeface="微软雅黑"/>
                <a:cs typeface="Courier New" panose="02070309020205020404" pitchFamily="49" charset="0"/>
              </a:rPr>
              <a:t>程序和数据分开存放</a:t>
            </a:r>
            <a:r>
              <a:rPr lang="en-US" altLang="zh-CN" b="1" kern="0" dirty="0">
                <a:latin typeface="Courier New" panose="02070309020205020404" pitchFamily="49" charset="0"/>
                <a:ea typeface="微软雅黑"/>
                <a:cs typeface="Courier New" panose="02070309020205020404" pitchFamily="49" charset="0"/>
              </a:rPr>
              <a:t>---</a:t>
            </a:r>
            <a:r>
              <a:rPr lang="zh-CN" altLang="en-US" b="1" kern="0" dirty="0">
                <a:latin typeface="Courier New" panose="02070309020205020404" pitchFamily="49" charset="0"/>
                <a:ea typeface="微软雅黑"/>
                <a:cs typeface="Courier New" panose="02070309020205020404" pitchFamily="49" charset="0"/>
              </a:rPr>
              <a:t>哈佛结构</a:t>
            </a:r>
            <a:endParaRPr lang="en-US" altLang="zh-CN" b="1" kern="0" dirty="0">
              <a:latin typeface="Courier New" panose="02070309020205020404" pitchFamily="49" charset="0"/>
              <a:ea typeface="微软雅黑"/>
              <a:cs typeface="Courier New" panose="02070309020205020404" pitchFamily="49" charset="0"/>
            </a:endParaRPr>
          </a:p>
          <a:p>
            <a:pPr marL="812691" lvl="1" indent="-355553" defTabSz="914277">
              <a:lnSpc>
                <a:spcPct val="150000"/>
              </a:lnSpc>
              <a:buFont typeface="Wingdings" panose="05000000000000000000" pitchFamily="2" charset="2"/>
              <a:buChar char="u"/>
            </a:pPr>
            <a:r>
              <a:rPr lang="zh-CN" altLang="en-US" b="1" kern="0" dirty="0">
                <a:latin typeface="Segoe UI Black" panose="020B0A02040204020203" pitchFamily="34" charset="0"/>
                <a:ea typeface="微软雅黑"/>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691" lvl="1" indent="-355553" defTabSz="914277">
              <a:lnSpc>
                <a:spcPct val="150000"/>
              </a:lnSpc>
              <a:buFont typeface="Wingdings" panose="05000000000000000000" pitchFamily="2" charset="2"/>
              <a:buChar char="u"/>
            </a:pPr>
            <a:r>
              <a:rPr lang="zh-CN" altLang="en-US" b="1" kern="0" dirty="0">
                <a:latin typeface="Segoe UI Black" panose="020B0A02040204020203" pitchFamily="34" charset="0"/>
                <a:ea typeface="微软雅黑"/>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p>
          <a:p>
            <a:pPr marL="445098" indent="-433471" defTabSz="914277">
              <a:lnSpc>
                <a:spcPct val="150000"/>
              </a:lnSpc>
            </a:pPr>
            <a:r>
              <a:rPr lang="zh-CN" altLang="en-US" sz="2379"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79"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79"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691" lvl="1" indent="-355553" defTabSz="914277">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a:extLst>
                <a:ext uri="{FF2B5EF4-FFF2-40B4-BE49-F238E27FC236}">
                  <a16:creationId xmlns:a16="http://schemas.microsoft.com/office/drawing/2014/main" id="{9EC13A88-E991-4549-A4E9-1AB624E29D45}"/>
                </a:ext>
              </a:extLst>
            </p:cNvPr>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a:extLst>
                <a:ext uri="{FF2B5EF4-FFF2-40B4-BE49-F238E27FC236}">
                  <a16:creationId xmlns:a16="http://schemas.microsoft.com/office/drawing/2014/main" id="{7089DE98-FC37-4C1F-9209-35555F31F6C6}"/>
                </a:ext>
              </a:extLst>
            </p:cNvPr>
            <p:cNvCxnSpPr>
              <a:cxnSpLocks/>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3E86E4D-6506-4B6C-819B-7E93777F8C98}"/>
                </a:ext>
              </a:extLst>
            </p:cNvPr>
            <p:cNvSpPr/>
            <p:nvPr/>
          </p:nvSpPr>
          <p:spPr>
            <a:xfrm>
              <a:off x="2300261" y="3100219"/>
              <a:ext cx="678296" cy="405084"/>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0F435E62-1B17-4BA9-998E-C68E27B7159C}"/>
                </a:ext>
              </a:extLst>
            </p:cNvPr>
            <p:cNvCxnSpPr>
              <a:cxnSpLocks/>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FA0641A-9AF0-469B-9506-621DE6150E4C}"/>
                </a:ext>
              </a:extLst>
            </p:cNvPr>
            <p:cNvCxnSpPr>
              <a:cxnSpLocks/>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C93F85A8-96F3-452E-9BCC-000492316DCE}"/>
                </a:ext>
              </a:extLst>
            </p:cNvPr>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a:extLst>
                  <a:ext uri="{FF2B5EF4-FFF2-40B4-BE49-F238E27FC236}">
                    <a16:creationId xmlns:a16="http://schemas.microsoft.com/office/drawing/2014/main" id="{1936F5A9-F8E0-4150-BE74-09DC31568611}"/>
                  </a:ext>
                </a:extLst>
              </p:cNvPr>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a:extLst>
                  <a:ext uri="{FF2B5EF4-FFF2-40B4-BE49-F238E27FC236}">
                    <a16:creationId xmlns:a16="http://schemas.microsoft.com/office/drawing/2014/main" id="{A1263AF7-1AE1-441D-BD17-CAFE2B5FC5A8}"/>
                  </a:ext>
                </a:extLst>
              </p:cNvPr>
              <p:cNvSpPr/>
              <p:nvPr/>
            </p:nvSpPr>
            <p:spPr>
              <a:xfrm>
                <a:off x="2672636" y="3769167"/>
                <a:ext cx="40749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CBFF6D01-103F-4654-AA84-F27640E2F424}"/>
                  </a:ext>
                </a:extLst>
              </p:cNvPr>
              <p:cNvSpPr/>
              <p:nvPr/>
            </p:nvSpPr>
            <p:spPr>
              <a:xfrm>
                <a:off x="2271557" y="4158047"/>
                <a:ext cx="713546"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sp>
          <p:nvSpPr>
            <p:cNvPr id="13" name="矩形 12">
              <a:extLst>
                <a:ext uri="{FF2B5EF4-FFF2-40B4-BE49-F238E27FC236}">
                  <a16:creationId xmlns:a16="http://schemas.microsoft.com/office/drawing/2014/main" id="{857128C0-652A-4E30-91F0-107AF02ABF89}"/>
                </a:ext>
              </a:extLst>
            </p:cNvPr>
            <p:cNvSpPr/>
            <p:nvPr/>
          </p:nvSpPr>
          <p:spPr>
            <a:xfrm>
              <a:off x="4773023" y="2325764"/>
              <a:ext cx="889630" cy="374450"/>
            </a:xfrm>
            <a:prstGeom prst="rect">
              <a:avLst/>
            </a:prstGeom>
          </p:spPr>
          <p:txBody>
            <a:bodyPr wrap="none">
              <a:spAutoFit/>
            </a:bodyPr>
            <a:lstStyle/>
            <a:p>
              <a:r>
                <a:rPr lang="zh-CN" altLang="en-US" sz="1707"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4" name="矩形 13">
              <a:extLst>
                <a:ext uri="{FF2B5EF4-FFF2-40B4-BE49-F238E27FC236}">
                  <a16:creationId xmlns:a16="http://schemas.microsoft.com/office/drawing/2014/main" id="{2E0BAF77-EE4C-4CC4-992D-1B29386BB56A}"/>
                </a:ext>
              </a:extLst>
            </p:cNvPr>
            <p:cNvSpPr/>
            <p:nvPr/>
          </p:nvSpPr>
          <p:spPr>
            <a:xfrm>
              <a:off x="2800717" y="5248201"/>
              <a:ext cx="304168" cy="405084"/>
            </a:xfrm>
            <a:prstGeom prst="rect">
              <a:avLst/>
            </a:prstGeom>
          </p:spPr>
          <p:txBody>
            <a:bodyPr wrap="square">
              <a:spAutoFit/>
            </a:bodyPr>
            <a:lstStyle/>
            <a:p>
              <a:r>
                <a:rPr lang="en-US" altLang="zh-CN" sz="1896" dirty="0">
                  <a:latin typeface="Times New Roman" panose="02020603050405020304" pitchFamily="18" charset="0"/>
                  <a:cs typeface="Times New Roman" panose="02020603050405020304" pitchFamily="18" charset="0"/>
                </a:rPr>
                <a:t>4</a:t>
              </a:r>
              <a:endParaRPr lang="zh-CN" altLang="en-US" sz="1896" dirty="0">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D92635F-1C2D-4162-9A13-170EB37639E1}"/>
                </a:ext>
              </a:extLst>
            </p:cNvPr>
            <p:cNvCxnSpPr>
              <a:cxnSpLocks/>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a:extLst>
                <a:ext uri="{FF2B5EF4-FFF2-40B4-BE49-F238E27FC236}">
                  <a16:creationId xmlns:a16="http://schemas.microsoft.com/office/drawing/2014/main" id="{4FD8867C-45CB-4B42-AAD1-E6810A21F51C}"/>
                </a:ext>
              </a:extLst>
            </p:cNvPr>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a:extLst>
                <a:ext uri="{FF2B5EF4-FFF2-40B4-BE49-F238E27FC236}">
                  <a16:creationId xmlns:a16="http://schemas.microsoft.com/office/drawing/2014/main" id="{3B04B997-499F-4890-B68B-471A8EBFDD67}"/>
                </a:ext>
              </a:extLst>
            </p:cNvPr>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a:extLst>
                <a:ext uri="{FF2B5EF4-FFF2-40B4-BE49-F238E27FC236}">
                  <a16:creationId xmlns:a16="http://schemas.microsoft.com/office/drawing/2014/main" id="{D3A2499C-02EC-4853-B80E-364C09F71C0F}"/>
                </a:ext>
              </a:extLst>
            </p:cNvPr>
            <p:cNvSpPr/>
            <p:nvPr/>
          </p:nvSpPr>
          <p:spPr>
            <a:xfrm>
              <a:off x="4040140" y="4864914"/>
              <a:ext cx="488940" cy="589840"/>
            </a:xfrm>
            <a:prstGeom prst="rect">
              <a:avLst/>
            </a:prstGeom>
          </p:spPr>
          <p:txBody>
            <a:bodyPr wrap="none">
              <a:spAutoFit/>
            </a:bodyPr>
            <a:lstStyle/>
            <a:p>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4"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2EF7FF38-547F-4842-883B-B8ED6547CE15}"/>
                </a:ext>
              </a:extLst>
            </p:cNvPr>
            <p:cNvCxnSpPr>
              <a:cxnSpLocks/>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a:extLst>
                <a:ext uri="{FF2B5EF4-FFF2-40B4-BE49-F238E27FC236}">
                  <a16:creationId xmlns:a16="http://schemas.microsoft.com/office/drawing/2014/main" id="{2EF7FF38-547F-4842-883B-B8ED6547CE15}"/>
                </a:ext>
              </a:extLst>
            </p:cNvPr>
            <p:cNvCxnSpPr>
              <a:cxnSpLocks/>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a:extLst>
                <a:ext uri="{FF2B5EF4-FFF2-40B4-BE49-F238E27FC236}">
                  <a16:creationId xmlns:a16="http://schemas.microsoft.com/office/drawing/2014/main" id="{CF5246AF-7F37-4B15-BE19-3F53A543C723}"/>
                </a:ext>
              </a:extLst>
            </p:cNvPr>
            <p:cNvSpPr/>
            <p:nvPr/>
          </p:nvSpPr>
          <p:spPr>
            <a:xfrm>
              <a:off x="1604839" y="2248173"/>
              <a:ext cx="781426" cy="405084"/>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PC+4</a:t>
              </a:r>
              <a:endParaRPr lang="zh-CN" altLang="en-US" sz="1896" baseline="-250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857128C0-652A-4E30-91F0-107AF02ABF89}"/>
                </a:ext>
              </a:extLst>
            </p:cNvPr>
            <p:cNvSpPr/>
            <p:nvPr/>
          </p:nvSpPr>
          <p:spPr>
            <a:xfrm>
              <a:off x="2805603" y="2369800"/>
              <a:ext cx="774664" cy="374450"/>
            </a:xfrm>
            <a:prstGeom prst="rect">
              <a:avLst/>
            </a:prstGeom>
          </p:spPr>
          <p:txBody>
            <a:bodyPr wrap="none">
              <a:spAutoFit/>
            </a:bodyPr>
            <a:lstStyle/>
            <a:p>
              <a:r>
                <a:rPr lang="en-US" altLang="zh-CN" sz="1707"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7"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10468" y="1734132"/>
            <a:ext cx="3859617" cy="699359"/>
          </a:xfrm>
          <a:prstGeom prst="rect">
            <a:avLst/>
          </a:prstGeom>
          <a:noFill/>
        </p:spPr>
        <p:txBody>
          <a:bodyPr wrap="square" rtlCol="0">
            <a:spAutoFit/>
          </a:bodyPr>
          <a:lstStyle/>
          <a:p>
            <a:pPr>
              <a:lnSpc>
                <a:spcPct val="130000"/>
              </a:lnSpc>
              <a:spcBef>
                <a:spcPts val="569"/>
              </a:spcBef>
              <a:spcAft>
                <a:spcPts val="569"/>
              </a:spcAft>
            </a:pPr>
            <a:r>
              <a:rPr lang="en-US" altLang="zh-CN" sz="3034"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3034"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4"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cxnSp>
        <p:nvCxnSpPr>
          <p:cNvPr id="32" name="直接连接符 31">
            <a:extLst>
              <a:ext uri="{FF2B5EF4-FFF2-40B4-BE49-F238E27FC236}">
                <a16:creationId xmlns:a16="http://schemas.microsoft.com/office/drawing/2014/main" id="{0F435E62-1B17-4BA9-998E-C68E27B7159C}"/>
              </a:ext>
            </a:extLst>
          </p:cNvPr>
          <p:cNvCxnSpPr>
            <a:cxnSpLocks/>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FA0641A-9AF0-469B-9506-621DE6150E4C}"/>
              </a:ext>
            </a:extLst>
          </p:cNvPr>
          <p:cNvCxnSpPr>
            <a:cxnSpLocks/>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D92635F-1C2D-4162-9A13-170EB37639E1}"/>
              </a:ext>
            </a:extLst>
          </p:cNvPr>
          <p:cNvCxnSpPr>
            <a:cxnSpLocks/>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a:extLst>
              <a:ext uri="{FF2B5EF4-FFF2-40B4-BE49-F238E27FC236}">
                <a16:creationId xmlns:a16="http://schemas.microsoft.com/office/drawing/2014/main" id="{4FD8867C-45CB-4B42-AAD1-E6810A21F51C}"/>
              </a:ext>
            </a:extLst>
          </p:cNvPr>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a:extLst>
              <a:ext uri="{FF2B5EF4-FFF2-40B4-BE49-F238E27FC236}">
                <a16:creationId xmlns:a16="http://schemas.microsoft.com/office/drawing/2014/main" id="{2EF7FF38-547F-4842-883B-B8ED6547CE15}"/>
              </a:ext>
            </a:extLst>
          </p:cNvPr>
          <p:cNvCxnSpPr>
            <a:cxnSpLocks/>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a:extLst>
              <a:ext uri="{FF2B5EF4-FFF2-40B4-BE49-F238E27FC236}">
                <a16:creationId xmlns:a16="http://schemas.microsoft.com/office/drawing/2014/main" id="{2EF7FF38-547F-4842-883B-B8ED6547CE15}"/>
              </a:ext>
            </a:extLst>
          </p:cNvPr>
          <p:cNvCxnSpPr>
            <a:cxnSpLocks/>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a:extLst>
                <a:ext uri="{FF2B5EF4-FFF2-40B4-BE49-F238E27FC236}">
                  <a16:creationId xmlns:a16="http://schemas.microsoft.com/office/drawing/2014/main" id="{C93F85A8-96F3-452E-9BCC-000492316DCE}"/>
                </a:ext>
              </a:extLst>
            </p:cNvPr>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a:extLst>
                  <a:ext uri="{FF2B5EF4-FFF2-40B4-BE49-F238E27FC236}">
                    <a16:creationId xmlns:a16="http://schemas.microsoft.com/office/drawing/2014/main" id="{1936F5A9-F8E0-4150-BE74-09DC31568611}"/>
                  </a:ext>
                </a:extLst>
              </p:cNvPr>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a:extLst>
                  <a:ext uri="{FF2B5EF4-FFF2-40B4-BE49-F238E27FC236}">
                    <a16:creationId xmlns:a16="http://schemas.microsoft.com/office/drawing/2014/main" id="{A1263AF7-1AE1-441D-BD17-CAFE2B5FC5A8}"/>
                  </a:ext>
                </a:extLst>
              </p:cNvPr>
              <p:cNvSpPr/>
              <p:nvPr/>
            </p:nvSpPr>
            <p:spPr>
              <a:xfrm>
                <a:off x="2672636" y="3769167"/>
                <a:ext cx="40749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CBFF6D01-103F-4654-AA84-F27640E2F424}"/>
                  </a:ext>
                </a:extLst>
              </p:cNvPr>
              <p:cNvSpPr/>
              <p:nvPr/>
            </p:nvSpPr>
            <p:spPr>
              <a:xfrm>
                <a:off x="2271557" y="4158047"/>
                <a:ext cx="713546"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a:extLst>
                <a:ext uri="{FF2B5EF4-FFF2-40B4-BE49-F238E27FC236}">
                  <a16:creationId xmlns:a16="http://schemas.microsoft.com/office/drawing/2014/main" id="{3B04B997-499F-4890-B68B-471A8EBFDD67}"/>
                </a:ext>
              </a:extLst>
            </p:cNvPr>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a:extLst>
                <a:ext uri="{FF2B5EF4-FFF2-40B4-BE49-F238E27FC236}">
                  <a16:creationId xmlns:a16="http://schemas.microsoft.com/office/drawing/2014/main" id="{D3A2499C-02EC-4853-B80E-364C09F71C0F}"/>
                </a:ext>
              </a:extLst>
            </p:cNvPr>
            <p:cNvSpPr/>
            <p:nvPr/>
          </p:nvSpPr>
          <p:spPr>
            <a:xfrm>
              <a:off x="4040140" y="4864914"/>
              <a:ext cx="488940" cy="589840"/>
            </a:xfrm>
            <a:prstGeom prst="rect">
              <a:avLst/>
            </a:prstGeom>
          </p:spPr>
          <p:txBody>
            <a:bodyPr wrap="none">
              <a:spAutoFit/>
            </a:bodyPr>
            <a:lstStyle/>
            <a:p>
              <a:r>
                <a:rPr lang="en-US" altLang="zh-CN" sz="3034"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4"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a:extLst>
                <a:ext uri="{FF2B5EF4-FFF2-40B4-BE49-F238E27FC236}">
                  <a16:creationId xmlns:a16="http://schemas.microsoft.com/office/drawing/2014/main" id="{C93F85A8-96F3-452E-9BCC-000492316DCE}"/>
                </a:ext>
              </a:extLst>
            </p:cNvPr>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a:extLst>
                  <a:ext uri="{FF2B5EF4-FFF2-40B4-BE49-F238E27FC236}">
                    <a16:creationId xmlns:a16="http://schemas.microsoft.com/office/drawing/2014/main" id="{1936F5A9-F8E0-4150-BE74-09DC31568611}"/>
                  </a:ext>
                </a:extLst>
              </p:cNvPr>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a:extLst>
                  <a:ext uri="{FF2B5EF4-FFF2-40B4-BE49-F238E27FC236}">
                    <a16:creationId xmlns:a16="http://schemas.microsoft.com/office/drawing/2014/main" id="{A1263AF7-1AE1-441D-BD17-CAFE2B5FC5A8}"/>
                  </a:ext>
                </a:extLst>
              </p:cNvPr>
              <p:cNvSpPr/>
              <p:nvPr/>
            </p:nvSpPr>
            <p:spPr>
              <a:xfrm>
                <a:off x="2672636" y="3769167"/>
                <a:ext cx="407492"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RD</a:t>
                </a:r>
                <a:endParaRPr lang="zh-CN" altLang="en-US" sz="1896"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0378166C-4459-4E94-9180-444EAF8AFBBF}"/>
                  </a:ext>
                </a:extLst>
              </p:cNvPr>
              <p:cNvSpPr/>
              <p:nvPr/>
            </p:nvSpPr>
            <p:spPr>
              <a:xfrm>
                <a:off x="2153669" y="3768090"/>
                <a:ext cx="281321" cy="276685"/>
              </a:xfrm>
              <a:prstGeom prst="rect">
                <a:avLst/>
              </a:prstGeom>
            </p:spPr>
            <p:txBody>
              <a:bodyPr wrap="none">
                <a:spAutoFit/>
              </a:bodyPr>
              <a:lstStyle/>
              <a:p>
                <a:r>
                  <a:rPr lang="en-US" altLang="zh-CN" sz="1896" dirty="0">
                    <a:latin typeface="Times New Roman" panose="02020603050405020304" pitchFamily="18" charset="0"/>
                    <a:cs typeface="Times New Roman" panose="02020603050405020304" pitchFamily="18" charset="0"/>
                  </a:rPr>
                  <a:t>A</a:t>
                </a:r>
                <a:endParaRPr lang="zh-CN" altLang="en-US" sz="1896" dirty="0">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CBFF6D01-103F-4654-AA84-F27640E2F424}"/>
                  </a:ext>
                </a:extLst>
              </p:cNvPr>
              <p:cNvSpPr/>
              <p:nvPr/>
            </p:nvSpPr>
            <p:spPr>
              <a:xfrm>
                <a:off x="2271557" y="4158047"/>
                <a:ext cx="713547" cy="486855"/>
              </a:xfrm>
              <a:prstGeom prst="rect">
                <a:avLst/>
              </a:prstGeom>
            </p:spPr>
            <p:txBody>
              <a:bodyPr wrap="none">
                <a:spAutoFit/>
              </a:bodyPr>
              <a:lstStyle/>
              <a:p>
                <a:pPr algn="ctr" defTabSz="914277"/>
                <a:r>
                  <a:rPr lang="zh-CN" altLang="en-US" sz="1896" b="1" kern="0" dirty="0">
                    <a:latin typeface="微软雅黑"/>
                    <a:ea typeface="微软雅黑"/>
                  </a:rPr>
                  <a:t>指令</a:t>
                </a:r>
                <a:endParaRPr lang="en-US" altLang="zh-CN" sz="1896" b="1" kern="0" dirty="0">
                  <a:latin typeface="微软雅黑"/>
                  <a:ea typeface="微软雅黑"/>
                </a:endParaRPr>
              </a:p>
              <a:p>
                <a:pPr algn="ctr" defTabSz="914277"/>
                <a:r>
                  <a:rPr lang="zh-CN" altLang="en-US" sz="1896" b="1" kern="0" dirty="0">
                    <a:latin typeface="微软雅黑"/>
                    <a:ea typeface="微软雅黑"/>
                  </a:rPr>
                  <a:t>存储器</a:t>
                </a: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a:extLst>
              <a:ext uri="{FF2B5EF4-FFF2-40B4-BE49-F238E27FC236}">
                <a16:creationId xmlns:a16="http://schemas.microsoft.com/office/drawing/2014/main" id="{7444125F-4247-4064-A3EE-03A50109F7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a:extLst>
                <a:ext uri="{FF2B5EF4-FFF2-40B4-BE49-F238E27FC236}">
                  <a16:creationId xmlns:a16="http://schemas.microsoft.com/office/drawing/2014/main" id="{9EC13A88-E991-4549-A4E9-1AB624E29D45}"/>
                </a:ext>
              </a:extLst>
            </p:cNvPr>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extLst>
      <p:ext uri="{BB962C8B-B14F-4D97-AF65-F5344CB8AC3E}">
        <p14:creationId xmlns:p14="http://schemas.microsoft.com/office/powerpoint/2010/main" val="119669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36DE31D-6224-4A79-A586-E90E1B755F76}"/>
              </a:ext>
            </a:extLst>
          </p:cNvPr>
          <p:cNvCxnSpPr>
            <a:cxnSpLocks/>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a:extLst>
              <a:ext uri="{FF2B5EF4-FFF2-40B4-BE49-F238E27FC236}">
                <a16:creationId xmlns:a16="http://schemas.microsoft.com/office/drawing/2014/main" id="{9EC13A88-E991-4549-A4E9-1AB624E29D45}"/>
              </a:ext>
            </a:extLst>
          </p:cNvPr>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a:extLst>
              <a:ext uri="{FF2B5EF4-FFF2-40B4-BE49-F238E27FC236}">
                <a16:creationId xmlns:a16="http://schemas.microsoft.com/office/drawing/2014/main" id="{7089DE98-FC37-4C1F-9209-35555F31F6C6}"/>
              </a:ext>
            </a:extLst>
          </p:cNvPr>
          <p:cNvCxnSpPr>
            <a:cxnSpLocks/>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3E86E4D-6506-4B6C-819B-7E93777F8C98}"/>
              </a:ext>
            </a:extLst>
          </p:cNvPr>
          <p:cNvSpPr/>
          <p:nvPr/>
        </p:nvSpPr>
        <p:spPr>
          <a:xfrm>
            <a:off x="2199500" y="3033200"/>
            <a:ext cx="643125" cy="384080"/>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0F435E62-1B17-4BA9-998E-C68E27B7159C}"/>
              </a:ext>
            </a:extLst>
          </p:cNvPr>
          <p:cNvCxnSpPr>
            <a:cxnSpLocks/>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FA0641A-9AF0-469B-9506-621DE6150E4C}"/>
              </a:ext>
            </a:extLst>
          </p:cNvPr>
          <p:cNvCxnSpPr>
            <a:cxnSpLocks/>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6DDA379-1226-4826-8B6B-FF530A6E4CF8}"/>
              </a:ext>
            </a:extLst>
          </p:cNvPr>
          <p:cNvSpPr/>
          <p:nvPr/>
        </p:nvSpPr>
        <p:spPr>
          <a:xfrm>
            <a:off x="2243140" y="2062861"/>
            <a:ext cx="497252"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6" dirty="0">
              <a:latin typeface="Segoe UI Black" panose="020B0A02040204020203" pitchFamily="34" charset="0"/>
              <a:cs typeface="Segoe UI Black" panose="020B0A02040204020203" pitchFamily="34" charset="0"/>
            </a:endParaRPr>
          </a:p>
        </p:txBody>
      </p:sp>
      <p:grpSp>
        <p:nvGrpSpPr>
          <p:cNvPr id="28" name="组合 27">
            <a:extLst>
              <a:ext uri="{FF2B5EF4-FFF2-40B4-BE49-F238E27FC236}">
                <a16:creationId xmlns:a16="http://schemas.microsoft.com/office/drawing/2014/main" id="{C93F85A8-96F3-452E-9BCC-000492316DCE}"/>
              </a:ext>
            </a:extLst>
          </p:cNvPr>
          <p:cNvGrpSpPr/>
          <p:nvPr/>
        </p:nvGrpSpPr>
        <p:grpSpPr>
          <a:xfrm>
            <a:off x="3022659" y="2342154"/>
            <a:ext cx="1064999" cy="1665822"/>
            <a:chOff x="2153669" y="3581315"/>
            <a:chExt cx="959942" cy="1387999"/>
          </a:xfrm>
        </p:grpSpPr>
        <p:sp>
          <p:nvSpPr>
            <p:cNvPr id="29" name="矩形 28">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a:extLst>
                <a:ext uri="{FF2B5EF4-FFF2-40B4-BE49-F238E27FC236}">
                  <a16:creationId xmlns:a16="http://schemas.microsoft.com/office/drawing/2014/main" id="{A1263AF7-1AE1-441D-BD17-CAFE2B5FC5A8}"/>
                </a:ext>
              </a:extLst>
            </p:cNvPr>
            <p:cNvSpPr/>
            <p:nvPr/>
          </p:nvSpPr>
          <p:spPr>
            <a:xfrm>
              <a:off x="2672636" y="3769167"/>
              <a:ext cx="440975"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RD</a:t>
              </a:r>
              <a:endParaRPr lang="zh-CN" altLang="en-US" sz="1707"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0378166C-4459-4E94-9180-444EAF8AFBBF}"/>
                </a:ext>
              </a:extLst>
            </p:cNvPr>
            <p:cNvSpPr/>
            <p:nvPr/>
          </p:nvSpPr>
          <p:spPr>
            <a:xfrm>
              <a:off x="2153669" y="3768090"/>
              <a:ext cx="309493"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CBFF6D01-103F-4654-AA84-F27640E2F424}"/>
                </a:ext>
              </a:extLst>
            </p:cNvPr>
            <p:cNvSpPr/>
            <p:nvPr/>
          </p:nvSpPr>
          <p:spPr>
            <a:xfrm>
              <a:off x="2282858" y="4158047"/>
              <a:ext cx="690940" cy="465984"/>
            </a:xfrm>
            <a:prstGeom prst="rect">
              <a:avLst/>
            </a:prstGeom>
          </p:spPr>
          <p:txBody>
            <a:bodyPr wrap="none">
              <a:spAutoFit/>
            </a:bodyPr>
            <a:lstStyle/>
            <a:p>
              <a:pPr algn="ctr" defTabSz="914277"/>
              <a:r>
                <a:rPr lang="zh-CN" altLang="en-US" sz="1517" b="1" kern="0" dirty="0">
                  <a:latin typeface="微软雅黑"/>
                  <a:ea typeface="微软雅黑"/>
                </a:rPr>
                <a:t>指令</a:t>
              </a:r>
              <a:endParaRPr lang="en-US" altLang="zh-CN" sz="1517" b="1" kern="0" dirty="0">
                <a:latin typeface="微软雅黑"/>
                <a:ea typeface="微软雅黑"/>
              </a:endParaRPr>
            </a:p>
            <a:p>
              <a:pPr algn="ctr" defTabSz="914277"/>
              <a:r>
                <a:rPr lang="zh-CN" altLang="en-US" sz="1517" b="1" kern="0" dirty="0">
                  <a:latin typeface="微软雅黑"/>
                  <a:ea typeface="微软雅黑"/>
                </a:rPr>
                <a:t>存储器</a:t>
              </a:r>
            </a:p>
          </p:txBody>
        </p:sp>
      </p:grpSp>
      <p:sp>
        <p:nvSpPr>
          <p:cNvPr id="33" name="矩形 32">
            <a:extLst>
              <a:ext uri="{FF2B5EF4-FFF2-40B4-BE49-F238E27FC236}">
                <a16:creationId xmlns:a16="http://schemas.microsoft.com/office/drawing/2014/main" id="{6ADE1577-D099-48C5-A765-0576FAF32FDA}"/>
              </a:ext>
            </a:extLst>
          </p:cNvPr>
          <p:cNvSpPr/>
          <p:nvPr/>
        </p:nvSpPr>
        <p:spPr>
          <a:xfrm>
            <a:off x="4654018" y="2762005"/>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20:16</a:t>
            </a:r>
            <a:endParaRPr lang="zh-CN" altLang="en-US" sz="1517"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E7EABD73-17EC-4DE6-9461-54B9F3D31B84}"/>
              </a:ext>
            </a:extLst>
          </p:cNvPr>
          <p:cNvSpPr/>
          <p:nvPr/>
        </p:nvSpPr>
        <p:spPr>
          <a:xfrm>
            <a:off x="4648685" y="2457036"/>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25:21</a:t>
            </a:r>
            <a:endParaRPr lang="zh-CN" altLang="en-US" sz="1517"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2D8564FE-64CF-469A-8B28-1E018EFC2C23}"/>
              </a:ext>
            </a:extLst>
          </p:cNvPr>
          <p:cNvSpPr/>
          <p:nvPr/>
        </p:nvSpPr>
        <p:spPr>
          <a:xfrm>
            <a:off x="4647101" y="3089859"/>
            <a:ext cx="623056"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15:11</a:t>
            </a:r>
            <a:endParaRPr lang="zh-CN" altLang="en-US" sz="1517"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06D13955-8991-4AB9-8AE6-E6D52BF4E822}"/>
              </a:ext>
            </a:extLst>
          </p:cNvPr>
          <p:cNvSpPr>
            <a:spLocks/>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a:extLst>
              <a:ext uri="{FF2B5EF4-FFF2-40B4-BE49-F238E27FC236}">
                <a16:creationId xmlns:a16="http://schemas.microsoft.com/office/drawing/2014/main" id="{35F5988D-9868-4683-92E1-7DD10CC02284}"/>
              </a:ext>
            </a:extLst>
          </p:cNvPr>
          <p:cNvSpPr/>
          <p:nvPr/>
        </p:nvSpPr>
        <p:spPr>
          <a:xfrm>
            <a:off x="5907898" y="2524859"/>
            <a:ext cx="54854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32DF3147-11BF-4F5C-8978-CAF054A4CCDD}"/>
              </a:ext>
            </a:extLst>
          </p:cNvPr>
          <p:cNvSpPr/>
          <p:nvPr/>
        </p:nvSpPr>
        <p:spPr>
          <a:xfrm>
            <a:off x="5904102" y="2851326"/>
            <a:ext cx="54854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39" name="矩形 38">
            <a:extLst>
              <a:ext uri="{FF2B5EF4-FFF2-40B4-BE49-F238E27FC236}">
                <a16:creationId xmlns:a16="http://schemas.microsoft.com/office/drawing/2014/main" id="{BD38C2BD-176A-44EC-BE75-198DF8F2BDE6}"/>
              </a:ext>
            </a:extLst>
          </p:cNvPr>
          <p:cNvSpPr/>
          <p:nvPr/>
        </p:nvSpPr>
        <p:spPr>
          <a:xfrm>
            <a:off x="5909661" y="3186893"/>
            <a:ext cx="500458"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6EC311AC-23AA-44AC-815A-8889216F2B8B}"/>
              </a:ext>
            </a:extLst>
          </p:cNvPr>
          <p:cNvSpPr/>
          <p:nvPr/>
        </p:nvSpPr>
        <p:spPr>
          <a:xfrm>
            <a:off x="5906816" y="3728148"/>
            <a:ext cx="550151"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CAC34120-E9F4-49D1-AD8A-A3BD3D3C8D26}"/>
              </a:ext>
            </a:extLst>
          </p:cNvPr>
          <p:cNvSpPr/>
          <p:nvPr/>
        </p:nvSpPr>
        <p:spPr>
          <a:xfrm>
            <a:off x="6506865" y="2250210"/>
            <a:ext cx="524503"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WE</a:t>
            </a:r>
            <a:endParaRPr lang="zh-CN" altLang="en-US" sz="1707"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45926BBC-26ED-4FD0-B8B6-D5969ED71709}"/>
              </a:ext>
            </a:extLst>
          </p:cNvPr>
          <p:cNvSpPr/>
          <p:nvPr/>
        </p:nvSpPr>
        <p:spPr>
          <a:xfrm>
            <a:off x="6217413" y="3456460"/>
            <a:ext cx="1063113" cy="355034"/>
          </a:xfrm>
          <a:prstGeom prst="rect">
            <a:avLst/>
          </a:prstGeom>
        </p:spPr>
        <p:txBody>
          <a:bodyPr wrap="none">
            <a:spAutoFit/>
          </a:bodyPr>
          <a:lstStyle/>
          <a:p>
            <a:pPr algn="ctr" defTabSz="914277">
              <a:defRPr/>
            </a:pPr>
            <a:r>
              <a:rPr lang="zh-CN" altLang="en-US" sz="1707" b="1" kern="0" dirty="0">
                <a:solidFill>
                  <a:srgbClr val="000000"/>
                </a:solidFill>
                <a:latin typeface="微软雅黑"/>
                <a:ea typeface="微软雅黑"/>
              </a:rPr>
              <a:t>寄存器组</a:t>
            </a:r>
          </a:p>
        </p:txBody>
      </p:sp>
      <p:sp>
        <p:nvSpPr>
          <p:cNvPr id="43" name="矩形 42">
            <a:extLst>
              <a:ext uri="{FF2B5EF4-FFF2-40B4-BE49-F238E27FC236}">
                <a16:creationId xmlns:a16="http://schemas.microsoft.com/office/drawing/2014/main" id="{4C593A01-858B-4B68-AF47-71D6F26A6E5F}"/>
              </a:ext>
            </a:extLst>
          </p:cNvPr>
          <p:cNvSpPr/>
          <p:nvPr/>
        </p:nvSpPr>
        <p:spPr>
          <a:xfrm>
            <a:off x="7175309" y="2560384"/>
            <a:ext cx="439544"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073FB5D5-5546-4A1A-B00C-0B340A318ADD}"/>
              </a:ext>
            </a:extLst>
          </p:cNvPr>
          <p:cNvSpPr/>
          <p:nvPr/>
        </p:nvSpPr>
        <p:spPr>
          <a:xfrm>
            <a:off x="7175309" y="3186893"/>
            <a:ext cx="439544" cy="35503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cxnSp>
        <p:nvCxnSpPr>
          <p:cNvPr id="45" name="直接连接符 44">
            <a:extLst>
              <a:ext uri="{FF2B5EF4-FFF2-40B4-BE49-F238E27FC236}">
                <a16:creationId xmlns:a16="http://schemas.microsoft.com/office/drawing/2014/main" id="{1562766D-06B6-4E68-A522-842479D25B05}"/>
              </a:ext>
            </a:extLst>
          </p:cNvPr>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a:extLst>
              <a:ext uri="{FF2B5EF4-FFF2-40B4-BE49-F238E27FC236}">
                <a16:creationId xmlns:a16="http://schemas.microsoft.com/office/drawing/2014/main" id="{3B04B997-499F-4890-B68B-471A8EBFDD67}"/>
              </a:ext>
            </a:extLst>
          </p:cNvPr>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a:extLst>
              <a:ext uri="{FF2B5EF4-FFF2-40B4-BE49-F238E27FC236}">
                <a16:creationId xmlns:a16="http://schemas.microsoft.com/office/drawing/2014/main" id="{CF41F216-AFB6-4A00-9021-A79FAADE4749}"/>
              </a:ext>
            </a:extLst>
          </p:cNvPr>
          <p:cNvSpPr/>
          <p:nvPr/>
        </p:nvSpPr>
        <p:spPr>
          <a:xfrm rot="16200000">
            <a:off x="8991115" y="2890008"/>
            <a:ext cx="678391"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6" dirty="0">
              <a:latin typeface="Segoe UI Black" panose="020B0A02040204020203" pitchFamily="34" charset="0"/>
              <a:cs typeface="Segoe UI Black" panose="020B0A02040204020203" pitchFamily="34" charset="0"/>
            </a:endParaRPr>
          </a:p>
        </p:txBody>
      </p:sp>
      <p:sp>
        <p:nvSpPr>
          <p:cNvPr id="48" name="矩形 47">
            <a:extLst>
              <a:ext uri="{FF2B5EF4-FFF2-40B4-BE49-F238E27FC236}">
                <a16:creationId xmlns:a16="http://schemas.microsoft.com/office/drawing/2014/main" id="{00E3412D-D0A6-4535-BA79-0322A384456A}"/>
              </a:ext>
            </a:extLst>
          </p:cNvPr>
          <p:cNvSpPr/>
          <p:nvPr/>
        </p:nvSpPr>
        <p:spPr>
          <a:xfrm>
            <a:off x="9519270" y="2700635"/>
            <a:ext cx="1202573" cy="355034"/>
          </a:xfrm>
          <a:prstGeom prst="rect">
            <a:avLst/>
          </a:prstGeom>
        </p:spPr>
        <p:txBody>
          <a:bodyPr wrap="none">
            <a:spAutoFit/>
          </a:bodyPr>
          <a:lstStyle/>
          <a:p>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Rt</a:t>
            </a:r>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707" dirty="0">
              <a:latin typeface="Segoe UI Black" panose="020B0A02040204020203" pitchFamily="34" charset="0"/>
              <a:cs typeface="Segoe UI Black" panose="020B0A02040204020203" pitchFamily="34" charset="0"/>
            </a:endParaRPr>
          </a:p>
        </p:txBody>
      </p:sp>
      <p:cxnSp>
        <p:nvCxnSpPr>
          <p:cNvPr id="49" name="直接连接符 48">
            <a:extLst>
              <a:ext uri="{FF2B5EF4-FFF2-40B4-BE49-F238E27FC236}">
                <a16:creationId xmlns:a16="http://schemas.microsoft.com/office/drawing/2014/main" id="{39594D74-9156-42D5-BE79-B03E01A52C51}"/>
              </a:ext>
            </a:extLst>
          </p:cNvPr>
          <p:cNvCxnSpPr>
            <a:cxnSpLocks/>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EF7FF38-547F-4842-883B-B8ED6547CE15}"/>
              </a:ext>
            </a:extLst>
          </p:cNvPr>
          <p:cNvCxnSpPr>
            <a:cxnSpLocks/>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EF7FF38-547F-4842-883B-B8ED6547CE15}"/>
              </a:ext>
            </a:extLst>
          </p:cNvPr>
          <p:cNvCxnSpPr>
            <a:cxnSpLocks/>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E3E86E4D-6506-4B6C-819B-7E93777F8C98}"/>
                </a:ext>
              </a:extLst>
            </p:cNvPr>
            <p:cNvSpPr/>
            <p:nvPr/>
          </p:nvSpPr>
          <p:spPr>
            <a:xfrm>
              <a:off x="1853728" y="4460324"/>
              <a:ext cx="558006" cy="333246"/>
            </a:xfrm>
            <a:prstGeom prst="rect">
              <a:avLst/>
            </a:prstGeom>
            <a:noFill/>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00E3412D-D0A6-4535-BA79-0322A384456A}"/>
              </a:ext>
            </a:extLst>
          </p:cNvPr>
          <p:cNvSpPr/>
          <p:nvPr/>
        </p:nvSpPr>
        <p:spPr>
          <a:xfrm>
            <a:off x="6138954" y="1733296"/>
            <a:ext cx="1204176"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63" name="矩形 62">
            <a:extLst>
              <a:ext uri="{FF2B5EF4-FFF2-40B4-BE49-F238E27FC236}">
                <a16:creationId xmlns:a16="http://schemas.microsoft.com/office/drawing/2014/main" id="{00E3412D-D0A6-4535-BA79-0322A384456A}"/>
              </a:ext>
            </a:extLst>
          </p:cNvPr>
          <p:cNvSpPr/>
          <p:nvPr/>
        </p:nvSpPr>
        <p:spPr>
          <a:xfrm>
            <a:off x="8717922" y="1741541"/>
            <a:ext cx="862737" cy="355034"/>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a:extLst>
              <a:ext uri="{FF2B5EF4-FFF2-40B4-BE49-F238E27FC236}">
                <a16:creationId xmlns:a16="http://schemas.microsoft.com/office/drawing/2014/main" id="{E36DE31D-6224-4A79-A586-E90E1B755F76}"/>
              </a:ext>
            </a:extLst>
          </p:cNvPr>
          <p:cNvCxnSpPr>
            <a:cxnSpLocks/>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089DE98-FC37-4C1F-9209-35555F31F6C6}"/>
              </a:ext>
            </a:extLst>
          </p:cNvPr>
          <p:cNvCxnSpPr>
            <a:cxnSpLocks/>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E3E86E4D-6506-4B6C-819B-7E93777F8C98}"/>
              </a:ext>
            </a:extLst>
          </p:cNvPr>
          <p:cNvSpPr/>
          <p:nvPr/>
        </p:nvSpPr>
        <p:spPr>
          <a:xfrm>
            <a:off x="2203334" y="3030613"/>
            <a:ext cx="643125" cy="384080"/>
          </a:xfrm>
          <a:prstGeom prst="rect">
            <a:avLst/>
          </a:prstGeom>
        </p:spPr>
        <p:txBody>
          <a:bodyPr wrap="none">
            <a:spAutoFit/>
          </a:bodyPr>
          <a:lstStyle/>
          <a:p>
            <a:r>
              <a:rPr lang="en-US" altLang="zh-CN" sz="1896" i="1" dirty="0">
                <a:solidFill>
                  <a:srgbClr val="C00000"/>
                </a:solidFill>
                <a:latin typeface="Times New Roman" panose="02020603050405020304" pitchFamily="18" charset="0"/>
                <a:cs typeface="Times New Roman" panose="02020603050405020304" pitchFamily="18" charset="0"/>
              </a:rPr>
              <a:t>CLK</a:t>
            </a:r>
            <a:endParaRPr lang="zh-CN" altLang="en-US" sz="1896"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a:extLst>
              <a:ext uri="{FF2B5EF4-FFF2-40B4-BE49-F238E27FC236}">
                <a16:creationId xmlns:a16="http://schemas.microsoft.com/office/drawing/2014/main" id="{AFA0641A-9AF0-469B-9506-621DE6150E4C}"/>
              </a:ext>
            </a:extLst>
          </p:cNvPr>
          <p:cNvCxnSpPr>
            <a:cxnSpLocks/>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857128C0-652A-4E30-91F0-107AF02ABF89}"/>
              </a:ext>
            </a:extLst>
          </p:cNvPr>
          <p:cNvSpPr/>
          <p:nvPr/>
        </p:nvSpPr>
        <p:spPr>
          <a:xfrm>
            <a:off x="4024564" y="2389513"/>
            <a:ext cx="766557" cy="325795"/>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77" name="矩形 76">
            <a:extLst>
              <a:ext uri="{FF2B5EF4-FFF2-40B4-BE49-F238E27FC236}">
                <a16:creationId xmlns:a16="http://schemas.microsoft.com/office/drawing/2014/main" id="{6ADE1577-D099-48C5-A765-0576FAF32FDA}"/>
              </a:ext>
            </a:extLst>
          </p:cNvPr>
          <p:cNvSpPr/>
          <p:nvPr/>
        </p:nvSpPr>
        <p:spPr>
          <a:xfrm>
            <a:off x="4657851" y="2759418"/>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20:16</a:t>
            </a:r>
            <a:endParaRPr lang="zh-CN" altLang="en-US" sz="1517" dirty="0">
              <a:latin typeface="Times New Roman" panose="02020603050405020304" pitchFamily="18" charset="0"/>
              <a:cs typeface="Times New Roman" panose="02020603050405020304" pitchFamily="18" charset="0"/>
            </a:endParaRPr>
          </a:p>
        </p:txBody>
      </p:sp>
      <p:sp>
        <p:nvSpPr>
          <p:cNvPr id="78" name="矩形 77">
            <a:extLst>
              <a:ext uri="{FF2B5EF4-FFF2-40B4-BE49-F238E27FC236}">
                <a16:creationId xmlns:a16="http://schemas.microsoft.com/office/drawing/2014/main" id="{E7EABD73-17EC-4DE6-9461-54B9F3D31B84}"/>
              </a:ext>
            </a:extLst>
          </p:cNvPr>
          <p:cNvSpPr/>
          <p:nvPr/>
        </p:nvSpPr>
        <p:spPr>
          <a:xfrm>
            <a:off x="4652519" y="2454449"/>
            <a:ext cx="630301"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25:21</a:t>
            </a:r>
            <a:endParaRPr lang="zh-CN" altLang="en-US" sz="1517" dirty="0">
              <a:latin typeface="Times New Roman" panose="02020603050405020304" pitchFamily="18" charset="0"/>
              <a:cs typeface="Times New Roman" panose="02020603050405020304" pitchFamily="18" charset="0"/>
            </a:endParaRPr>
          </a:p>
        </p:txBody>
      </p:sp>
      <p:sp>
        <p:nvSpPr>
          <p:cNvPr id="79" name="矩形 78">
            <a:extLst>
              <a:ext uri="{FF2B5EF4-FFF2-40B4-BE49-F238E27FC236}">
                <a16:creationId xmlns:a16="http://schemas.microsoft.com/office/drawing/2014/main" id="{2D8564FE-64CF-469A-8B28-1E018EFC2C23}"/>
              </a:ext>
            </a:extLst>
          </p:cNvPr>
          <p:cNvSpPr/>
          <p:nvPr/>
        </p:nvSpPr>
        <p:spPr>
          <a:xfrm>
            <a:off x="4650934" y="3087272"/>
            <a:ext cx="623056" cy="325795"/>
          </a:xfrm>
          <a:prstGeom prst="rect">
            <a:avLst/>
          </a:prstGeom>
        </p:spPr>
        <p:txBody>
          <a:bodyPr wrap="none">
            <a:spAutoFit/>
          </a:bodyPr>
          <a:lstStyle/>
          <a:p>
            <a:r>
              <a:rPr lang="en-US" altLang="zh-CN" sz="1517" dirty="0">
                <a:latin typeface="Times New Roman" panose="02020603050405020304" pitchFamily="18" charset="0"/>
                <a:cs typeface="Times New Roman" panose="02020603050405020304" pitchFamily="18" charset="0"/>
              </a:rPr>
              <a:t>15:11</a:t>
            </a:r>
            <a:endParaRPr lang="zh-CN" altLang="en-US" sz="1517" dirty="0">
              <a:latin typeface="Times New Roman" panose="02020603050405020304" pitchFamily="18" charset="0"/>
              <a:cs typeface="Times New Roman" panose="02020603050405020304" pitchFamily="18" charset="0"/>
            </a:endParaRPr>
          </a:p>
        </p:txBody>
      </p:sp>
      <p:cxnSp>
        <p:nvCxnSpPr>
          <p:cNvPr id="80" name="直接连接符 79">
            <a:extLst>
              <a:ext uri="{FF2B5EF4-FFF2-40B4-BE49-F238E27FC236}">
                <a16:creationId xmlns:a16="http://schemas.microsoft.com/office/drawing/2014/main" id="{1562766D-06B6-4E68-A522-842479D25B05}"/>
              </a:ext>
            </a:extLst>
          </p:cNvPr>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9594D74-9156-42D5-BE79-B03E01A52C51}"/>
              </a:ext>
            </a:extLst>
          </p:cNvPr>
          <p:cNvCxnSpPr>
            <a:cxnSpLocks/>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2EF7FF38-547F-4842-883B-B8ED6547CE15}"/>
              </a:ext>
            </a:extLst>
          </p:cNvPr>
          <p:cNvCxnSpPr>
            <a:cxnSpLocks/>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EF7FF38-547F-4842-883B-B8ED6547CE15}"/>
              </a:ext>
            </a:extLst>
          </p:cNvPr>
          <p:cNvCxnSpPr>
            <a:cxnSpLocks/>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a:extLst>
                <a:ext uri="{FF2B5EF4-FFF2-40B4-BE49-F238E27FC236}">
                  <a16:creationId xmlns:a16="http://schemas.microsoft.com/office/drawing/2014/main" id="{9EC13A88-E991-4549-A4E9-1AB624E29D45}"/>
                </a:ext>
              </a:extLst>
            </p:cNvPr>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24617" y="2242800"/>
            <a:ext cx="1710753" cy="2026878"/>
            <a:chOff x="6109332" y="2770507"/>
            <a:chExt cx="2083610" cy="2468636"/>
          </a:xfrm>
        </p:grpSpPr>
        <p:sp>
          <p:nvSpPr>
            <p:cNvPr id="93" name="矩形 92">
              <a:extLst>
                <a:ext uri="{FF2B5EF4-FFF2-40B4-BE49-F238E27FC236}">
                  <a16:creationId xmlns:a16="http://schemas.microsoft.com/office/drawing/2014/main" id="{06D13955-8991-4AB9-8AE6-E6D52BF4E822}"/>
                </a:ext>
              </a:extLst>
            </p:cNvPr>
            <p:cNvSpPr>
              <a:spLocks/>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a:extLst>
                <a:ext uri="{FF2B5EF4-FFF2-40B4-BE49-F238E27FC236}">
                  <a16:creationId xmlns:a16="http://schemas.microsoft.com/office/drawing/2014/main" id="{35F5988D-9868-4683-92E1-7DD10CC02284}"/>
                </a:ext>
              </a:extLst>
            </p:cNvPr>
            <p:cNvSpPr/>
            <p:nvPr/>
          </p:nvSpPr>
          <p:spPr>
            <a:xfrm>
              <a:off x="6113955" y="3105015"/>
              <a:ext cx="668104"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32DF3147-11BF-4F5C-8978-CAF054A4CCDD}"/>
                </a:ext>
              </a:extLst>
            </p:cNvPr>
            <p:cNvSpPr/>
            <p:nvPr/>
          </p:nvSpPr>
          <p:spPr>
            <a:xfrm>
              <a:off x="6109332" y="3502635"/>
              <a:ext cx="668104"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BD38C2BD-176A-44EC-BE75-198DF8F2BDE6}"/>
                </a:ext>
              </a:extLst>
            </p:cNvPr>
            <p:cNvSpPr/>
            <p:nvPr/>
          </p:nvSpPr>
          <p:spPr>
            <a:xfrm>
              <a:off x="6116103" y="3911340"/>
              <a:ext cx="60953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a:t>
              </a:r>
              <a:endParaRPr lang="zh-CN" altLang="en-US" sz="170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6EC311AC-23AA-44AC-815A-8889216F2B8B}"/>
                </a:ext>
              </a:extLst>
            </p:cNvPr>
            <p:cNvSpPr/>
            <p:nvPr/>
          </p:nvSpPr>
          <p:spPr>
            <a:xfrm>
              <a:off x="6112638" y="4570562"/>
              <a:ext cx="670056"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WD</a:t>
              </a:r>
              <a:endParaRPr lang="zh-CN" altLang="en-US" sz="1707" dirty="0">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CAC34120-E9F4-49D1-AD8A-A3BD3D3C8D26}"/>
                </a:ext>
              </a:extLst>
            </p:cNvPr>
            <p:cNvSpPr/>
            <p:nvPr/>
          </p:nvSpPr>
          <p:spPr>
            <a:xfrm>
              <a:off x="6843467" y="2770507"/>
              <a:ext cx="638818"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WE</a:t>
              </a:r>
              <a:endParaRPr lang="zh-CN" altLang="en-US" sz="1707" dirty="0">
                <a:latin typeface="Times New Roman" panose="02020603050405020304" pitchFamily="18" charset="0"/>
                <a:cs typeface="Times New Roman" panose="02020603050405020304" pitchFamily="18" charset="0"/>
              </a:endParaRPr>
            </a:p>
          </p:txBody>
        </p:sp>
        <p:sp>
          <p:nvSpPr>
            <p:cNvPr id="99" name="矩形 98">
              <a:extLst>
                <a:ext uri="{FF2B5EF4-FFF2-40B4-BE49-F238E27FC236}">
                  <a16:creationId xmlns:a16="http://schemas.microsoft.com/office/drawing/2014/main" id="{45926BBC-26ED-4FD0-B8B6-D5969ED71709}"/>
                </a:ext>
              </a:extLst>
            </p:cNvPr>
            <p:cNvSpPr/>
            <p:nvPr/>
          </p:nvSpPr>
          <p:spPr>
            <a:xfrm>
              <a:off x="6482239" y="4245960"/>
              <a:ext cx="1294818" cy="432414"/>
            </a:xfrm>
            <a:prstGeom prst="rect">
              <a:avLst/>
            </a:prstGeom>
          </p:spPr>
          <p:txBody>
            <a:bodyPr wrap="none">
              <a:spAutoFit/>
            </a:bodyPr>
            <a:lstStyle/>
            <a:p>
              <a:pPr algn="ctr" defTabSz="914277">
                <a:defRPr/>
              </a:pPr>
              <a:r>
                <a:rPr lang="zh-CN" altLang="en-US" sz="1707" b="1" kern="0" dirty="0">
                  <a:solidFill>
                    <a:srgbClr val="000000"/>
                  </a:solidFill>
                  <a:latin typeface="微软雅黑"/>
                  <a:ea typeface="微软雅黑"/>
                </a:rPr>
                <a:t>寄存器组</a:t>
              </a:r>
            </a:p>
          </p:txBody>
        </p:sp>
        <p:sp>
          <p:nvSpPr>
            <p:cNvPr id="100" name="矩形 99">
              <a:extLst>
                <a:ext uri="{FF2B5EF4-FFF2-40B4-BE49-F238E27FC236}">
                  <a16:creationId xmlns:a16="http://schemas.microsoft.com/office/drawing/2014/main" id="{4C593A01-858B-4B68-AF47-71D6F26A6E5F}"/>
                </a:ext>
              </a:extLst>
            </p:cNvPr>
            <p:cNvSpPr/>
            <p:nvPr/>
          </p:nvSpPr>
          <p:spPr>
            <a:xfrm>
              <a:off x="7657600" y="3148283"/>
              <a:ext cx="53534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R1</a:t>
              </a:r>
              <a:endParaRPr lang="zh-CN" altLang="en-US" sz="1707" dirty="0">
                <a:latin typeface="Times New Roman" panose="02020603050405020304" pitchFamily="18" charset="0"/>
                <a:cs typeface="Times New Roman" panose="02020603050405020304" pitchFamily="18" charset="0"/>
              </a:endParaRPr>
            </a:p>
          </p:txBody>
        </p:sp>
        <p:sp>
          <p:nvSpPr>
            <p:cNvPr id="101" name="矩形 100">
              <a:extLst>
                <a:ext uri="{FF2B5EF4-FFF2-40B4-BE49-F238E27FC236}">
                  <a16:creationId xmlns:a16="http://schemas.microsoft.com/office/drawing/2014/main" id="{073FB5D5-5546-4A1A-B00C-0B340A318ADD}"/>
                </a:ext>
              </a:extLst>
            </p:cNvPr>
            <p:cNvSpPr/>
            <p:nvPr/>
          </p:nvSpPr>
          <p:spPr>
            <a:xfrm>
              <a:off x="7657600" y="3911339"/>
              <a:ext cx="535342" cy="432414"/>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R2</a:t>
              </a:r>
              <a:endParaRPr lang="zh-CN" altLang="en-US" sz="1707"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2" y="2395237"/>
            <a:ext cx="474810" cy="999092"/>
            <a:chOff x="5445858" y="2431009"/>
            <a:chExt cx="500776" cy="1053730"/>
          </a:xfrm>
        </p:grpSpPr>
        <p:sp>
          <p:nvSpPr>
            <p:cNvPr id="108" name="矩形 107">
              <a:extLst>
                <a:ext uri="{FF2B5EF4-FFF2-40B4-BE49-F238E27FC236}">
                  <a16:creationId xmlns:a16="http://schemas.microsoft.com/office/drawing/2014/main" id="{857128C0-652A-4E30-91F0-107AF02ABF89}"/>
                </a:ext>
              </a:extLst>
            </p:cNvPr>
            <p:cNvSpPr/>
            <p:nvPr/>
          </p:nvSpPr>
          <p:spPr>
            <a:xfrm>
              <a:off x="5445858" y="2431009"/>
              <a:ext cx="463582" cy="374450"/>
            </a:xfrm>
            <a:prstGeom prst="rect">
              <a:avLst/>
            </a:prstGeom>
          </p:spPr>
          <p:txBody>
            <a:bodyPr wrap="none">
              <a:spAutoFit/>
            </a:bodyPr>
            <a:lstStyle/>
            <a:p>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a:extLst>
                <a:ext uri="{FF2B5EF4-FFF2-40B4-BE49-F238E27FC236}">
                  <a16:creationId xmlns:a16="http://schemas.microsoft.com/office/drawing/2014/main" id="{857128C0-652A-4E30-91F0-107AF02ABF89}"/>
                </a:ext>
              </a:extLst>
            </p:cNvPr>
            <p:cNvSpPr/>
            <p:nvPr/>
          </p:nvSpPr>
          <p:spPr>
            <a:xfrm>
              <a:off x="5445858" y="2771824"/>
              <a:ext cx="448365" cy="374450"/>
            </a:xfrm>
            <a:prstGeom prst="rect">
              <a:avLst/>
            </a:prstGeom>
          </p:spPr>
          <p:txBody>
            <a:bodyPr wrap="none">
              <a:spAutoFit/>
            </a:bodyPr>
            <a:lstStyle/>
            <a:p>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a:extLst>
                <a:ext uri="{FF2B5EF4-FFF2-40B4-BE49-F238E27FC236}">
                  <a16:creationId xmlns:a16="http://schemas.microsoft.com/office/drawing/2014/main" id="{857128C0-652A-4E30-91F0-107AF02ABF89}"/>
                </a:ext>
              </a:extLst>
            </p:cNvPr>
            <p:cNvSpPr/>
            <p:nvPr/>
          </p:nvSpPr>
          <p:spPr>
            <a:xfrm>
              <a:off x="5445858" y="3110289"/>
              <a:ext cx="500776" cy="374450"/>
            </a:xfrm>
            <a:prstGeom prst="rect">
              <a:avLst/>
            </a:prstGeom>
          </p:spPr>
          <p:txBody>
            <a:bodyPr wrap="none">
              <a:spAutoFit/>
            </a:bodyPr>
            <a:lstStyle/>
            <a:p>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70" y="2385293"/>
            <a:ext cx="683200" cy="1001786"/>
            <a:chOff x="7902825" y="2420521"/>
            <a:chExt cx="720562" cy="1056571"/>
          </a:xfrm>
        </p:grpSpPr>
        <p:sp>
          <p:nvSpPr>
            <p:cNvPr id="112" name="矩形 111">
              <a:extLst>
                <a:ext uri="{FF2B5EF4-FFF2-40B4-BE49-F238E27FC236}">
                  <a16:creationId xmlns:a16="http://schemas.microsoft.com/office/drawing/2014/main" id="{857128C0-652A-4E30-91F0-107AF02ABF89}"/>
                </a:ext>
              </a:extLst>
            </p:cNvPr>
            <p:cNvSpPr/>
            <p:nvPr/>
          </p:nvSpPr>
          <p:spPr>
            <a:xfrm>
              <a:off x="7902825" y="2420521"/>
              <a:ext cx="720562" cy="374450"/>
            </a:xfrm>
            <a:prstGeom prst="rect">
              <a:avLst/>
            </a:prstGeom>
          </p:spPr>
          <p:txBody>
            <a:bodyPr wrap="none">
              <a:spAutoFit/>
            </a:bodyPr>
            <a:lstStyle/>
            <a:p>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a:extLst>
                <a:ext uri="{FF2B5EF4-FFF2-40B4-BE49-F238E27FC236}">
                  <a16:creationId xmlns:a16="http://schemas.microsoft.com/office/drawing/2014/main" id="{857128C0-652A-4E30-91F0-107AF02ABF89}"/>
                </a:ext>
              </a:extLst>
            </p:cNvPr>
            <p:cNvSpPr/>
            <p:nvPr/>
          </p:nvSpPr>
          <p:spPr>
            <a:xfrm>
              <a:off x="7966011" y="3102642"/>
              <a:ext cx="641101" cy="374450"/>
            </a:xfrm>
            <a:prstGeom prst="rect">
              <a:avLst/>
            </a:prstGeom>
          </p:spPr>
          <p:txBody>
            <a:bodyPr wrap="none">
              <a:spAutoFit/>
            </a:bodyPr>
            <a:lstStyle/>
            <a:p>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7" dirty="0" err="1">
                  <a:latin typeface="Segoe UI Black" panose="020B0A02040204020203" pitchFamily="34" charset="0"/>
                  <a:ea typeface="Segoe UI Black" panose="020B0A02040204020203" pitchFamily="34" charset="0"/>
                  <a:cs typeface="Segoe UI Black" panose="020B0A02040204020203" pitchFamily="34" charset="0"/>
                </a:rPr>
                <a:t>Rt</a:t>
              </a:r>
              <a:r>
                <a:rPr lang="en-US" altLang="zh-CN" sz="1707"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707"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a:spLocks/>
          </p:cNvSpPr>
          <p:nvPr/>
        </p:nvSpPr>
        <p:spPr bwMode="auto">
          <a:xfrm>
            <a:off x="1691217" y="5340914"/>
            <a:ext cx="3377710"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a:spLocks/>
          </p:cNvSpPr>
          <p:nvPr/>
        </p:nvSpPr>
        <p:spPr bwMode="auto">
          <a:xfrm>
            <a:off x="7787641" y="3984920"/>
            <a:ext cx="2897326"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655" b="1" kern="0" dirty="0">
                <a:solidFill>
                  <a:srgbClr val="FF6600"/>
                </a:solidFill>
                <a:latin typeface="Courier New" panose="02070309020205020404" pitchFamily="49" charset="0"/>
                <a:cs typeface="Courier New" panose="02070309020205020404" pitchFamily="49" charset="0"/>
              </a:rPr>
              <a:t>(</a:t>
            </a:r>
            <a:r>
              <a:rPr lang="en-US" altLang="zh-CN" sz="2655" b="1" kern="0" dirty="0" err="1">
                <a:solidFill>
                  <a:srgbClr val="FF6600"/>
                </a:solidFill>
                <a:latin typeface="Courier New" panose="02070309020205020404" pitchFamily="49" charset="0"/>
                <a:cs typeface="Courier New" panose="02070309020205020404" pitchFamily="49" charset="0"/>
              </a:rPr>
              <a:t>R</a:t>
            </a:r>
            <a:r>
              <a:rPr lang="en-US" altLang="zh-CN" sz="2655" b="1" kern="0" baseline="-25000" dirty="0" err="1">
                <a:solidFill>
                  <a:srgbClr val="FF6600"/>
                </a:solidFill>
                <a:latin typeface="Courier New" panose="02070309020205020404" pitchFamily="49" charset="0"/>
                <a:cs typeface="Courier New" panose="02070309020205020404" pitchFamily="49" charset="0"/>
              </a:rPr>
              <a:t>s</a:t>
            </a:r>
            <a:r>
              <a:rPr lang="en-US" altLang="zh-CN" sz="2655" b="1" kern="0" dirty="0">
                <a:solidFill>
                  <a:srgbClr val="FF6600"/>
                </a:solidFill>
                <a:latin typeface="Courier New" panose="02070309020205020404" pitchFamily="49" charset="0"/>
                <a:cs typeface="Courier New" panose="02070309020205020404" pitchFamily="49" charset="0"/>
              </a:rPr>
              <a:t>)+(</a:t>
            </a:r>
            <a:r>
              <a:rPr lang="en-US" altLang="zh-CN" sz="2655" b="1" kern="0" dirty="0" err="1">
                <a:solidFill>
                  <a:srgbClr val="FF6600"/>
                </a:solidFill>
                <a:latin typeface="Courier New" panose="02070309020205020404" pitchFamily="49" charset="0"/>
                <a:cs typeface="Courier New" panose="02070309020205020404" pitchFamily="49" charset="0"/>
              </a:rPr>
              <a:t>R</a:t>
            </a:r>
            <a:r>
              <a:rPr lang="en-US" altLang="zh-CN" sz="2655" b="1" kern="0" baseline="-25000" dirty="0" err="1">
                <a:solidFill>
                  <a:srgbClr val="FF6600"/>
                </a:solidFill>
                <a:latin typeface="Courier New" panose="02070309020205020404" pitchFamily="49" charset="0"/>
                <a:cs typeface="Courier New" panose="02070309020205020404" pitchFamily="49" charset="0"/>
              </a:rPr>
              <a:t>t</a:t>
            </a:r>
            <a:r>
              <a:rPr lang="en-US" altLang="zh-CN" sz="2655" b="1" kern="0" dirty="0">
                <a:solidFill>
                  <a:srgbClr val="FF6600"/>
                </a:solidFill>
                <a:latin typeface="Courier New" panose="02070309020205020404" pitchFamily="49" charset="0"/>
                <a:cs typeface="Courier New" panose="02070309020205020404" pitchFamily="49" charset="0"/>
              </a:rPr>
              <a:t>)</a:t>
            </a:r>
            <a:r>
              <a:rPr lang="en-US" altLang="zh-CN" sz="265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 R</a:t>
            </a:r>
            <a:r>
              <a:rPr lang="en-US" altLang="zh-CN" sz="265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d</a:t>
            </a:r>
            <a:endParaRPr lang="en-US" sz="2655"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a:extLst>
              <a:ext uri="{FF2B5EF4-FFF2-40B4-BE49-F238E27FC236}">
                <a16:creationId xmlns:a16="http://schemas.microsoft.com/office/drawing/2014/main" id="{6167B249-99D1-4E98-8BCD-3D6824962B4A}"/>
              </a:ext>
            </a:extLst>
          </p:cNvPr>
          <p:cNvGrpSpPr/>
          <p:nvPr/>
        </p:nvGrpSpPr>
        <p:grpSpPr>
          <a:xfrm>
            <a:off x="5273990" y="4993300"/>
            <a:ext cx="5758663" cy="825680"/>
            <a:chOff x="3575175" y="1231065"/>
            <a:chExt cx="6664200" cy="798514"/>
          </a:xfrm>
        </p:grpSpPr>
        <p:sp>
          <p:nvSpPr>
            <p:cNvPr id="117" name="矩形 7">
              <a:extLst>
                <a:ext uri="{FF2B5EF4-FFF2-40B4-BE49-F238E27FC236}">
                  <a16:creationId xmlns:a16="http://schemas.microsoft.com/office/drawing/2014/main" id="{7B9F9BEE-B8EA-47D4-A7DC-5BAFD43D7E4F}"/>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000000</a:t>
              </a:r>
              <a:endParaRPr lang="zh-CN" altLang="en-US" sz="2000" kern="0" dirty="0">
                <a:solidFill>
                  <a:sysClr val="window" lastClr="FFFFFF"/>
                </a:solidFill>
                <a:latin typeface="Calibri"/>
                <a:ea typeface="宋体"/>
              </a:endParaRPr>
            </a:p>
          </p:txBody>
        </p:sp>
        <p:sp>
          <p:nvSpPr>
            <p:cNvPr id="118" name="矩形 24">
              <a:extLst>
                <a:ext uri="{FF2B5EF4-FFF2-40B4-BE49-F238E27FC236}">
                  <a16:creationId xmlns:a16="http://schemas.microsoft.com/office/drawing/2014/main" id="{29775D91-3BC9-4517-AD7C-E892CE26D175}"/>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119" name="矩形 25">
              <a:extLst>
                <a:ext uri="{FF2B5EF4-FFF2-40B4-BE49-F238E27FC236}">
                  <a16:creationId xmlns:a16="http://schemas.microsoft.com/office/drawing/2014/main" id="{2F9C55DB-8424-4488-8AFA-1570D6BBA262}"/>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120" name="矩形 26">
              <a:extLst>
                <a:ext uri="{FF2B5EF4-FFF2-40B4-BE49-F238E27FC236}">
                  <a16:creationId xmlns:a16="http://schemas.microsoft.com/office/drawing/2014/main" id="{1F0A5A4B-17B5-4DE2-A544-5C901DAC6235}"/>
                </a:ext>
              </a:extLst>
            </p:cNvPr>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shamt</a:t>
              </a:r>
              <a:endParaRPr lang="zh-CN" altLang="en-US" sz="2000" kern="0" baseline="-25000" dirty="0">
                <a:solidFill>
                  <a:sysClr val="window" lastClr="FFFFFF"/>
                </a:solidFill>
                <a:latin typeface="Calibri"/>
                <a:ea typeface="宋体"/>
              </a:endParaRPr>
            </a:p>
          </p:txBody>
        </p:sp>
        <p:sp>
          <p:nvSpPr>
            <p:cNvPr id="121" name="矩形 27">
              <a:extLst>
                <a:ext uri="{FF2B5EF4-FFF2-40B4-BE49-F238E27FC236}">
                  <a16:creationId xmlns:a16="http://schemas.microsoft.com/office/drawing/2014/main" id="{7CC7BDA5-FA5C-434C-8D99-D27273A1F6A4}"/>
                </a:ext>
              </a:extLst>
            </p:cNvPr>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a:ea typeface="宋体"/>
                </a:rPr>
                <a:t>R</a:t>
              </a:r>
              <a:r>
                <a:rPr lang="en-US" altLang="zh-CN" sz="2000" kern="0" baseline="-25000" dirty="0">
                  <a:solidFill>
                    <a:srgbClr val="0000FF"/>
                  </a:solidFill>
                  <a:latin typeface="Calibri"/>
                  <a:ea typeface="宋体"/>
                </a:rPr>
                <a:t>d</a:t>
              </a:r>
              <a:endParaRPr lang="zh-CN" altLang="en-US" sz="2000" kern="0" baseline="-25000" dirty="0">
                <a:solidFill>
                  <a:srgbClr val="0000FF"/>
                </a:solidFill>
                <a:latin typeface="Calibri"/>
                <a:ea typeface="宋体"/>
              </a:endParaRPr>
            </a:p>
          </p:txBody>
        </p:sp>
        <p:sp>
          <p:nvSpPr>
            <p:cNvPr id="122" name="TextBox 17">
              <a:extLst>
                <a:ext uri="{FF2B5EF4-FFF2-40B4-BE49-F238E27FC236}">
                  <a16:creationId xmlns:a16="http://schemas.microsoft.com/office/drawing/2014/main" id="{A19049E5-E852-4194-B4B2-B35229967FAF}"/>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123" name="矩形 26">
              <a:extLst>
                <a:ext uri="{FF2B5EF4-FFF2-40B4-BE49-F238E27FC236}">
                  <a16:creationId xmlns:a16="http://schemas.microsoft.com/office/drawing/2014/main" id="{4FB7B5AC-2A0A-47C2-ADC5-D74E5606D436}"/>
                </a:ext>
              </a:extLst>
            </p:cNvPr>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funct</a:t>
              </a:r>
              <a:endParaRPr lang="zh-CN" altLang="en-US" sz="2000" kern="0" dirty="0">
                <a:solidFill>
                  <a:sysClr val="window" lastClr="FFFFFF"/>
                </a:solidFill>
                <a:latin typeface="Calibri"/>
                <a:ea typeface="宋体"/>
              </a:endParaRPr>
            </a:p>
          </p:txBody>
        </p:sp>
        <p:sp>
          <p:nvSpPr>
            <p:cNvPr id="124" name="TextBox 22">
              <a:extLst>
                <a:ext uri="{FF2B5EF4-FFF2-40B4-BE49-F238E27FC236}">
                  <a16:creationId xmlns:a16="http://schemas.microsoft.com/office/drawing/2014/main" id="{1C121C05-597C-4EF8-9C4F-B2F8A5839FC7}"/>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5" name="TextBox 23">
              <a:extLst>
                <a:ext uri="{FF2B5EF4-FFF2-40B4-BE49-F238E27FC236}">
                  <a16:creationId xmlns:a16="http://schemas.microsoft.com/office/drawing/2014/main" id="{705BFC06-E2E9-40CA-A538-8B952B2ADD0A}"/>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6" name="TextBox 24">
              <a:extLst>
                <a:ext uri="{FF2B5EF4-FFF2-40B4-BE49-F238E27FC236}">
                  <a16:creationId xmlns:a16="http://schemas.microsoft.com/office/drawing/2014/main" id="{08014297-68D7-45E9-B151-89CFDCB51614}"/>
                </a:ext>
              </a:extLst>
            </p:cNvPr>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7" name="TextBox 25">
              <a:extLst>
                <a:ext uri="{FF2B5EF4-FFF2-40B4-BE49-F238E27FC236}">
                  <a16:creationId xmlns:a16="http://schemas.microsoft.com/office/drawing/2014/main" id="{19EFBF74-6B5E-4B25-8B28-17DFE4095CED}"/>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28" name="TextBox 26">
              <a:extLst>
                <a:ext uri="{FF2B5EF4-FFF2-40B4-BE49-F238E27FC236}">
                  <a16:creationId xmlns:a16="http://schemas.microsoft.com/office/drawing/2014/main" id="{1BA49E1F-D008-425E-A143-B89882E090E5}"/>
                </a:ext>
              </a:extLst>
            </p:cNvPr>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grpSp>
      <p:grpSp>
        <p:nvGrpSpPr>
          <p:cNvPr id="71" name="组合 70">
            <a:extLst>
              <a:ext uri="{FF2B5EF4-FFF2-40B4-BE49-F238E27FC236}">
                <a16:creationId xmlns:a16="http://schemas.microsoft.com/office/drawing/2014/main" id="{C93F85A8-96F3-452E-9BCC-000492316DCE}"/>
              </a:ext>
            </a:extLst>
          </p:cNvPr>
          <p:cNvGrpSpPr/>
          <p:nvPr/>
        </p:nvGrpSpPr>
        <p:grpSpPr>
          <a:xfrm>
            <a:off x="3026490" y="2339567"/>
            <a:ext cx="1064999" cy="1665822"/>
            <a:chOff x="2153669" y="3581314"/>
            <a:chExt cx="959943" cy="1387999"/>
          </a:xfrm>
        </p:grpSpPr>
        <p:sp>
          <p:nvSpPr>
            <p:cNvPr id="72" name="矩形 71">
              <a:extLst>
                <a:ext uri="{FF2B5EF4-FFF2-40B4-BE49-F238E27FC236}">
                  <a16:creationId xmlns:a16="http://schemas.microsoft.com/office/drawing/2014/main" id="{1936F5A9-F8E0-4150-BE74-09DC31568611}"/>
                </a:ext>
              </a:extLst>
            </p:cNvPr>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a:extLst>
                <a:ext uri="{FF2B5EF4-FFF2-40B4-BE49-F238E27FC236}">
                  <a16:creationId xmlns:a16="http://schemas.microsoft.com/office/drawing/2014/main" id="{A1263AF7-1AE1-441D-BD17-CAFE2B5FC5A8}"/>
                </a:ext>
              </a:extLst>
            </p:cNvPr>
            <p:cNvSpPr/>
            <p:nvPr/>
          </p:nvSpPr>
          <p:spPr>
            <a:xfrm>
              <a:off x="2672636" y="3769167"/>
              <a:ext cx="440976"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RD</a:t>
              </a:r>
              <a:endParaRPr lang="zh-CN" altLang="en-US" sz="1707" dirty="0">
                <a:latin typeface="Times New Roman" panose="02020603050405020304" pitchFamily="18" charset="0"/>
                <a:cs typeface="Times New Roman" panose="02020603050405020304" pitchFamily="18" charset="0"/>
              </a:endParaRPr>
            </a:p>
          </p:txBody>
        </p:sp>
        <p:sp>
          <p:nvSpPr>
            <p:cNvPr id="74" name="矩形 73">
              <a:extLst>
                <a:ext uri="{FF2B5EF4-FFF2-40B4-BE49-F238E27FC236}">
                  <a16:creationId xmlns:a16="http://schemas.microsoft.com/office/drawing/2014/main" id="{0378166C-4459-4E94-9180-444EAF8AFBBF}"/>
                </a:ext>
              </a:extLst>
            </p:cNvPr>
            <p:cNvSpPr/>
            <p:nvPr/>
          </p:nvSpPr>
          <p:spPr>
            <a:xfrm>
              <a:off x="2153669" y="3768090"/>
              <a:ext cx="309493" cy="295822"/>
            </a:xfrm>
            <a:prstGeom prst="rect">
              <a:avLst/>
            </a:prstGeom>
          </p:spPr>
          <p:txBody>
            <a:bodyPr wrap="none">
              <a:spAutoFit/>
            </a:bodyPr>
            <a:lstStyle/>
            <a:p>
              <a:r>
                <a:rPr lang="en-US" altLang="zh-CN" sz="1707" dirty="0">
                  <a:latin typeface="Times New Roman" panose="02020603050405020304" pitchFamily="18" charset="0"/>
                  <a:cs typeface="Times New Roman" panose="02020603050405020304" pitchFamily="18" charset="0"/>
                </a:rPr>
                <a:t>A</a:t>
              </a:r>
              <a:endParaRPr lang="zh-CN" altLang="en-US" sz="1707"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CBFF6D01-103F-4654-AA84-F27640E2F424}"/>
                </a:ext>
              </a:extLst>
            </p:cNvPr>
            <p:cNvSpPr/>
            <p:nvPr/>
          </p:nvSpPr>
          <p:spPr>
            <a:xfrm>
              <a:off x="2282858" y="4158047"/>
              <a:ext cx="690941" cy="660510"/>
            </a:xfrm>
            <a:prstGeom prst="rect">
              <a:avLst/>
            </a:prstGeom>
          </p:spPr>
          <p:txBody>
            <a:bodyPr wrap="none">
              <a:spAutoFit/>
            </a:bodyPr>
            <a:lstStyle/>
            <a:p>
              <a:pPr algn="ctr" defTabSz="914277"/>
              <a:r>
                <a:rPr lang="zh-CN" altLang="en-US" sz="1517" b="1" kern="0" dirty="0">
                  <a:latin typeface="微软雅黑"/>
                  <a:ea typeface="微软雅黑"/>
                </a:rPr>
                <a:t>指令</a:t>
              </a:r>
              <a:endParaRPr lang="en-US" altLang="zh-CN" sz="1517" b="1" kern="0" dirty="0">
                <a:latin typeface="微软雅黑"/>
                <a:ea typeface="微软雅黑"/>
              </a:endParaRPr>
            </a:p>
            <a:p>
              <a:pPr algn="ctr" defTabSz="914277"/>
              <a:r>
                <a:rPr lang="zh-CN" altLang="en-US" sz="1517" b="1" kern="0" dirty="0">
                  <a:latin typeface="微软雅黑"/>
                  <a:ea typeface="微软雅黑"/>
                </a:rPr>
                <a:t>存储器</a:t>
              </a:r>
              <a:endParaRPr lang="en-US" altLang="zh-CN" sz="1517" b="1" kern="0" dirty="0">
                <a:latin typeface="微软雅黑"/>
                <a:ea typeface="微软雅黑"/>
              </a:endParaRPr>
            </a:p>
            <a:p>
              <a:pPr algn="ctr" defTabSz="914277"/>
              <a:r>
                <a:rPr lang="en-US" altLang="zh-CN" sz="1517" b="1" kern="0" dirty="0">
                  <a:latin typeface="微软雅黑"/>
                  <a:ea typeface="微软雅黑"/>
                </a:rPr>
                <a:t>IM</a:t>
              </a:r>
              <a:endParaRPr lang="zh-CN" altLang="en-US" sz="1517" b="1" kern="0" dirty="0">
                <a:latin typeface="微软雅黑"/>
                <a:ea typeface="微软雅黑"/>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a:extLst>
                <a:ext uri="{FF2B5EF4-FFF2-40B4-BE49-F238E27FC236}">
                  <a16:creationId xmlns:a16="http://schemas.microsoft.com/office/drawing/2014/main" id="{3B04B997-499F-4890-B68B-471A8EBFDD67}"/>
                </a:ext>
              </a:extLst>
            </p:cNvPr>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a:extLst>
                <a:ext uri="{FF2B5EF4-FFF2-40B4-BE49-F238E27FC236}">
                  <a16:creationId xmlns:a16="http://schemas.microsoft.com/office/drawing/2014/main" id="{CF41F216-AFB6-4A00-9021-A79FAADE4749}"/>
                </a:ext>
              </a:extLst>
            </p:cNvPr>
            <p:cNvSpPr/>
            <p:nvPr/>
          </p:nvSpPr>
          <p:spPr>
            <a:xfrm rot="16200000">
              <a:off x="8994949" y="2887421"/>
              <a:ext cx="678391"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6" dirty="0">
                <a:latin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8531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500"/>
                                        <p:tgtEl>
                                          <p:spTgt spid="48"/>
                                        </p:tgtEl>
                                      </p:cBhvr>
                                    </p:animEffect>
                                  </p:childTnLst>
                                </p:cTn>
                              </p:par>
                            </p:childTnLst>
                          </p:cTn>
                        </p:par>
                        <p:par>
                          <p:cTn id="76" fill="hold">
                            <p:stCondLst>
                              <p:cond delay="2000"/>
                            </p:stCondLst>
                            <p:childTnLst>
                              <p:par>
                                <p:cTn id="77" presetID="22" presetClass="entr" presetSubtype="1" fill="hold" nodeType="after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wipe(up)">
                                      <p:cBhvr>
                                        <p:cTn id="79" dur="500"/>
                                        <p:tgtEl>
                                          <p:spTgt spid="85"/>
                                        </p:tgtEl>
                                      </p:cBhvr>
                                    </p:animEffect>
                                  </p:childTnLst>
                                </p:cTn>
                              </p:par>
                            </p:childTnLst>
                          </p:cTn>
                        </p:par>
                        <p:par>
                          <p:cTn id="80" fill="hold">
                            <p:stCondLst>
                              <p:cond delay="2500"/>
                            </p:stCondLst>
                            <p:childTnLst>
                              <p:par>
                                <p:cTn id="81" presetID="22" presetClass="entr" presetSubtype="2" fill="hold" nodeType="after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wipe(right)">
                                      <p:cBhvr>
                                        <p:cTn id="83" dur="500"/>
                                        <p:tgtEl>
                                          <p:spTgt spid="88"/>
                                        </p:tgtEl>
                                      </p:cBhvr>
                                    </p:animEffect>
                                  </p:childTnLst>
                                </p:cTn>
                              </p:par>
                            </p:childTnLst>
                          </p:cTn>
                        </p:par>
                        <p:par>
                          <p:cTn id="84" fill="hold">
                            <p:stCondLst>
                              <p:cond delay="3000"/>
                            </p:stCondLst>
                            <p:childTnLst>
                              <p:par>
                                <p:cTn id="85" presetID="22" presetClass="entr" presetSubtype="4" fill="hold"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wipe(down)">
                                      <p:cBhvr>
                                        <p:cTn id="87" dur="500"/>
                                        <p:tgtEl>
                                          <p:spTgt spid="87"/>
                                        </p:tgtEl>
                                      </p:cBhvr>
                                    </p:animEffect>
                                  </p:childTnLst>
                                </p:cTn>
                              </p:par>
                            </p:childTnLst>
                          </p:cTn>
                        </p:par>
                        <p:par>
                          <p:cTn id="88" fill="hold">
                            <p:stCondLst>
                              <p:cond delay="3500"/>
                            </p:stCondLst>
                            <p:childTnLst>
                              <p:par>
                                <p:cTn id="89" presetID="22" presetClass="entr" presetSubtype="8" fill="hold"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left)">
                                      <p:cBhvr>
                                        <p:cTn id="9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14" grpId="0"/>
      <p:bldP spid="11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p>
        </p:txBody>
      </p:sp>
      <p:pic>
        <p:nvPicPr>
          <p:cNvPr id="4" name="内容占位符 3"/>
          <p:cNvPicPr>
            <a:picLocks noGrp="1" noChangeAspect="1"/>
          </p:cNvPicPr>
          <p:nvPr>
            <p:ph idx="1"/>
          </p:nvPr>
        </p:nvPicPr>
        <p:blipFill>
          <a:blip r:embed="rId3"/>
          <a:stretch>
            <a:fillRect/>
          </a:stretch>
        </p:blipFill>
        <p:spPr>
          <a:xfrm>
            <a:off x="300632" y="875255"/>
            <a:ext cx="8975576" cy="5765080"/>
          </a:xfrm>
          <a:prstGeom prst="rect">
            <a:avLst/>
          </a:prstGeom>
        </p:spPr>
      </p:pic>
      <p:pic>
        <p:nvPicPr>
          <p:cNvPr id="5" name="图片 4"/>
          <p:cNvPicPr>
            <a:picLocks noChangeAspect="1"/>
          </p:cNvPicPr>
          <p:nvPr/>
        </p:nvPicPr>
        <p:blipFill>
          <a:blip r:embed="rId4"/>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5"/>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a:extLst>
              <a:ext uri="{FF2B5EF4-FFF2-40B4-BE49-F238E27FC236}">
                <a16:creationId xmlns:a16="http://schemas.microsoft.com/office/drawing/2014/main" id="{F07BC03D-139A-4B6A-B8C5-0F4C5B131B54}"/>
              </a:ext>
            </a:extLst>
          </p:cNvPr>
          <p:cNvGrpSpPr/>
          <p:nvPr/>
        </p:nvGrpSpPr>
        <p:grpSpPr>
          <a:xfrm>
            <a:off x="8325370" y="2795101"/>
            <a:ext cx="2992641" cy="579957"/>
            <a:chOff x="371537" y="4732301"/>
            <a:chExt cx="2678518" cy="579957"/>
          </a:xfrm>
        </p:grpSpPr>
        <p:sp>
          <p:nvSpPr>
            <p:cNvPr id="9" name="矩形 8">
              <a:extLst>
                <a:ext uri="{FF2B5EF4-FFF2-40B4-BE49-F238E27FC236}">
                  <a16:creationId xmlns:a16="http://schemas.microsoft.com/office/drawing/2014/main" id="{116E2075-9CC4-47CA-AD27-8852D37E2246}"/>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1A89F4-F608-4451-A004-F65D013A7F5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6"/>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a:extLst>
              <a:ext uri="{FF2B5EF4-FFF2-40B4-BE49-F238E27FC236}">
                <a16:creationId xmlns:a16="http://schemas.microsoft.com/office/drawing/2014/main" id="{28A0FF0B-A801-4903-8E27-1B6B524BBC25}"/>
              </a:ext>
            </a:extLst>
          </p:cNvPr>
          <p:cNvSpPr txBox="1">
            <a:spLocks/>
          </p:cNvSpPr>
          <p:nvPr/>
        </p:nvSpPr>
        <p:spPr bwMode="auto">
          <a:xfrm>
            <a:off x="8504961" y="875255"/>
            <a:ext cx="373962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spTree>
    <p:extLst>
      <p:ext uri="{BB962C8B-B14F-4D97-AF65-F5344CB8AC3E}">
        <p14:creationId xmlns:p14="http://schemas.microsoft.com/office/powerpoint/2010/main" val="186740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a:extLst>
                <a:ext uri="{FF2B5EF4-FFF2-40B4-BE49-F238E27FC236}">
                  <a16:creationId xmlns:a16="http://schemas.microsoft.com/office/drawing/2014/main" id="{9EC13A88-E991-4549-A4E9-1AB624E29D45}"/>
                </a:ext>
              </a:extLst>
            </p:cNvPr>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1" name="直接连接符 10">
              <a:extLst>
                <a:ext uri="{FF2B5EF4-FFF2-40B4-BE49-F238E27FC236}">
                  <a16:creationId xmlns:a16="http://schemas.microsoft.com/office/drawing/2014/main" id="{7089DE98-FC37-4C1F-9209-35555F31F6C6}"/>
                </a:ext>
              </a:extLst>
            </p:cNvPr>
            <p:cNvCxnSpPr>
              <a:cxnSpLocks/>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3E86E4D-6506-4B6C-819B-7E93777F8C98}"/>
                </a:ext>
              </a:extLst>
            </p:cNvPr>
            <p:cNvSpPr/>
            <p:nvPr/>
          </p:nvSpPr>
          <p:spPr>
            <a:xfrm>
              <a:off x="1897085" y="265137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0F435E62-1B17-4BA9-998E-C68E27B7159C}"/>
                </a:ext>
              </a:extLst>
            </p:cNvPr>
            <p:cNvCxnSpPr>
              <a:cxnSpLocks/>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FA0641A-9AF0-469B-9506-621DE6150E4C}"/>
                </a:ext>
              </a:extLst>
            </p:cNvPr>
            <p:cNvCxnSpPr>
              <a:cxnSpLocks/>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6DDA379-1226-4826-8B6B-FF530A6E4CF8}"/>
                </a:ext>
              </a:extLst>
            </p:cNvPr>
            <p:cNvSpPr/>
            <p:nvPr/>
          </p:nvSpPr>
          <p:spPr>
            <a:xfrm>
              <a:off x="1934950" y="1809464"/>
              <a:ext cx="458509"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6" name="组合 15">
              <a:extLst>
                <a:ext uri="{FF2B5EF4-FFF2-40B4-BE49-F238E27FC236}">
                  <a16:creationId xmlns:a16="http://schemas.microsoft.com/office/drawing/2014/main" id="{C93F85A8-96F3-452E-9BCC-000492316DCE}"/>
                </a:ext>
              </a:extLst>
            </p:cNvPr>
            <p:cNvGrpSpPr/>
            <p:nvPr/>
          </p:nvGrpSpPr>
          <p:grpSpPr>
            <a:xfrm>
              <a:off x="2611298" y="2051792"/>
              <a:ext cx="944542" cy="1445348"/>
              <a:chOff x="2153669" y="3581315"/>
              <a:chExt cx="981236" cy="1387999"/>
            </a:xfrm>
          </p:grpSpPr>
          <p:sp>
            <p:nvSpPr>
              <p:cNvPr id="67" name="矩形 66">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17" name="矩形 16">
              <a:extLst>
                <a:ext uri="{FF2B5EF4-FFF2-40B4-BE49-F238E27FC236}">
                  <a16:creationId xmlns:a16="http://schemas.microsoft.com/office/drawing/2014/main" id="{6ADE1577-D099-48C5-A765-0576FAF32FDA}"/>
                </a:ext>
              </a:extLst>
            </p:cNvPr>
            <p:cNvSpPr/>
            <p:nvPr/>
          </p:nvSpPr>
          <p:spPr>
            <a:xfrm>
              <a:off x="4019931" y="242626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E7EABD73-17EC-4DE6-9461-54B9F3D31B84}"/>
                </a:ext>
              </a:extLst>
            </p:cNvPr>
            <p:cNvSpPr/>
            <p:nvPr/>
          </p:nvSpPr>
          <p:spPr>
            <a:xfrm>
              <a:off x="4022116" y="2151469"/>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4BE19091-5D99-41B6-A7EA-D8533F28A0B2}"/>
                </a:ext>
              </a:extLst>
            </p:cNvPr>
            <p:cNvSpPr/>
            <p:nvPr/>
          </p:nvSpPr>
          <p:spPr>
            <a:xfrm>
              <a:off x="4013021" y="4042423"/>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2600B14C-13AA-43E5-91D1-E1A7CF7504B4}"/>
                </a:ext>
              </a:extLst>
            </p:cNvPr>
            <p:cNvSpPr/>
            <p:nvPr/>
          </p:nvSpPr>
          <p:spPr>
            <a:xfrm>
              <a:off x="5295103" y="4059711"/>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2D4376B0-1190-45C0-A8F0-85641E224139}"/>
                </a:ext>
              </a:extLst>
            </p:cNvPr>
            <p:cNvSpPr/>
            <p:nvPr/>
          </p:nvSpPr>
          <p:spPr>
            <a:xfrm>
              <a:off x="6411714" y="4156958"/>
              <a:ext cx="862579"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06D13955-8991-4AB9-8AE6-E6D52BF4E822}"/>
                </a:ext>
              </a:extLst>
            </p:cNvPr>
            <p:cNvSpPr>
              <a:spLocks/>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矩形 22">
              <a:extLst>
                <a:ext uri="{FF2B5EF4-FFF2-40B4-BE49-F238E27FC236}">
                  <a16:creationId xmlns:a16="http://schemas.microsoft.com/office/drawing/2014/main" id="{35F5988D-9868-4683-92E1-7DD10CC02284}"/>
                </a:ext>
              </a:extLst>
            </p:cNvPr>
            <p:cNvSpPr/>
            <p:nvPr/>
          </p:nvSpPr>
          <p:spPr>
            <a:xfrm>
              <a:off x="5113732" y="223086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2DF3147-11BF-4F5C-8978-CAF054A4CCDD}"/>
                </a:ext>
              </a:extLst>
            </p:cNvPr>
            <p:cNvSpPr/>
            <p:nvPr/>
          </p:nvSpPr>
          <p:spPr>
            <a:xfrm>
              <a:off x="5114863" y="255172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BD38C2BD-176A-44EC-BE75-198DF8F2BDE6}"/>
                </a:ext>
              </a:extLst>
            </p:cNvPr>
            <p:cNvSpPr/>
            <p:nvPr/>
          </p:nvSpPr>
          <p:spPr>
            <a:xfrm>
              <a:off x="5108189" y="289968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EC311AC-23AA-44AC-815A-8889216F2B8B}"/>
                </a:ext>
              </a:extLst>
            </p:cNvPr>
            <p:cNvSpPr/>
            <p:nvPr/>
          </p:nvSpPr>
          <p:spPr>
            <a:xfrm>
              <a:off x="5113732" y="32543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CAC34120-E9F4-49D1-AD8A-A3BD3D3C8D26}"/>
                </a:ext>
              </a:extLst>
            </p:cNvPr>
            <p:cNvSpPr/>
            <p:nvPr/>
          </p:nvSpPr>
          <p:spPr>
            <a:xfrm>
              <a:off x="5634363" y="197201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45926BBC-26ED-4FD0-B8B6-D5969ED71709}"/>
                </a:ext>
              </a:extLst>
            </p:cNvPr>
            <p:cNvSpPr/>
            <p:nvPr/>
          </p:nvSpPr>
          <p:spPr>
            <a:xfrm>
              <a:off x="5488517" y="3008265"/>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29" name="矩形 28">
              <a:extLst>
                <a:ext uri="{FF2B5EF4-FFF2-40B4-BE49-F238E27FC236}">
                  <a16:creationId xmlns:a16="http://schemas.microsoft.com/office/drawing/2014/main" id="{4C593A01-858B-4B68-AF47-71D6F26A6E5F}"/>
                </a:ext>
              </a:extLst>
            </p:cNvPr>
            <p:cNvSpPr/>
            <p:nvPr/>
          </p:nvSpPr>
          <p:spPr>
            <a:xfrm>
              <a:off x="6214338" y="224113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073FB5D5-5546-4A1A-B00C-0B340A318ADD}"/>
                </a:ext>
              </a:extLst>
            </p:cNvPr>
            <p:cNvSpPr/>
            <p:nvPr/>
          </p:nvSpPr>
          <p:spPr>
            <a:xfrm>
              <a:off x="6206197" y="266059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cxnSp>
          <p:nvCxnSpPr>
            <p:cNvPr id="31" name="直接连接符 30">
              <a:extLst>
                <a:ext uri="{FF2B5EF4-FFF2-40B4-BE49-F238E27FC236}">
                  <a16:creationId xmlns:a16="http://schemas.microsoft.com/office/drawing/2014/main" id="{1562766D-06B6-4E68-A522-842479D25B05}"/>
                </a:ext>
              </a:extLst>
            </p:cNvPr>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a:extLst>
                <a:ext uri="{FF2B5EF4-FFF2-40B4-BE49-F238E27FC236}">
                  <a16:creationId xmlns:a16="http://schemas.microsoft.com/office/drawing/2014/main" id="{3B04B997-499F-4890-B68B-471A8EBFDD67}"/>
                </a:ext>
              </a:extLst>
            </p:cNvPr>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 name="矩形 32">
              <a:extLst>
                <a:ext uri="{FF2B5EF4-FFF2-40B4-BE49-F238E27FC236}">
                  <a16:creationId xmlns:a16="http://schemas.microsoft.com/office/drawing/2014/main" id="{CF41F216-AFB6-4A00-9021-A79FAADE4749}"/>
                </a:ext>
              </a:extLst>
            </p:cNvPr>
            <p:cNvSpPr/>
            <p:nvPr/>
          </p:nvSpPr>
          <p:spPr>
            <a:xfrm rot="16200000">
              <a:off x="8150044" y="253377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34" name="直接连接符 33">
              <a:extLst>
                <a:ext uri="{FF2B5EF4-FFF2-40B4-BE49-F238E27FC236}">
                  <a16:creationId xmlns:a16="http://schemas.microsoft.com/office/drawing/2014/main" id="{39594D74-9156-42D5-BE79-B03E01A52C51}"/>
                </a:ext>
              </a:extLst>
            </p:cNvPr>
            <p:cNvCxnSpPr>
              <a:cxnSpLocks/>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9EE8828-45B8-4391-A6ED-E383B6E5A369}"/>
                </a:ext>
              </a:extLst>
            </p:cNvPr>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91EBB0BF-A1AD-4483-B27E-7F6874560B67}"/>
                </a:ext>
              </a:extLst>
            </p:cNvPr>
            <p:cNvGrpSpPr/>
            <p:nvPr/>
          </p:nvGrpSpPr>
          <p:grpSpPr>
            <a:xfrm>
              <a:off x="9717530" y="2080336"/>
              <a:ext cx="916908" cy="1436044"/>
              <a:chOff x="2106940" y="3477998"/>
              <a:chExt cx="952529" cy="1491834"/>
            </a:xfrm>
          </p:grpSpPr>
          <p:sp>
            <p:nvSpPr>
              <p:cNvPr id="61" name="矩形 60">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62" name="矩形 61">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66" name="矩形 65">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37" name="流程图: 手动输入 146">
              <a:extLst>
                <a:ext uri="{FF2B5EF4-FFF2-40B4-BE49-F238E27FC236}">
                  <a16:creationId xmlns:a16="http://schemas.microsoft.com/office/drawing/2014/main" id="{083F1803-E01C-499C-8DE9-4FDC2E176D6B}"/>
                </a:ext>
              </a:extLst>
            </p:cNvPr>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8" name="直接连接符 37">
              <a:extLst>
                <a:ext uri="{FF2B5EF4-FFF2-40B4-BE49-F238E27FC236}">
                  <a16:creationId xmlns:a16="http://schemas.microsoft.com/office/drawing/2014/main" id="{2EF7FF38-547F-4842-883B-B8ED6547CE15}"/>
                </a:ext>
              </a:extLst>
            </p:cNvPr>
            <p:cNvCxnSpPr>
              <a:cxnSpLocks/>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EF7FF38-547F-4842-883B-B8ED6547CE15}"/>
                </a:ext>
              </a:extLst>
            </p:cNvPr>
            <p:cNvCxnSpPr>
              <a:cxnSpLocks/>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a:extLst>
                <a:ext uri="{FF2B5EF4-FFF2-40B4-BE49-F238E27FC236}">
                  <a16:creationId xmlns:a16="http://schemas.microsoft.com/office/drawing/2014/main" id="{00E3412D-D0A6-4535-BA79-0322A384456A}"/>
                </a:ext>
              </a:extLst>
            </p:cNvPr>
            <p:cNvSpPr/>
            <p:nvPr/>
          </p:nvSpPr>
          <p:spPr>
            <a:xfrm>
              <a:off x="5192293" y="1427929"/>
              <a:ext cx="1270029"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00E3412D-D0A6-4535-BA79-0322A384456A}"/>
                </a:ext>
              </a:extLst>
            </p:cNvPr>
            <p:cNvSpPr/>
            <p:nvPr/>
          </p:nvSpPr>
          <p:spPr>
            <a:xfrm>
              <a:off x="7835250" y="1442614"/>
              <a:ext cx="909918"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a:cxnSpLocks/>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089DE98-FC37-4C1F-9209-35555F31F6C6}"/>
              </a:ext>
            </a:extLst>
          </p:cNvPr>
          <p:cNvCxnSpPr>
            <a:cxnSpLocks/>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E3E86E4D-6506-4B6C-819B-7E93777F8C98}"/>
              </a:ext>
            </a:extLst>
          </p:cNvPr>
          <p:cNvSpPr/>
          <p:nvPr/>
        </p:nvSpPr>
        <p:spPr>
          <a:xfrm>
            <a:off x="1816467" y="2612089"/>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a:extLst>
              <a:ext uri="{FF2B5EF4-FFF2-40B4-BE49-F238E27FC236}">
                <a16:creationId xmlns:a16="http://schemas.microsoft.com/office/drawing/2014/main" id="{0F435E62-1B17-4BA9-998E-C68E27B7159C}"/>
              </a:ext>
            </a:extLst>
          </p:cNvPr>
          <p:cNvCxnSpPr>
            <a:cxnSpLocks/>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FA0641A-9AF0-469B-9506-621DE6150E4C}"/>
              </a:ext>
            </a:extLst>
          </p:cNvPr>
          <p:cNvCxnSpPr>
            <a:cxnSpLocks/>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46DDA379-1226-4826-8B6B-FF530A6E4CF8}"/>
              </a:ext>
            </a:extLst>
          </p:cNvPr>
          <p:cNvSpPr/>
          <p:nvPr/>
        </p:nvSpPr>
        <p:spPr>
          <a:xfrm>
            <a:off x="1852369" y="1813831"/>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79" name="矩形 78">
            <a:extLst>
              <a:ext uri="{FF2B5EF4-FFF2-40B4-BE49-F238E27FC236}">
                <a16:creationId xmlns:a16="http://schemas.microsoft.com/office/drawing/2014/main" id="{6ADE1577-D099-48C5-A765-0576FAF32FDA}"/>
              </a:ext>
            </a:extLst>
          </p:cNvPr>
          <p:cNvSpPr/>
          <p:nvPr/>
        </p:nvSpPr>
        <p:spPr>
          <a:xfrm>
            <a:off x="3829239" y="239864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E7EABD73-17EC-4DE6-9461-54B9F3D31B84}"/>
              </a:ext>
            </a:extLst>
          </p:cNvPr>
          <p:cNvSpPr/>
          <p:nvPr/>
        </p:nvSpPr>
        <p:spPr>
          <a:xfrm>
            <a:off x="3831311" y="2138103"/>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4BE19091-5D99-41B6-A7EA-D8533F28A0B2}"/>
              </a:ext>
            </a:extLst>
          </p:cNvPr>
          <p:cNvSpPr/>
          <p:nvPr/>
        </p:nvSpPr>
        <p:spPr>
          <a:xfrm>
            <a:off x="3822688" y="3931006"/>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82" name="矩形 81">
            <a:extLst>
              <a:ext uri="{FF2B5EF4-FFF2-40B4-BE49-F238E27FC236}">
                <a16:creationId xmlns:a16="http://schemas.microsoft.com/office/drawing/2014/main" id="{2D4376B0-1190-45C0-A8F0-85641E224139}"/>
              </a:ext>
            </a:extLst>
          </p:cNvPr>
          <p:cNvSpPr/>
          <p:nvPr/>
        </p:nvSpPr>
        <p:spPr>
          <a:xfrm>
            <a:off x="6097004" y="40396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1562766D-06B6-4E68-A522-842479D25B05}"/>
              </a:ext>
            </a:extLst>
          </p:cNvPr>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2EF7FF38-547F-4842-883B-B8ED6547CE15}"/>
              </a:ext>
            </a:extLst>
          </p:cNvPr>
          <p:cNvCxnSpPr>
            <a:cxnSpLocks/>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2EF7FF38-547F-4842-883B-B8ED6547CE15}"/>
              </a:ext>
            </a:extLst>
          </p:cNvPr>
          <p:cNvCxnSpPr>
            <a:cxnSpLocks/>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a:extLst>
                <a:ext uri="{FF2B5EF4-FFF2-40B4-BE49-F238E27FC236}">
                  <a16:creationId xmlns:a16="http://schemas.microsoft.com/office/drawing/2014/main" id="{91EBB0BF-A1AD-4483-B27E-7F6874560B67}"/>
                </a:ext>
              </a:extLst>
            </p:cNvPr>
            <p:cNvGrpSpPr/>
            <p:nvPr/>
          </p:nvGrpSpPr>
          <p:grpSpPr>
            <a:xfrm>
              <a:off x="9718335" y="2832380"/>
              <a:ext cx="937609" cy="1479867"/>
              <a:chOff x="2251163" y="3387911"/>
              <a:chExt cx="974034" cy="1537358"/>
            </a:xfrm>
          </p:grpSpPr>
          <p:sp>
            <p:nvSpPr>
              <p:cNvPr id="118" name="矩形 117">
                <a:extLst>
                  <a:ext uri="{FF2B5EF4-FFF2-40B4-BE49-F238E27FC236}">
                    <a16:creationId xmlns:a16="http://schemas.microsoft.com/office/drawing/2014/main" id="{CC7F02C6-1C7B-44B5-9B22-8839148ADA69}"/>
                  </a:ext>
                </a:extLst>
              </p:cNvPr>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19" name="矩形 118">
                <a:extLst>
                  <a:ext uri="{FF2B5EF4-FFF2-40B4-BE49-F238E27FC236}">
                    <a16:creationId xmlns:a16="http://schemas.microsoft.com/office/drawing/2014/main" id="{D273798A-7B8E-45D2-8C12-6454B57DDC16}"/>
                  </a:ext>
                </a:extLst>
              </p:cNvPr>
              <p:cNvSpPr/>
              <p:nvPr/>
            </p:nvSpPr>
            <p:spPr>
              <a:xfrm>
                <a:off x="2472911" y="3387911"/>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20" name="矩形 119">
                <a:extLst>
                  <a:ext uri="{FF2B5EF4-FFF2-40B4-BE49-F238E27FC236}">
                    <a16:creationId xmlns:a16="http://schemas.microsoft.com/office/drawing/2014/main" id="{4CE32E5D-4332-495A-8059-B325E945AC37}"/>
                  </a:ext>
                </a:extLst>
              </p:cNvPr>
              <p:cNvSpPr/>
              <p:nvPr/>
            </p:nvSpPr>
            <p:spPr>
              <a:xfrm>
                <a:off x="2762927" y="3773466"/>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21" name="矩形 120">
                <a:extLst>
                  <a:ext uri="{FF2B5EF4-FFF2-40B4-BE49-F238E27FC236}">
                    <a16:creationId xmlns:a16="http://schemas.microsoft.com/office/drawing/2014/main" id="{21252150-0CD5-466E-B86C-1580A72C3770}"/>
                  </a:ext>
                </a:extLst>
              </p:cNvPr>
              <p:cNvSpPr/>
              <p:nvPr/>
            </p:nvSpPr>
            <p:spPr>
              <a:xfrm>
                <a:off x="2265972" y="3743157"/>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22" name="矩形 121">
                <a:extLst>
                  <a:ext uri="{FF2B5EF4-FFF2-40B4-BE49-F238E27FC236}">
                    <a16:creationId xmlns:a16="http://schemas.microsoft.com/office/drawing/2014/main" id="{B4966E97-619C-4DFC-BEF7-699A3EFE944A}"/>
                  </a:ext>
                </a:extLst>
              </p:cNvPr>
              <p:cNvSpPr/>
              <p:nvPr/>
            </p:nvSpPr>
            <p:spPr>
              <a:xfrm>
                <a:off x="2334031" y="3950930"/>
                <a:ext cx="760850" cy="772442"/>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a:p>
                <a:pPr algn="ctr" defTabSz="914277"/>
                <a:r>
                  <a:rPr lang="en-US" altLang="zh-CN" sz="1327" b="1" kern="0" dirty="0">
                    <a:latin typeface="微软雅黑"/>
                    <a:ea typeface="微软雅黑"/>
                  </a:rPr>
                  <a:t>DM</a:t>
                </a:r>
                <a:endParaRPr lang="zh-CN" altLang="en-US" sz="1327" b="1" kern="0" dirty="0">
                  <a:latin typeface="微软雅黑"/>
                  <a:ea typeface="微软雅黑"/>
                </a:endParaRPr>
              </a:p>
            </p:txBody>
          </p:sp>
          <p:sp>
            <p:nvSpPr>
              <p:cNvPr id="123" name="矩形 122">
                <a:extLst>
                  <a:ext uri="{FF2B5EF4-FFF2-40B4-BE49-F238E27FC236}">
                    <a16:creationId xmlns:a16="http://schemas.microsoft.com/office/drawing/2014/main" id="{14833962-CE24-40BC-BD65-611522EE79A4}"/>
                  </a:ext>
                </a:extLst>
              </p:cNvPr>
              <p:cNvSpPr/>
              <p:nvPr/>
            </p:nvSpPr>
            <p:spPr>
              <a:xfrm>
                <a:off x="2251163" y="4600344"/>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79" y="1967955"/>
            <a:ext cx="474810" cy="1056990"/>
            <a:chOff x="4446114" y="2075379"/>
            <a:chExt cx="500776" cy="1114794"/>
          </a:xfrm>
        </p:grpSpPr>
        <p:sp>
          <p:nvSpPr>
            <p:cNvPr id="128" name="矩形 127">
              <a:extLst>
                <a:ext uri="{FF2B5EF4-FFF2-40B4-BE49-F238E27FC236}">
                  <a16:creationId xmlns:a16="http://schemas.microsoft.com/office/drawing/2014/main" id="{857128C0-652A-4E30-91F0-107AF02ABF89}"/>
                </a:ext>
              </a:extLst>
            </p:cNvPr>
            <p:cNvSpPr/>
            <p:nvPr/>
          </p:nvSpPr>
          <p:spPr>
            <a:xfrm>
              <a:off x="4446114" y="2075379"/>
              <a:ext cx="500776" cy="405084"/>
            </a:xfrm>
            <a:prstGeom prst="rect">
              <a:avLst/>
            </a:prstGeom>
          </p:spPr>
          <p:txBody>
            <a:bodyPr wrap="none">
              <a:spAutoFit/>
            </a:bodyPr>
            <a:lstStyle/>
            <a:p>
              <a:r>
                <a:rPr lang="en-US" altLang="zh-CN" sz="1896" b="1" dirty="0" err="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a:extLst>
                <a:ext uri="{FF2B5EF4-FFF2-40B4-BE49-F238E27FC236}">
                  <a16:creationId xmlns:a16="http://schemas.microsoft.com/office/drawing/2014/main" id="{857128C0-652A-4E30-91F0-107AF02ABF89}"/>
                </a:ext>
              </a:extLst>
            </p:cNvPr>
            <p:cNvSpPr/>
            <p:nvPr/>
          </p:nvSpPr>
          <p:spPr>
            <a:xfrm>
              <a:off x="4464952" y="2785089"/>
              <a:ext cx="480488" cy="405084"/>
            </a:xfrm>
            <a:prstGeom prst="rect">
              <a:avLst/>
            </a:prstGeom>
          </p:spPr>
          <p:txBody>
            <a:bodyPr wrap="none">
              <a:spAutoFit/>
            </a:bodyPr>
            <a:lstStyle/>
            <a:p>
              <a:r>
                <a:rPr lang="en-US" altLang="zh-CN" sz="1896" b="1" dirty="0" err="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a:spLocks/>
          </p:cNvSpPr>
          <p:nvPr/>
        </p:nvSpPr>
        <p:spPr bwMode="auto">
          <a:xfrm>
            <a:off x="1485211" y="5203975"/>
            <a:ext cx="373962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sp>
        <p:nvSpPr>
          <p:cNvPr id="140" name="矩形 139">
            <a:extLst>
              <a:ext uri="{FF2B5EF4-FFF2-40B4-BE49-F238E27FC236}">
                <a16:creationId xmlns:a16="http://schemas.microsoft.com/office/drawing/2014/main" id="{857128C0-652A-4E30-91F0-107AF02ABF89}"/>
              </a:ext>
            </a:extLst>
          </p:cNvPr>
          <p:cNvSpPr/>
          <p:nvPr/>
        </p:nvSpPr>
        <p:spPr>
          <a:xfrm>
            <a:off x="6129637" y="2004976"/>
            <a:ext cx="962123" cy="384080"/>
          </a:xfrm>
          <a:prstGeom prst="rect">
            <a:avLst/>
          </a:prstGeom>
        </p:spPr>
        <p:txBody>
          <a:bodyPr wrap="none">
            <a:spAutoFit/>
          </a:bodyPr>
          <a:lstStyle/>
          <a:p>
            <a:r>
              <a:rPr lang="zh-CN" altLang="en-US" sz="1896"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96" b="1" dirty="0" err="1">
                <a:latin typeface="微软雅黑" panose="020B0503020204020204" pitchFamily="34" charset="-122"/>
                <a:ea typeface="微软雅黑" panose="020B0503020204020204" pitchFamily="34" charset="-122"/>
                <a:cs typeface="Times New Roman" panose="02020603050405020304" pitchFamily="18" charset="0"/>
              </a:rPr>
              <a:t>Rs</a:t>
            </a:r>
            <a:r>
              <a:rPr lang="zh-CN" altLang="en-US" sz="1896"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41" name="矩形 140">
            <a:extLst>
              <a:ext uri="{FF2B5EF4-FFF2-40B4-BE49-F238E27FC236}">
                <a16:creationId xmlns:a16="http://schemas.microsoft.com/office/drawing/2014/main" id="{857128C0-652A-4E30-91F0-107AF02ABF89}"/>
              </a:ext>
            </a:extLst>
          </p:cNvPr>
          <p:cNvSpPr/>
          <p:nvPr/>
        </p:nvSpPr>
        <p:spPr>
          <a:xfrm>
            <a:off x="8343981" y="2670047"/>
            <a:ext cx="623889"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nvGrpSpPr>
          <p:cNvPr id="142" name="组合 141">
            <a:extLst>
              <a:ext uri="{FF2B5EF4-FFF2-40B4-BE49-F238E27FC236}">
                <a16:creationId xmlns:a16="http://schemas.microsoft.com/office/drawing/2014/main" id="{C93F85A8-96F3-452E-9BCC-000492316DCE}"/>
              </a:ext>
            </a:extLst>
          </p:cNvPr>
          <p:cNvGrpSpPr/>
          <p:nvPr/>
        </p:nvGrpSpPr>
        <p:grpSpPr>
          <a:xfrm>
            <a:off x="2489027" y="2041648"/>
            <a:ext cx="895565" cy="1370404"/>
            <a:chOff x="2153669" y="3581315"/>
            <a:chExt cx="981236" cy="1387999"/>
          </a:xfrm>
        </p:grpSpPr>
        <p:sp>
          <p:nvSpPr>
            <p:cNvPr id="143" name="矩形 142">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4" name="矩形 143">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145" name="矩形 144">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146" name="矩形 145">
              <a:extLst>
                <a:ext uri="{FF2B5EF4-FFF2-40B4-BE49-F238E27FC236}">
                  <a16:creationId xmlns:a16="http://schemas.microsoft.com/office/drawing/2014/main" id="{CBFF6D01-103F-4654-AA84-F27640E2F424}"/>
                </a:ext>
              </a:extLst>
            </p:cNvPr>
            <p:cNvSpPr/>
            <p:nvPr/>
          </p:nvSpPr>
          <p:spPr>
            <a:xfrm>
              <a:off x="2247904" y="4158047"/>
              <a:ext cx="760851" cy="714053"/>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endParaRPr lang="en-US" altLang="zh-CN" sz="1327" b="1" kern="0" dirty="0">
                <a:solidFill>
                  <a:schemeClr val="bg1"/>
                </a:solidFill>
                <a:latin typeface="微软雅黑"/>
                <a:ea typeface="微软雅黑"/>
              </a:endParaRPr>
            </a:p>
            <a:p>
              <a:pPr algn="ctr" defTabSz="914277"/>
              <a:r>
                <a:rPr lang="en-US" altLang="zh-CN" sz="1327" b="1" kern="0" dirty="0">
                  <a:solidFill>
                    <a:schemeClr val="bg1"/>
                  </a:solidFill>
                  <a:latin typeface="微软雅黑"/>
                  <a:ea typeface="微软雅黑"/>
                </a:rPr>
                <a:t>IM</a:t>
              </a:r>
              <a:endParaRPr lang="zh-CN" altLang="en-US" sz="1327" b="1" kern="0" dirty="0">
                <a:solidFill>
                  <a:schemeClr val="bg1"/>
                </a:solidFill>
                <a:latin typeface="微软雅黑"/>
                <a:ea typeface="微软雅黑"/>
              </a:endParaRPr>
            </a:p>
          </p:txBody>
        </p:sp>
      </p:grpSp>
      <p:grpSp>
        <p:nvGrpSpPr>
          <p:cNvPr id="147" name="组合 146"/>
          <p:cNvGrpSpPr/>
          <p:nvPr/>
        </p:nvGrpSpPr>
        <p:grpSpPr>
          <a:xfrm>
            <a:off x="1923306" y="2134270"/>
            <a:ext cx="257562" cy="426096"/>
            <a:chOff x="1768889" y="3016913"/>
            <a:chExt cx="354170" cy="635950"/>
          </a:xfrm>
        </p:grpSpPr>
        <p:sp>
          <p:nvSpPr>
            <p:cNvPr id="148" name="矩形 147">
              <a:extLst>
                <a:ext uri="{FF2B5EF4-FFF2-40B4-BE49-F238E27FC236}">
                  <a16:creationId xmlns:a16="http://schemas.microsoft.com/office/drawing/2014/main" id="{9EC13A88-E991-4549-A4E9-1AB624E29D45}"/>
                </a:ext>
              </a:extLst>
            </p:cNvPr>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4"/>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a:extLst>
                <a:ext uri="{FF2B5EF4-FFF2-40B4-BE49-F238E27FC236}">
                  <a16:creationId xmlns:a16="http://schemas.microsoft.com/office/drawing/2014/main" id="{083F1803-E01C-499C-8DE9-4FDC2E176D6B}"/>
                </a:ext>
              </a:extLst>
            </p:cNvPr>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2" name="矩形 151">
              <a:extLst>
                <a:ext uri="{FF2B5EF4-FFF2-40B4-BE49-F238E27FC236}">
                  <a16:creationId xmlns:a16="http://schemas.microsoft.com/office/drawing/2014/main" id="{2600B14C-13AA-43E5-91D1-E1A7CF7504B4}"/>
                </a:ext>
              </a:extLst>
            </p:cNvPr>
            <p:cNvSpPr/>
            <p:nvPr/>
          </p:nvSpPr>
          <p:spPr>
            <a:xfrm>
              <a:off x="5303809" y="4558000"/>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sp>
        <p:nvSpPr>
          <p:cNvPr id="153" name="内容占位符 2"/>
          <p:cNvSpPr txBox="1">
            <a:spLocks/>
          </p:cNvSpPr>
          <p:nvPr/>
        </p:nvSpPr>
        <p:spPr bwMode="auto">
          <a:xfrm>
            <a:off x="7168105" y="4009253"/>
            <a:ext cx="3816170"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275" b="1" kern="0" dirty="0">
                <a:solidFill>
                  <a:srgbClr val="FF6600"/>
                </a:solidFill>
                <a:latin typeface="Courier New" panose="02070309020205020404" pitchFamily="49" charset="0"/>
                <a:cs typeface="Courier New" panose="02070309020205020404" pitchFamily="49" charset="0"/>
              </a:rPr>
              <a:t>Mem[(R</a:t>
            </a:r>
            <a:r>
              <a:rPr lang="en-US" altLang="zh-CN" sz="2275" b="1" kern="0" baseline="-25000" dirty="0">
                <a:solidFill>
                  <a:srgbClr val="FF6600"/>
                </a:solidFill>
                <a:latin typeface="Courier New" panose="02070309020205020404" pitchFamily="49" charset="0"/>
                <a:cs typeface="Courier New" panose="02070309020205020404" pitchFamily="49" charset="0"/>
              </a:rPr>
              <a:t>s</a:t>
            </a:r>
            <a:r>
              <a:rPr lang="en-US" altLang="zh-CN" sz="2275" b="1" kern="0" dirty="0">
                <a:solidFill>
                  <a:srgbClr val="FF6600"/>
                </a:solidFill>
                <a:latin typeface="Courier New" panose="02070309020205020404" pitchFamily="49" charset="0"/>
                <a:cs typeface="Courier New" panose="02070309020205020404" pitchFamily="49" charset="0"/>
              </a:rPr>
              <a:t>)+Imm16])</a:t>
            </a:r>
            <a:r>
              <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R</a:t>
            </a:r>
            <a:r>
              <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t</a:t>
            </a: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a:extLst>
              <a:ext uri="{FF2B5EF4-FFF2-40B4-BE49-F238E27FC236}">
                <a16:creationId xmlns:a16="http://schemas.microsoft.com/office/drawing/2014/main" id="{857128C0-652A-4E30-91F0-107AF02ABF89}"/>
              </a:ext>
            </a:extLst>
          </p:cNvPr>
          <p:cNvSpPr/>
          <p:nvPr/>
        </p:nvSpPr>
        <p:spPr>
          <a:xfrm>
            <a:off x="3292489" y="1992586"/>
            <a:ext cx="766557" cy="325795"/>
          </a:xfrm>
          <a:prstGeom prst="rect">
            <a:avLst/>
          </a:prstGeom>
        </p:spPr>
        <p:txBody>
          <a:bodyPr wrap="none">
            <a:spAutoFit/>
          </a:bodyPr>
          <a:lstStyle/>
          <a:p>
            <a:r>
              <a:rPr lang="zh-CN" altLang="en-US" sz="1517"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55" name="矩形 154">
            <a:extLst>
              <a:ext uri="{FF2B5EF4-FFF2-40B4-BE49-F238E27FC236}">
                <a16:creationId xmlns:a16="http://schemas.microsoft.com/office/drawing/2014/main" id="{857128C0-652A-4E30-91F0-107AF02ABF89}"/>
              </a:ext>
            </a:extLst>
          </p:cNvPr>
          <p:cNvSpPr/>
          <p:nvPr/>
        </p:nvSpPr>
        <p:spPr>
          <a:xfrm>
            <a:off x="6825551" y="2907601"/>
            <a:ext cx="843501"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grpSp>
        <p:nvGrpSpPr>
          <p:cNvPr id="156" name="组合 155">
            <a:extLst>
              <a:ext uri="{FF2B5EF4-FFF2-40B4-BE49-F238E27FC236}">
                <a16:creationId xmlns:a16="http://schemas.microsoft.com/office/drawing/2014/main" id="{A588807E-8E58-44BC-8357-2760A62629B0}"/>
              </a:ext>
            </a:extLst>
          </p:cNvPr>
          <p:cNvGrpSpPr/>
          <p:nvPr/>
        </p:nvGrpSpPr>
        <p:grpSpPr>
          <a:xfrm>
            <a:off x="4875534" y="4893601"/>
            <a:ext cx="5758663" cy="825680"/>
            <a:chOff x="3575175" y="1231065"/>
            <a:chExt cx="6664199" cy="798514"/>
          </a:xfrm>
        </p:grpSpPr>
        <p:sp>
          <p:nvSpPr>
            <p:cNvPr id="157" name="矩形 7">
              <a:extLst>
                <a:ext uri="{FF2B5EF4-FFF2-40B4-BE49-F238E27FC236}">
                  <a16:creationId xmlns:a16="http://schemas.microsoft.com/office/drawing/2014/main" id="{35D00687-1571-447E-9671-015F10B44691}"/>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158" name="矩形 24">
              <a:extLst>
                <a:ext uri="{FF2B5EF4-FFF2-40B4-BE49-F238E27FC236}">
                  <a16:creationId xmlns:a16="http://schemas.microsoft.com/office/drawing/2014/main" id="{B3ED4A72-A386-42A6-97A4-9D09F7902002}"/>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159" name="矩形 25">
              <a:extLst>
                <a:ext uri="{FF2B5EF4-FFF2-40B4-BE49-F238E27FC236}">
                  <a16:creationId xmlns:a16="http://schemas.microsoft.com/office/drawing/2014/main" id="{18C620B7-1F93-4E45-8E9A-326541C9C086}"/>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a:ea typeface="宋体"/>
                </a:rPr>
                <a:t>R</a:t>
              </a:r>
              <a:r>
                <a:rPr lang="en-US" altLang="zh-CN" sz="2000" kern="0" baseline="-25000" dirty="0" err="1">
                  <a:solidFill>
                    <a:srgbClr val="0000FF"/>
                  </a:solidFill>
                  <a:latin typeface="Calibri"/>
                  <a:ea typeface="宋体"/>
                </a:rPr>
                <a:t>t</a:t>
              </a:r>
              <a:endParaRPr lang="zh-CN" altLang="en-US" sz="2000" kern="0" baseline="-25000" dirty="0">
                <a:solidFill>
                  <a:srgbClr val="0000FF"/>
                </a:solidFill>
                <a:latin typeface="Calibri"/>
                <a:ea typeface="宋体"/>
              </a:endParaRPr>
            </a:p>
          </p:txBody>
        </p:sp>
        <p:sp>
          <p:nvSpPr>
            <p:cNvPr id="160" name="矩形 26">
              <a:extLst>
                <a:ext uri="{FF2B5EF4-FFF2-40B4-BE49-F238E27FC236}">
                  <a16:creationId xmlns:a16="http://schemas.microsoft.com/office/drawing/2014/main" id="{41C3EC46-67B8-45A2-8240-CEAF909F169E}"/>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a:extLst>
                <a:ext uri="{FF2B5EF4-FFF2-40B4-BE49-F238E27FC236}">
                  <a16:creationId xmlns:a16="http://schemas.microsoft.com/office/drawing/2014/main" id="{03232250-572B-4487-8A59-207547D9A946}"/>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162" name="TextBox 22">
              <a:extLst>
                <a:ext uri="{FF2B5EF4-FFF2-40B4-BE49-F238E27FC236}">
                  <a16:creationId xmlns:a16="http://schemas.microsoft.com/office/drawing/2014/main" id="{BCFA9DC5-3F01-4445-8F75-42B59E2F36E7}"/>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63" name="TextBox 23">
              <a:extLst>
                <a:ext uri="{FF2B5EF4-FFF2-40B4-BE49-F238E27FC236}">
                  <a16:creationId xmlns:a16="http://schemas.microsoft.com/office/drawing/2014/main" id="{F35C15DD-2846-496D-A8DD-FA281F27BC76}"/>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164" name="TextBox 25">
              <a:extLst>
                <a:ext uri="{FF2B5EF4-FFF2-40B4-BE49-F238E27FC236}">
                  <a16:creationId xmlns:a16="http://schemas.microsoft.com/office/drawing/2014/main" id="{AEAF5849-F304-4B6B-98D5-26A99D76E761}"/>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grpSp>
      <p:sp>
        <p:nvSpPr>
          <p:cNvPr id="84" name="任意多边形: 形状 323">
            <a:extLst>
              <a:ext uri="{FF2B5EF4-FFF2-40B4-BE49-F238E27FC236}">
                <a16:creationId xmlns:a16="http://schemas.microsoft.com/office/drawing/2014/main" id="{3B04B997-499F-4890-B68B-471A8EBFDD67}"/>
              </a:ext>
            </a:extLst>
          </p:cNvPr>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5" name="矩形 84">
            <a:extLst>
              <a:ext uri="{FF2B5EF4-FFF2-40B4-BE49-F238E27FC236}">
                <a16:creationId xmlns:a16="http://schemas.microsoft.com/office/drawing/2014/main" id="{CF41F216-AFB6-4A00-9021-A79FAADE4749}"/>
              </a:ext>
            </a:extLst>
          </p:cNvPr>
          <p:cNvSpPr/>
          <p:nvPr/>
        </p:nvSpPr>
        <p:spPr>
          <a:xfrm rot="16200000">
            <a:off x="7745199" y="2500585"/>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a:extLst>
                <a:ext uri="{FF2B5EF4-FFF2-40B4-BE49-F238E27FC236}">
                  <a16:creationId xmlns:a16="http://schemas.microsoft.com/office/drawing/2014/main" id="{06D13955-8991-4AB9-8AE6-E6D52BF4E822}"/>
                </a:ext>
              </a:extLst>
            </p:cNvPr>
            <p:cNvSpPr>
              <a:spLocks/>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9" name="矩形 98">
              <a:extLst>
                <a:ext uri="{FF2B5EF4-FFF2-40B4-BE49-F238E27FC236}">
                  <a16:creationId xmlns:a16="http://schemas.microsoft.com/office/drawing/2014/main" id="{45926BBC-26ED-4FD0-B8B6-D5969ED71709}"/>
                </a:ext>
              </a:extLst>
            </p:cNvPr>
            <p:cNvSpPr/>
            <p:nvPr/>
          </p:nvSpPr>
          <p:spPr>
            <a:xfrm>
              <a:off x="5488517" y="3769383"/>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grpSp>
          <p:nvGrpSpPr>
            <p:cNvPr id="100" name="组合 99"/>
            <p:cNvGrpSpPr/>
            <p:nvPr/>
          </p:nvGrpSpPr>
          <p:grpSpPr>
            <a:xfrm>
              <a:off x="5108189" y="2733136"/>
              <a:ext cx="1510556" cy="1595104"/>
              <a:chOff x="5108189" y="2733136"/>
              <a:chExt cx="1510556" cy="1595104"/>
            </a:xfrm>
          </p:grpSpPr>
          <p:sp>
            <p:nvSpPr>
              <p:cNvPr id="105" name="矩形 104">
                <a:extLst>
                  <a:ext uri="{FF2B5EF4-FFF2-40B4-BE49-F238E27FC236}">
                    <a16:creationId xmlns:a16="http://schemas.microsoft.com/office/drawing/2014/main" id="{35F5988D-9868-4683-92E1-7DD10CC02284}"/>
                  </a:ext>
                </a:extLst>
              </p:cNvPr>
              <p:cNvSpPr/>
              <p:nvPr/>
            </p:nvSpPr>
            <p:spPr>
              <a:xfrm>
                <a:off x="5113732" y="299198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32DF3147-11BF-4F5C-8978-CAF054A4CCDD}"/>
                  </a:ext>
                </a:extLst>
              </p:cNvPr>
              <p:cNvSpPr/>
              <p:nvPr/>
            </p:nvSpPr>
            <p:spPr>
              <a:xfrm>
                <a:off x="5114863" y="331283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BD38C2BD-176A-44EC-BE75-198DF8F2BDE6}"/>
                  </a:ext>
                </a:extLst>
              </p:cNvPr>
              <p:cNvSpPr/>
              <p:nvPr/>
            </p:nvSpPr>
            <p:spPr>
              <a:xfrm>
                <a:off x="5108189" y="3660803"/>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6EC311AC-23AA-44AC-815A-8889216F2B8B}"/>
                  </a:ext>
                </a:extLst>
              </p:cNvPr>
              <p:cNvSpPr/>
              <p:nvPr/>
            </p:nvSpPr>
            <p:spPr>
              <a:xfrm>
                <a:off x="5113732" y="4015466"/>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CAC34120-E9F4-49D1-AD8A-A3BD3D3C8D26}"/>
                  </a:ext>
                </a:extLst>
              </p:cNvPr>
              <p:cNvSpPr/>
              <p:nvPr/>
            </p:nvSpPr>
            <p:spPr>
              <a:xfrm>
                <a:off x="5634363" y="2733136"/>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4C593A01-858B-4B68-AF47-71D6F26A6E5F}"/>
                  </a:ext>
                </a:extLst>
              </p:cNvPr>
              <p:cNvSpPr/>
              <p:nvPr/>
            </p:nvSpPr>
            <p:spPr>
              <a:xfrm>
                <a:off x="6214338" y="3002258"/>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11" name="矩形 110">
                <a:extLst>
                  <a:ext uri="{FF2B5EF4-FFF2-40B4-BE49-F238E27FC236}">
                    <a16:creationId xmlns:a16="http://schemas.microsoft.com/office/drawing/2014/main" id="{073FB5D5-5546-4A1A-B00C-0B340A318ADD}"/>
                  </a:ext>
                </a:extLst>
              </p:cNvPr>
              <p:cNvSpPr/>
              <p:nvPr/>
            </p:nvSpPr>
            <p:spPr>
              <a:xfrm>
                <a:off x="6206197" y="3421713"/>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63616"/>
              <a:ext cx="534589" cy="487432"/>
              <a:chOff x="1853728" y="4285666"/>
              <a:chExt cx="534589" cy="487432"/>
            </a:xfrm>
            <a:solidFill>
              <a:srgbClr val="FFCCFF"/>
            </a:solidFill>
          </p:grpSpPr>
          <p:cxnSp>
            <p:nvCxnSpPr>
              <p:cNvPr id="102" name="直接连接符 10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spTree>
    <p:extLst>
      <p:ext uri="{BB962C8B-B14F-4D97-AF65-F5344CB8AC3E}">
        <p14:creationId xmlns:p14="http://schemas.microsoft.com/office/powerpoint/2010/main" val="34614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a:spLocks/>
          </p:cNvSpPr>
          <p:nvPr/>
        </p:nvSpPr>
        <p:spPr bwMode="auto">
          <a:xfrm>
            <a:off x="1441552" y="5255735"/>
            <a:ext cx="3427908"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p>
          <a:p>
            <a:pPr algn="ctr"/>
            <a:endParaRPr lang="en-US" sz="2275" b="1" kern="0" dirty="0">
              <a:solidFill>
                <a:srgbClr val="7030A0"/>
              </a:solidFill>
              <a:latin typeface="Courier New" panose="02070309020205020404" pitchFamily="49" charset="0"/>
              <a:ea typeface="微软雅黑"/>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a:extLst>
                <a:ext uri="{FF2B5EF4-FFF2-40B4-BE49-F238E27FC236}">
                  <a16:creationId xmlns:a16="http://schemas.microsoft.com/office/drawing/2014/main" id="{1562766D-06B6-4E68-A522-842479D25B05}"/>
                </a:ext>
              </a:extLst>
            </p:cNvPr>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a:extLst>
                <a:ext uri="{FF2B5EF4-FFF2-40B4-BE49-F238E27FC236}">
                  <a16:creationId xmlns:a16="http://schemas.microsoft.com/office/drawing/2014/main" id="{9EC13A88-E991-4549-A4E9-1AB624E29D45}"/>
                </a:ext>
              </a:extLst>
            </p:cNvPr>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74" name="直接连接符 173">
              <a:extLst>
                <a:ext uri="{FF2B5EF4-FFF2-40B4-BE49-F238E27FC236}">
                  <a16:creationId xmlns:a16="http://schemas.microsoft.com/office/drawing/2014/main" id="{7089DE98-FC37-4C1F-9209-35555F31F6C6}"/>
                </a:ext>
              </a:extLst>
            </p:cNvPr>
            <p:cNvCxnSpPr>
              <a:cxnSpLocks/>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a:extLst>
                <a:ext uri="{FF2B5EF4-FFF2-40B4-BE49-F238E27FC236}">
                  <a16:creationId xmlns:a16="http://schemas.microsoft.com/office/drawing/2014/main" id="{E3E86E4D-6506-4B6C-819B-7E93777F8C98}"/>
                </a:ext>
              </a:extLst>
            </p:cNvPr>
            <p:cNvSpPr/>
            <p:nvPr/>
          </p:nvSpPr>
          <p:spPr>
            <a:xfrm>
              <a:off x="1897085" y="2651377"/>
              <a:ext cx="534589" cy="312774"/>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a:extLst>
                <a:ext uri="{FF2B5EF4-FFF2-40B4-BE49-F238E27FC236}">
                  <a16:creationId xmlns:a16="http://schemas.microsoft.com/office/drawing/2014/main" id="{0F435E62-1B17-4BA9-998E-C68E27B7159C}"/>
                </a:ext>
              </a:extLst>
            </p:cNvPr>
            <p:cNvCxnSpPr>
              <a:cxnSpLocks/>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FA0641A-9AF0-469B-9506-621DE6150E4C}"/>
                </a:ext>
              </a:extLst>
            </p:cNvPr>
            <p:cNvCxnSpPr>
              <a:cxnSpLocks/>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a:extLst>
                <a:ext uri="{FF2B5EF4-FFF2-40B4-BE49-F238E27FC236}">
                  <a16:creationId xmlns:a16="http://schemas.microsoft.com/office/drawing/2014/main" id="{46DDA379-1226-4826-8B6B-FF530A6E4CF8}"/>
                </a:ext>
              </a:extLst>
            </p:cNvPr>
            <p:cNvSpPr/>
            <p:nvPr/>
          </p:nvSpPr>
          <p:spPr>
            <a:xfrm>
              <a:off x="1934950" y="1809464"/>
              <a:ext cx="458509" cy="343612"/>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179" name="组合 178">
              <a:extLst>
                <a:ext uri="{FF2B5EF4-FFF2-40B4-BE49-F238E27FC236}">
                  <a16:creationId xmlns:a16="http://schemas.microsoft.com/office/drawing/2014/main" id="{C93F85A8-96F3-452E-9BCC-000492316DCE}"/>
                </a:ext>
              </a:extLst>
            </p:cNvPr>
            <p:cNvGrpSpPr/>
            <p:nvPr/>
          </p:nvGrpSpPr>
          <p:grpSpPr>
            <a:xfrm>
              <a:off x="2611298" y="2051792"/>
              <a:ext cx="944542" cy="1445348"/>
              <a:chOff x="2153669" y="3581315"/>
              <a:chExt cx="981236" cy="1387999"/>
            </a:xfrm>
          </p:grpSpPr>
          <p:sp>
            <p:nvSpPr>
              <p:cNvPr id="234" name="矩形 233">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5" name="矩形 234">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6" name="矩形 235">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7" name="矩形 236">
                <a:extLst>
                  <a:ext uri="{FF2B5EF4-FFF2-40B4-BE49-F238E27FC236}">
                    <a16:creationId xmlns:a16="http://schemas.microsoft.com/office/drawing/2014/main" id="{CBFF6D01-103F-4654-AA84-F27640E2F424}"/>
                  </a:ext>
                </a:extLst>
              </p:cNvPr>
              <p:cNvSpPr/>
              <p:nvPr/>
            </p:nvSpPr>
            <p:spPr>
              <a:xfrm>
                <a:off x="2247903"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180" name="矩形 179">
              <a:extLst>
                <a:ext uri="{FF2B5EF4-FFF2-40B4-BE49-F238E27FC236}">
                  <a16:creationId xmlns:a16="http://schemas.microsoft.com/office/drawing/2014/main" id="{857128C0-652A-4E30-91F0-107AF02ABF89}"/>
                </a:ext>
              </a:extLst>
            </p:cNvPr>
            <p:cNvSpPr/>
            <p:nvPr/>
          </p:nvSpPr>
          <p:spPr>
            <a:xfrm>
              <a:off x="3456697" y="2092369"/>
              <a:ext cx="656317" cy="282072"/>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1" name="矩形 180">
              <a:extLst>
                <a:ext uri="{FF2B5EF4-FFF2-40B4-BE49-F238E27FC236}">
                  <a16:creationId xmlns:a16="http://schemas.microsoft.com/office/drawing/2014/main" id="{6ADE1577-D099-48C5-A765-0576FAF32FDA}"/>
                </a:ext>
              </a:extLst>
            </p:cNvPr>
            <p:cNvSpPr/>
            <p:nvPr/>
          </p:nvSpPr>
          <p:spPr>
            <a:xfrm>
              <a:off x="4019931" y="2426260"/>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82" name="矩形 181">
              <a:extLst>
                <a:ext uri="{FF2B5EF4-FFF2-40B4-BE49-F238E27FC236}">
                  <a16:creationId xmlns:a16="http://schemas.microsoft.com/office/drawing/2014/main" id="{E7EABD73-17EC-4DE6-9461-54B9F3D31B84}"/>
                </a:ext>
              </a:extLst>
            </p:cNvPr>
            <p:cNvSpPr/>
            <p:nvPr/>
          </p:nvSpPr>
          <p:spPr>
            <a:xfrm>
              <a:off x="4022116" y="2151469"/>
              <a:ext cx="517683"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83" name="矩形 182">
              <a:extLst>
                <a:ext uri="{FF2B5EF4-FFF2-40B4-BE49-F238E27FC236}">
                  <a16:creationId xmlns:a16="http://schemas.microsoft.com/office/drawing/2014/main" id="{4BE19091-5D99-41B6-A7EA-D8533F28A0B2}"/>
                </a:ext>
              </a:extLst>
            </p:cNvPr>
            <p:cNvSpPr/>
            <p:nvPr/>
          </p:nvSpPr>
          <p:spPr>
            <a:xfrm>
              <a:off x="4013021" y="4042423"/>
              <a:ext cx="446675" cy="266652"/>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84" name="矩形 183">
              <a:extLst>
                <a:ext uri="{FF2B5EF4-FFF2-40B4-BE49-F238E27FC236}">
                  <a16:creationId xmlns:a16="http://schemas.microsoft.com/office/drawing/2014/main" id="{2600B14C-13AA-43E5-91D1-E1A7CF7504B4}"/>
                </a:ext>
              </a:extLst>
            </p:cNvPr>
            <p:cNvSpPr/>
            <p:nvPr/>
          </p:nvSpPr>
          <p:spPr>
            <a:xfrm>
              <a:off x="5295103" y="4059711"/>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85" name="矩形 184">
              <a:extLst>
                <a:ext uri="{FF2B5EF4-FFF2-40B4-BE49-F238E27FC236}">
                  <a16:creationId xmlns:a16="http://schemas.microsoft.com/office/drawing/2014/main" id="{06D13955-8991-4AB9-8AE6-E6D52BF4E822}"/>
                </a:ext>
              </a:extLst>
            </p:cNvPr>
            <p:cNvSpPr>
              <a:spLocks/>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6" name="矩形 185">
              <a:extLst>
                <a:ext uri="{FF2B5EF4-FFF2-40B4-BE49-F238E27FC236}">
                  <a16:creationId xmlns:a16="http://schemas.microsoft.com/office/drawing/2014/main" id="{35F5988D-9868-4683-92E1-7DD10CC02284}"/>
                </a:ext>
              </a:extLst>
            </p:cNvPr>
            <p:cNvSpPr/>
            <p:nvPr/>
          </p:nvSpPr>
          <p:spPr>
            <a:xfrm>
              <a:off x="5113732" y="223086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32DF3147-11BF-4F5C-8978-CAF054A4CCDD}"/>
                </a:ext>
              </a:extLst>
            </p:cNvPr>
            <p:cNvSpPr/>
            <p:nvPr/>
          </p:nvSpPr>
          <p:spPr>
            <a:xfrm>
              <a:off x="5114863" y="255172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BD38C2BD-176A-44EC-BE75-198DF8F2BDE6}"/>
                </a:ext>
              </a:extLst>
            </p:cNvPr>
            <p:cNvSpPr/>
            <p:nvPr/>
          </p:nvSpPr>
          <p:spPr>
            <a:xfrm>
              <a:off x="5108189" y="289968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6EC311AC-23AA-44AC-815A-8889216F2B8B}"/>
                </a:ext>
              </a:extLst>
            </p:cNvPr>
            <p:cNvSpPr/>
            <p:nvPr/>
          </p:nvSpPr>
          <p:spPr>
            <a:xfrm>
              <a:off x="5113732" y="325434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CAC34120-E9F4-49D1-AD8A-A3BD3D3C8D26}"/>
                </a:ext>
              </a:extLst>
            </p:cNvPr>
            <p:cNvSpPr/>
            <p:nvPr/>
          </p:nvSpPr>
          <p:spPr>
            <a:xfrm>
              <a:off x="5634363" y="197201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45926BBC-26ED-4FD0-B8B6-D5969ED71709}"/>
                </a:ext>
              </a:extLst>
            </p:cNvPr>
            <p:cNvSpPr/>
            <p:nvPr/>
          </p:nvSpPr>
          <p:spPr>
            <a:xfrm>
              <a:off x="5488517" y="3008265"/>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192" name="矩形 191">
              <a:extLst>
                <a:ext uri="{FF2B5EF4-FFF2-40B4-BE49-F238E27FC236}">
                  <a16:creationId xmlns:a16="http://schemas.microsoft.com/office/drawing/2014/main" id="{4C593A01-858B-4B68-AF47-71D6F26A6E5F}"/>
                </a:ext>
              </a:extLst>
            </p:cNvPr>
            <p:cNvSpPr/>
            <p:nvPr/>
          </p:nvSpPr>
          <p:spPr>
            <a:xfrm>
              <a:off x="6214338" y="224113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073FB5D5-5546-4A1A-B00C-0B340A318ADD}"/>
                </a:ext>
              </a:extLst>
            </p:cNvPr>
            <p:cNvSpPr/>
            <p:nvPr/>
          </p:nvSpPr>
          <p:spPr>
            <a:xfrm>
              <a:off x="6206197" y="266059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194" name="任意多边形: 形状 323">
              <a:extLst>
                <a:ext uri="{FF2B5EF4-FFF2-40B4-BE49-F238E27FC236}">
                  <a16:creationId xmlns:a16="http://schemas.microsoft.com/office/drawing/2014/main" id="{3B04B997-499F-4890-B68B-471A8EBFDD67}"/>
                </a:ext>
              </a:extLst>
            </p:cNvPr>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5" name="矩形 194">
              <a:extLst>
                <a:ext uri="{FF2B5EF4-FFF2-40B4-BE49-F238E27FC236}">
                  <a16:creationId xmlns:a16="http://schemas.microsoft.com/office/drawing/2014/main" id="{CF41F216-AFB6-4A00-9021-A79FAADE4749}"/>
                </a:ext>
              </a:extLst>
            </p:cNvPr>
            <p:cNvSpPr/>
            <p:nvPr/>
          </p:nvSpPr>
          <p:spPr>
            <a:xfrm rot="16200000">
              <a:off x="8150044" y="253377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cxnSp>
          <p:nvCxnSpPr>
            <p:cNvPr id="196" name="直接连接符 195">
              <a:extLst>
                <a:ext uri="{FF2B5EF4-FFF2-40B4-BE49-F238E27FC236}">
                  <a16:creationId xmlns:a16="http://schemas.microsoft.com/office/drawing/2014/main" id="{39594D74-9156-42D5-BE79-B03E01A52C51}"/>
                </a:ext>
              </a:extLst>
            </p:cNvPr>
            <p:cNvCxnSpPr>
              <a:cxnSpLocks/>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19EE8828-45B8-4391-A6ED-E383B6E5A369}"/>
                </a:ext>
              </a:extLst>
            </p:cNvPr>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91EBB0BF-A1AD-4483-B27E-7F6874560B67}"/>
                </a:ext>
              </a:extLst>
            </p:cNvPr>
            <p:cNvGrpSpPr/>
            <p:nvPr/>
          </p:nvGrpSpPr>
          <p:grpSpPr>
            <a:xfrm>
              <a:off x="9717530" y="2080336"/>
              <a:ext cx="916908" cy="1436044"/>
              <a:chOff x="2106940" y="3477998"/>
              <a:chExt cx="952529" cy="1491834"/>
            </a:xfrm>
          </p:grpSpPr>
          <p:sp>
            <p:nvSpPr>
              <p:cNvPr id="228" name="矩形 227">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29" name="矩形 228">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30" name="矩形 229">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31" name="矩形 230">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32" name="矩形 231">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33" name="矩形 232">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199" name="流程图: 手动输入 146">
              <a:extLst>
                <a:ext uri="{FF2B5EF4-FFF2-40B4-BE49-F238E27FC236}">
                  <a16:creationId xmlns:a16="http://schemas.microsoft.com/office/drawing/2014/main" id="{083F1803-E01C-499C-8DE9-4FDC2E176D6B}"/>
                </a:ext>
              </a:extLst>
            </p:cNvPr>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00" name="直接连接符 199">
              <a:extLst>
                <a:ext uri="{FF2B5EF4-FFF2-40B4-BE49-F238E27FC236}">
                  <a16:creationId xmlns:a16="http://schemas.microsoft.com/office/drawing/2014/main" id="{2EF7FF38-547F-4842-883B-B8ED6547CE15}"/>
                </a:ext>
              </a:extLst>
            </p:cNvPr>
            <p:cNvCxnSpPr>
              <a:cxnSpLocks/>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2EF7FF38-547F-4842-883B-B8ED6547CE15}"/>
                </a:ext>
              </a:extLst>
            </p:cNvPr>
            <p:cNvCxnSpPr>
              <a:cxnSpLocks/>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a:extLst>
                <a:ext uri="{FF2B5EF4-FFF2-40B4-BE49-F238E27FC236}">
                  <a16:creationId xmlns:a16="http://schemas.microsoft.com/office/drawing/2014/main" id="{00E3412D-D0A6-4535-BA79-0322A384456A}"/>
                </a:ext>
              </a:extLst>
            </p:cNvPr>
            <p:cNvSpPr/>
            <p:nvPr/>
          </p:nvSpPr>
          <p:spPr>
            <a:xfrm>
              <a:off x="5192293" y="1427929"/>
              <a:ext cx="1270029"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sp>
          <p:nvSpPr>
            <p:cNvPr id="215" name="矩形 214">
              <a:extLst>
                <a:ext uri="{FF2B5EF4-FFF2-40B4-BE49-F238E27FC236}">
                  <a16:creationId xmlns:a16="http://schemas.microsoft.com/office/drawing/2014/main" id="{00E3412D-D0A6-4535-BA79-0322A384456A}"/>
                </a:ext>
              </a:extLst>
            </p:cNvPr>
            <p:cNvSpPr/>
            <p:nvPr/>
          </p:nvSpPr>
          <p:spPr>
            <a:xfrm>
              <a:off x="7835250" y="1442614"/>
              <a:ext cx="909918"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7"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a:extLst>
                <a:ext uri="{FF2B5EF4-FFF2-40B4-BE49-F238E27FC236}">
                  <a16:creationId xmlns:a16="http://schemas.microsoft.com/office/drawing/2014/main" id="{00E3412D-D0A6-4535-BA79-0322A384456A}"/>
                </a:ext>
              </a:extLst>
            </p:cNvPr>
            <p:cNvSpPr/>
            <p:nvPr/>
          </p:nvSpPr>
          <p:spPr>
            <a:xfrm>
              <a:off x="9502978" y="1442614"/>
              <a:ext cx="1412045" cy="374450"/>
            </a:xfrm>
            <a:prstGeom prst="rect">
              <a:avLst/>
            </a:prstGeom>
          </p:spPr>
          <p:txBody>
            <a:bodyPr wrap="none">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7"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7089DE98-FC37-4C1F-9209-35555F31F6C6}"/>
              </a:ext>
            </a:extLst>
          </p:cNvPr>
          <p:cNvCxnSpPr>
            <a:cxnSpLocks/>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a:extLst>
              <a:ext uri="{FF2B5EF4-FFF2-40B4-BE49-F238E27FC236}">
                <a16:creationId xmlns:a16="http://schemas.microsoft.com/office/drawing/2014/main" id="{E3E86E4D-6506-4B6C-819B-7E93777F8C98}"/>
              </a:ext>
            </a:extLst>
          </p:cNvPr>
          <p:cNvSpPr/>
          <p:nvPr/>
        </p:nvSpPr>
        <p:spPr>
          <a:xfrm>
            <a:off x="1806907" y="2594341"/>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0F435E62-1B17-4BA9-998E-C68E27B7159C}"/>
              </a:ext>
            </a:extLst>
          </p:cNvPr>
          <p:cNvCxnSpPr>
            <a:cxnSpLocks/>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FA0641A-9AF0-469B-9506-621DE6150E4C}"/>
              </a:ext>
            </a:extLst>
          </p:cNvPr>
          <p:cNvCxnSpPr>
            <a:cxnSpLocks/>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a:extLst>
              <a:ext uri="{FF2B5EF4-FFF2-40B4-BE49-F238E27FC236}">
                <a16:creationId xmlns:a16="http://schemas.microsoft.com/office/drawing/2014/main" id="{46DDA379-1226-4826-8B6B-FF530A6E4CF8}"/>
              </a:ext>
            </a:extLst>
          </p:cNvPr>
          <p:cNvSpPr/>
          <p:nvPr/>
        </p:nvSpPr>
        <p:spPr>
          <a:xfrm>
            <a:off x="1842808" y="1796082"/>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250" name="矩形 249">
            <a:extLst>
              <a:ext uri="{FF2B5EF4-FFF2-40B4-BE49-F238E27FC236}">
                <a16:creationId xmlns:a16="http://schemas.microsoft.com/office/drawing/2014/main" id="{857128C0-652A-4E30-91F0-107AF02ABF89}"/>
              </a:ext>
            </a:extLst>
          </p:cNvPr>
          <p:cNvSpPr/>
          <p:nvPr/>
        </p:nvSpPr>
        <p:spPr>
          <a:xfrm>
            <a:off x="3285650" y="2064318"/>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51" name="矩形 250">
            <a:extLst>
              <a:ext uri="{FF2B5EF4-FFF2-40B4-BE49-F238E27FC236}">
                <a16:creationId xmlns:a16="http://schemas.microsoft.com/office/drawing/2014/main" id="{6ADE1577-D099-48C5-A765-0576FAF32FDA}"/>
              </a:ext>
            </a:extLst>
          </p:cNvPr>
          <p:cNvSpPr/>
          <p:nvPr/>
        </p:nvSpPr>
        <p:spPr>
          <a:xfrm>
            <a:off x="3819679" y="2380896"/>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252" name="矩形 251">
            <a:extLst>
              <a:ext uri="{FF2B5EF4-FFF2-40B4-BE49-F238E27FC236}">
                <a16:creationId xmlns:a16="http://schemas.microsoft.com/office/drawing/2014/main" id="{E7EABD73-17EC-4DE6-9461-54B9F3D31B84}"/>
              </a:ext>
            </a:extLst>
          </p:cNvPr>
          <p:cNvSpPr/>
          <p:nvPr/>
        </p:nvSpPr>
        <p:spPr>
          <a:xfrm>
            <a:off x="3821751" y="2120354"/>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253" name="矩形 252">
            <a:extLst>
              <a:ext uri="{FF2B5EF4-FFF2-40B4-BE49-F238E27FC236}">
                <a16:creationId xmlns:a16="http://schemas.microsoft.com/office/drawing/2014/main" id="{4BE19091-5D99-41B6-A7EA-D8533F28A0B2}"/>
              </a:ext>
            </a:extLst>
          </p:cNvPr>
          <p:cNvSpPr/>
          <p:nvPr/>
        </p:nvSpPr>
        <p:spPr>
          <a:xfrm>
            <a:off x="3813128" y="3913257"/>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254" name="矩形 253">
            <a:extLst>
              <a:ext uri="{FF2B5EF4-FFF2-40B4-BE49-F238E27FC236}">
                <a16:creationId xmlns:a16="http://schemas.microsoft.com/office/drawing/2014/main" id="{073FB5D5-5546-4A1A-B00C-0B340A318ADD}"/>
              </a:ext>
            </a:extLst>
          </p:cNvPr>
          <p:cNvSpPr/>
          <p:nvPr/>
        </p:nvSpPr>
        <p:spPr>
          <a:xfrm>
            <a:off x="5892583" y="2603080"/>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cxnSp>
        <p:nvCxnSpPr>
          <p:cNvPr id="255" name="直接连接符 254">
            <a:extLst>
              <a:ext uri="{FF2B5EF4-FFF2-40B4-BE49-F238E27FC236}">
                <a16:creationId xmlns:a16="http://schemas.microsoft.com/office/drawing/2014/main" id="{19EE8828-45B8-4391-A6ED-E383B6E5A369}"/>
              </a:ext>
            </a:extLst>
          </p:cNvPr>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2EF7FF38-547F-4842-883B-B8ED6547CE15}"/>
              </a:ext>
            </a:extLst>
          </p:cNvPr>
          <p:cNvCxnSpPr>
            <a:cxnSpLocks/>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2EF7FF38-547F-4842-883B-B8ED6547CE15}"/>
              </a:ext>
            </a:extLst>
          </p:cNvPr>
          <p:cNvCxnSpPr>
            <a:cxnSpLocks/>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a:extLst>
                <a:ext uri="{FF2B5EF4-FFF2-40B4-BE49-F238E27FC236}">
                  <a16:creationId xmlns:a16="http://schemas.microsoft.com/office/drawing/2014/main" id="{91EBB0BF-A1AD-4483-B27E-7F6874560B67}"/>
                </a:ext>
              </a:extLst>
            </p:cNvPr>
            <p:cNvGrpSpPr/>
            <p:nvPr/>
          </p:nvGrpSpPr>
          <p:grpSpPr>
            <a:xfrm>
              <a:off x="9598996" y="2401764"/>
              <a:ext cx="916908" cy="1436044"/>
              <a:chOff x="2106940" y="3477998"/>
              <a:chExt cx="952529" cy="1491834"/>
            </a:xfrm>
          </p:grpSpPr>
          <p:sp>
            <p:nvSpPr>
              <p:cNvPr id="285" name="矩形 284">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86" name="矩形 285">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87" name="矩形 286">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88" name="矩形 287">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89" name="矩形 288">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290" name="矩形 289">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a:spLocks/>
          </p:cNvSpPr>
          <p:nvPr/>
        </p:nvSpPr>
        <p:spPr bwMode="auto">
          <a:xfrm>
            <a:off x="6993529" y="4068283"/>
            <a:ext cx="4393652" cy="545959"/>
          </a:xfrm>
          <a:prstGeom prst="rect">
            <a:avLst/>
          </a:prstGeom>
          <a:noFill/>
          <a:ln w="9525">
            <a:noFill/>
            <a:miter lim="800000"/>
            <a:headEnd/>
            <a:tailEnd/>
          </a:ln>
        </p:spPr>
        <p:txBody>
          <a:bodyPr vert="horz" wrap="square" lIns="86699" tIns="43349" rIns="86699" bIns="43349"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buNone/>
            </a:pPr>
            <a:r>
              <a:rPr lang="en-US" altLang="zh-CN" sz="2275" b="1" kern="0" dirty="0">
                <a:solidFill>
                  <a:srgbClr val="FF6600"/>
                </a:solidFill>
                <a:latin typeface="Courier New" panose="02070309020205020404" pitchFamily="49" charset="0"/>
                <a:cs typeface="Courier New" panose="02070309020205020404" pitchFamily="49" charset="0"/>
              </a:rPr>
              <a:t>(</a:t>
            </a:r>
            <a:r>
              <a:rPr lang="en-US" altLang="zh-CN" sz="2275" b="1" kern="0" dirty="0" err="1">
                <a:solidFill>
                  <a:srgbClr val="FF6600"/>
                </a:solidFill>
                <a:latin typeface="Courier New" panose="02070309020205020404" pitchFamily="49" charset="0"/>
                <a:cs typeface="Courier New" panose="02070309020205020404" pitchFamily="49" charset="0"/>
              </a:rPr>
              <a:t>Rt</a:t>
            </a:r>
            <a:r>
              <a:rPr lang="en-US" altLang="zh-CN" sz="2275" b="1" kern="0" dirty="0">
                <a:solidFill>
                  <a:srgbClr val="FF6600"/>
                </a:solidFill>
                <a:latin typeface="Courier New" panose="02070309020205020404" pitchFamily="49" charset="0"/>
                <a:cs typeface="Courier New" panose="02070309020205020404" pitchFamily="49" charset="0"/>
              </a:rPr>
              <a:t>)</a:t>
            </a:r>
            <a:r>
              <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dirty="0">
                <a:solidFill>
                  <a:srgbClr val="FF6600"/>
                </a:solidFill>
                <a:latin typeface="Courier New" panose="02070309020205020404" pitchFamily="49" charset="0"/>
                <a:cs typeface="Courier New" panose="02070309020205020404" pitchFamily="49" charset="0"/>
              </a:rPr>
              <a:t>Mem[(</a:t>
            </a:r>
            <a:r>
              <a:rPr lang="en-US" altLang="zh-CN" sz="2275" b="1" kern="0" dirty="0" err="1">
                <a:solidFill>
                  <a:srgbClr val="FF6600"/>
                </a:solidFill>
                <a:latin typeface="Courier New" panose="02070309020205020404" pitchFamily="49" charset="0"/>
                <a:cs typeface="Courier New" panose="02070309020205020404" pitchFamily="49" charset="0"/>
              </a:rPr>
              <a:t>Rs</a:t>
            </a:r>
            <a:r>
              <a:rPr lang="en-US" altLang="zh-CN" sz="2275" b="1" kern="0" dirty="0">
                <a:solidFill>
                  <a:srgbClr val="FF6600"/>
                </a:solidFill>
                <a:latin typeface="Courier New" panose="02070309020205020404" pitchFamily="49" charset="0"/>
                <a:cs typeface="Courier New" panose="02070309020205020404" pitchFamily="49" charset="0"/>
              </a:rPr>
              <a:t>)+</a:t>
            </a:r>
            <a:r>
              <a:rPr lang="en-US" altLang="zh-CN" sz="2275" b="1" kern="0" dirty="0" err="1">
                <a:solidFill>
                  <a:srgbClr val="FF6600"/>
                </a:solidFill>
                <a:latin typeface="Courier New" panose="02070309020205020404" pitchFamily="49" charset="0"/>
                <a:cs typeface="Courier New" panose="02070309020205020404" pitchFamily="49" charset="0"/>
              </a:rPr>
              <a:t>Imm</a:t>
            </a:r>
            <a:r>
              <a:rPr lang="en-US" altLang="zh-CN" sz="2275" b="1" kern="0" dirty="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a:extLst>
                <a:ext uri="{FF2B5EF4-FFF2-40B4-BE49-F238E27FC236}">
                  <a16:creationId xmlns:a16="http://schemas.microsoft.com/office/drawing/2014/main" id="{083F1803-E01C-499C-8DE9-4FDC2E176D6B}"/>
                </a:ext>
              </a:extLst>
            </p:cNvPr>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0" name="矩形 299">
              <a:extLst>
                <a:ext uri="{FF2B5EF4-FFF2-40B4-BE49-F238E27FC236}">
                  <a16:creationId xmlns:a16="http://schemas.microsoft.com/office/drawing/2014/main" id="{2600B14C-13AA-43E5-91D1-E1A7CF7504B4}"/>
                </a:ext>
              </a:extLst>
            </p:cNvPr>
            <p:cNvSpPr/>
            <p:nvPr/>
          </p:nvSpPr>
          <p:spPr>
            <a:xfrm>
              <a:off x="5303809" y="4558000"/>
              <a:ext cx="1075603"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5" y="1978542"/>
            <a:ext cx="474810" cy="717704"/>
            <a:chOff x="4446114" y="2075379"/>
            <a:chExt cx="500776" cy="756953"/>
          </a:xfrm>
        </p:grpSpPr>
        <p:sp>
          <p:nvSpPr>
            <p:cNvPr id="302" name="矩形 301">
              <a:extLst>
                <a:ext uri="{FF2B5EF4-FFF2-40B4-BE49-F238E27FC236}">
                  <a16:creationId xmlns:a16="http://schemas.microsoft.com/office/drawing/2014/main" id="{857128C0-652A-4E30-91F0-107AF02ABF89}"/>
                </a:ext>
              </a:extLst>
            </p:cNvPr>
            <p:cNvSpPr/>
            <p:nvPr/>
          </p:nvSpPr>
          <p:spPr>
            <a:xfrm>
              <a:off x="4446114" y="2075379"/>
              <a:ext cx="500776" cy="405084"/>
            </a:xfrm>
            <a:prstGeom prst="rect">
              <a:avLst/>
            </a:prstGeom>
          </p:spPr>
          <p:txBody>
            <a:bodyPr wrap="none">
              <a:spAutoFit/>
            </a:bodyPr>
            <a:lstStyle/>
            <a:p>
              <a:r>
                <a:rPr lang="en-US" altLang="zh-CN" sz="1896" b="1" dirty="0" err="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a:extLst>
                <a:ext uri="{FF2B5EF4-FFF2-40B4-BE49-F238E27FC236}">
                  <a16:creationId xmlns:a16="http://schemas.microsoft.com/office/drawing/2014/main" id="{857128C0-652A-4E30-91F0-107AF02ABF89}"/>
                </a:ext>
              </a:extLst>
            </p:cNvPr>
            <p:cNvSpPr/>
            <p:nvPr/>
          </p:nvSpPr>
          <p:spPr>
            <a:xfrm>
              <a:off x="4452718" y="2427248"/>
              <a:ext cx="480488" cy="405084"/>
            </a:xfrm>
            <a:prstGeom prst="rect">
              <a:avLst/>
            </a:prstGeom>
          </p:spPr>
          <p:txBody>
            <a:bodyPr wrap="none">
              <a:spAutoFit/>
            </a:bodyPr>
            <a:lstStyle/>
            <a:p>
              <a:r>
                <a:rPr lang="en-US" altLang="zh-CN" sz="1896" b="1" dirty="0" err="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6"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a:extLst>
                <a:ext uri="{FF2B5EF4-FFF2-40B4-BE49-F238E27FC236}">
                  <a16:creationId xmlns:a16="http://schemas.microsoft.com/office/drawing/2014/main" id="{39594D74-9156-42D5-BE79-B03E01A52C51}"/>
                </a:ext>
              </a:extLst>
            </p:cNvPr>
            <p:cNvCxnSpPr>
              <a:cxnSpLocks/>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a:extLst>
                <a:ext uri="{FF2B5EF4-FFF2-40B4-BE49-F238E27FC236}">
                  <a16:creationId xmlns:a16="http://schemas.microsoft.com/office/drawing/2014/main" id="{857128C0-652A-4E30-91F0-107AF02ABF89}"/>
                </a:ext>
              </a:extLst>
            </p:cNvPr>
            <p:cNvSpPr/>
            <p:nvPr/>
          </p:nvSpPr>
          <p:spPr>
            <a:xfrm>
              <a:off x="8673394" y="2627044"/>
              <a:ext cx="658008" cy="374450"/>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1014739" cy="900918"/>
              <a:chOff x="6289174" y="2346630"/>
              <a:chExt cx="1014739" cy="900918"/>
            </a:xfrm>
          </p:grpSpPr>
          <p:sp>
            <p:nvSpPr>
              <p:cNvPr id="311" name="矩形 310">
                <a:extLst>
                  <a:ext uri="{FF2B5EF4-FFF2-40B4-BE49-F238E27FC236}">
                    <a16:creationId xmlns:a16="http://schemas.microsoft.com/office/drawing/2014/main" id="{857128C0-652A-4E30-91F0-107AF02ABF89}"/>
                  </a:ext>
                </a:extLst>
              </p:cNvPr>
              <p:cNvSpPr/>
              <p:nvPr/>
            </p:nvSpPr>
            <p:spPr>
              <a:xfrm>
                <a:off x="6289174" y="2346630"/>
                <a:ext cx="1014739" cy="405083"/>
              </a:xfrm>
              <a:prstGeom prst="rect">
                <a:avLst/>
              </a:prstGeom>
            </p:spPr>
            <p:txBody>
              <a:bodyPr wrap="none">
                <a:spAutoFit/>
              </a:bodyPr>
              <a:lstStyle/>
              <a:p>
                <a:r>
                  <a:rPr lang="zh-CN" altLang="en-US" sz="1896"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96" b="1" dirty="0" err="1">
                    <a:latin typeface="微软雅黑" panose="020B0503020204020204" pitchFamily="34" charset="-122"/>
                    <a:ea typeface="微软雅黑" panose="020B0503020204020204" pitchFamily="34" charset="-122"/>
                    <a:cs typeface="Times New Roman" panose="02020603050405020304" pitchFamily="18" charset="0"/>
                  </a:rPr>
                  <a:t>Rs</a:t>
                </a:r>
                <a:r>
                  <a:rPr lang="zh-CN" altLang="en-US" sz="1896" b="1"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12" name="矩形 311">
                <a:extLst>
                  <a:ext uri="{FF2B5EF4-FFF2-40B4-BE49-F238E27FC236}">
                    <a16:creationId xmlns:a16="http://schemas.microsoft.com/office/drawing/2014/main" id="{857128C0-652A-4E30-91F0-107AF02ABF89}"/>
                  </a:ext>
                </a:extLst>
              </p:cNvPr>
              <p:cNvSpPr/>
              <p:nvPr/>
            </p:nvSpPr>
            <p:spPr>
              <a:xfrm>
                <a:off x="6297798" y="2842464"/>
                <a:ext cx="994450" cy="405084"/>
              </a:xfrm>
              <a:prstGeom prst="rect">
                <a:avLst/>
              </a:prstGeom>
            </p:spPr>
            <p:txBody>
              <a:bodyPr wrap="none">
                <a:spAutoFit/>
              </a:bodyPr>
              <a:lstStyle/>
              <a:p>
                <a:r>
                  <a:rPr lang="zh-CN" altLang="en-US" sz="1896"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96" b="1" dirty="0" err="1">
                    <a:latin typeface="微软雅黑" panose="020B0503020204020204" pitchFamily="34" charset="-122"/>
                    <a:ea typeface="微软雅黑" panose="020B0503020204020204" pitchFamily="34" charset="-122"/>
                    <a:cs typeface="Times New Roman" panose="02020603050405020304" pitchFamily="18" charset="0"/>
                  </a:rPr>
                  <a:t>Rt</a:t>
                </a:r>
                <a:r>
                  <a:rPr lang="zh-CN" altLang="en-US" sz="1896" b="1" dirty="0">
                    <a:latin typeface="微软雅黑" panose="020B0503020204020204" pitchFamily="34" charset="-122"/>
                    <a:ea typeface="微软雅黑" panose="020B0503020204020204" pitchFamily="34" charset="-122"/>
                    <a:cs typeface="Times New Roman" panose="02020603050405020304" pitchFamily="18" charset="0"/>
                  </a:rPr>
                  <a:t>）</a:t>
                </a: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a:extLst>
                <a:ext uri="{FF2B5EF4-FFF2-40B4-BE49-F238E27FC236}">
                  <a16:creationId xmlns:a16="http://schemas.microsoft.com/office/drawing/2014/main" id="{3B04B997-499F-4890-B68B-471A8EBFDD67}"/>
                </a:ext>
              </a:extLst>
            </p:cNvPr>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5" name="矩形 314">
              <a:extLst>
                <a:ext uri="{FF2B5EF4-FFF2-40B4-BE49-F238E27FC236}">
                  <a16:creationId xmlns:a16="http://schemas.microsoft.com/office/drawing/2014/main" id="{CF41F216-AFB6-4A00-9021-A79FAADE4749}"/>
                </a:ext>
              </a:extLst>
            </p:cNvPr>
            <p:cNvSpPr/>
            <p:nvPr/>
          </p:nvSpPr>
          <p:spPr>
            <a:xfrm rot="16200000">
              <a:off x="7953123" y="2768766"/>
              <a:ext cx="716724" cy="312774"/>
            </a:xfrm>
            <a:prstGeom prst="rect">
              <a:avLst/>
            </a:prstGeom>
          </p:spPr>
          <p:txBody>
            <a:bodyPr wrap="squar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316" name="矩形 315">
            <a:extLst>
              <a:ext uri="{FF2B5EF4-FFF2-40B4-BE49-F238E27FC236}">
                <a16:creationId xmlns:a16="http://schemas.microsoft.com/office/drawing/2014/main" id="{857128C0-652A-4E30-91F0-107AF02ABF89}"/>
              </a:ext>
            </a:extLst>
          </p:cNvPr>
          <p:cNvSpPr/>
          <p:nvPr/>
        </p:nvSpPr>
        <p:spPr>
          <a:xfrm>
            <a:off x="6886511" y="2505929"/>
            <a:ext cx="843501" cy="355034"/>
          </a:xfrm>
          <a:prstGeom prst="rect">
            <a:avLst/>
          </a:prstGeom>
        </p:spPr>
        <p:txBody>
          <a:bodyPr wrap="none">
            <a:spAutoFit/>
          </a:bodyPr>
          <a:lstStyle/>
          <a:p>
            <a:r>
              <a:rPr lang="zh-CN" altLang="en-US" sz="1707"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a:extLst>
                <a:ext uri="{FF2B5EF4-FFF2-40B4-BE49-F238E27FC236}">
                  <a16:creationId xmlns:a16="http://schemas.microsoft.com/office/drawing/2014/main" id="{9EC13A88-E991-4549-A4E9-1AB624E29D45}"/>
                </a:ext>
              </a:extLst>
            </p:cNvPr>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a:extLst>
                <a:ext uri="{FF2B5EF4-FFF2-40B4-BE49-F238E27FC236}">
                  <a16:creationId xmlns:a16="http://schemas.microsoft.com/office/drawing/2014/main" id="{06D13955-8991-4AB9-8AE6-E6D52BF4E822}"/>
                </a:ext>
              </a:extLst>
            </p:cNvPr>
            <p:cNvSpPr>
              <a:spLocks/>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67" name="矩形 266">
              <a:extLst>
                <a:ext uri="{FF2B5EF4-FFF2-40B4-BE49-F238E27FC236}">
                  <a16:creationId xmlns:a16="http://schemas.microsoft.com/office/drawing/2014/main" id="{35F5988D-9868-4683-92E1-7DD10CC02284}"/>
                </a:ext>
              </a:extLst>
            </p:cNvPr>
            <p:cNvSpPr/>
            <p:nvPr/>
          </p:nvSpPr>
          <p:spPr>
            <a:xfrm>
              <a:off x="4995199" y="2549148"/>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268" name="矩形 267">
              <a:extLst>
                <a:ext uri="{FF2B5EF4-FFF2-40B4-BE49-F238E27FC236}">
                  <a16:creationId xmlns:a16="http://schemas.microsoft.com/office/drawing/2014/main" id="{32DF3147-11BF-4F5C-8978-CAF054A4CCDD}"/>
                </a:ext>
              </a:extLst>
            </p:cNvPr>
            <p:cNvSpPr/>
            <p:nvPr/>
          </p:nvSpPr>
          <p:spPr>
            <a:xfrm>
              <a:off x="4996330" y="28699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269" name="矩形 268">
              <a:extLst>
                <a:ext uri="{FF2B5EF4-FFF2-40B4-BE49-F238E27FC236}">
                  <a16:creationId xmlns:a16="http://schemas.microsoft.com/office/drawing/2014/main" id="{BD38C2BD-176A-44EC-BE75-198DF8F2BDE6}"/>
                </a:ext>
              </a:extLst>
            </p:cNvPr>
            <p:cNvSpPr/>
            <p:nvPr/>
          </p:nvSpPr>
          <p:spPr>
            <a:xfrm>
              <a:off x="4989656" y="3217963"/>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270" name="矩形 269">
              <a:extLst>
                <a:ext uri="{FF2B5EF4-FFF2-40B4-BE49-F238E27FC236}">
                  <a16:creationId xmlns:a16="http://schemas.microsoft.com/office/drawing/2014/main" id="{6EC311AC-23AA-44AC-815A-8889216F2B8B}"/>
                </a:ext>
              </a:extLst>
            </p:cNvPr>
            <p:cNvSpPr/>
            <p:nvPr/>
          </p:nvSpPr>
          <p:spPr>
            <a:xfrm>
              <a:off x="4995199" y="3572626"/>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271" name="矩形 270">
              <a:extLst>
                <a:ext uri="{FF2B5EF4-FFF2-40B4-BE49-F238E27FC236}">
                  <a16:creationId xmlns:a16="http://schemas.microsoft.com/office/drawing/2014/main" id="{CAC34120-E9F4-49D1-AD8A-A3BD3D3C8D26}"/>
                </a:ext>
              </a:extLst>
            </p:cNvPr>
            <p:cNvSpPr/>
            <p:nvPr/>
          </p:nvSpPr>
          <p:spPr>
            <a:xfrm>
              <a:off x="5515830" y="2290296"/>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72" name="矩形 271">
              <a:extLst>
                <a:ext uri="{FF2B5EF4-FFF2-40B4-BE49-F238E27FC236}">
                  <a16:creationId xmlns:a16="http://schemas.microsoft.com/office/drawing/2014/main" id="{45926BBC-26ED-4FD0-B8B6-D5969ED71709}"/>
                </a:ext>
              </a:extLst>
            </p:cNvPr>
            <p:cNvSpPr/>
            <p:nvPr/>
          </p:nvSpPr>
          <p:spPr>
            <a:xfrm>
              <a:off x="5369984" y="3326543"/>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寄存器组</a:t>
              </a:r>
            </a:p>
          </p:txBody>
        </p:sp>
        <p:sp>
          <p:nvSpPr>
            <p:cNvPr id="273" name="矩形 272">
              <a:extLst>
                <a:ext uri="{FF2B5EF4-FFF2-40B4-BE49-F238E27FC236}">
                  <a16:creationId xmlns:a16="http://schemas.microsoft.com/office/drawing/2014/main" id="{4C593A01-858B-4B68-AF47-71D6F26A6E5F}"/>
                </a:ext>
              </a:extLst>
            </p:cNvPr>
            <p:cNvSpPr/>
            <p:nvPr/>
          </p:nvSpPr>
          <p:spPr>
            <a:xfrm>
              <a:off x="6095805" y="2559418"/>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20776"/>
              <a:ext cx="534589" cy="487432"/>
              <a:chOff x="1853728" y="4285666"/>
              <a:chExt cx="534589" cy="487432"/>
            </a:xfrm>
            <a:solidFill>
              <a:srgbClr val="FFCCFF"/>
            </a:solidFill>
          </p:grpSpPr>
          <p:cxnSp>
            <p:nvCxnSpPr>
              <p:cNvPr id="276" name="直接连接符 275">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275" name="矩形 274">
              <a:extLst>
                <a:ext uri="{FF2B5EF4-FFF2-40B4-BE49-F238E27FC236}">
                  <a16:creationId xmlns:a16="http://schemas.microsoft.com/office/drawing/2014/main" id="{4C593A01-858B-4B68-AF47-71D6F26A6E5F}"/>
                </a:ext>
              </a:extLst>
            </p:cNvPr>
            <p:cNvSpPr/>
            <p:nvPr/>
          </p:nvSpPr>
          <p:spPr>
            <a:xfrm>
              <a:off x="6082489" y="3016226"/>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grpSp>
        <p:nvGrpSpPr>
          <p:cNvPr id="245" name="组合 244">
            <a:extLst>
              <a:ext uri="{FF2B5EF4-FFF2-40B4-BE49-F238E27FC236}">
                <a16:creationId xmlns:a16="http://schemas.microsoft.com/office/drawing/2014/main" id="{C93F85A8-96F3-452E-9BCC-000492316DCE}"/>
              </a:ext>
            </a:extLst>
          </p:cNvPr>
          <p:cNvGrpSpPr/>
          <p:nvPr/>
        </p:nvGrpSpPr>
        <p:grpSpPr>
          <a:xfrm>
            <a:off x="2484084" y="2030382"/>
            <a:ext cx="895565" cy="1370404"/>
            <a:chOff x="2153669" y="3581315"/>
            <a:chExt cx="981236" cy="1387999"/>
          </a:xfrm>
        </p:grpSpPr>
        <p:sp>
          <p:nvSpPr>
            <p:cNvPr id="246" name="矩形 245">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47" name="矩形 246">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49" name="矩形 248">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a:solidFill>
              <a:srgbClr val="00B050"/>
            </a:solidFill>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grpSp>
        <p:nvGrpSpPr>
          <p:cNvPr id="322" name="组合 321">
            <a:extLst>
              <a:ext uri="{FF2B5EF4-FFF2-40B4-BE49-F238E27FC236}">
                <a16:creationId xmlns:a16="http://schemas.microsoft.com/office/drawing/2014/main" id="{1E07AE3C-1842-4F4F-8406-4901791B631D}"/>
              </a:ext>
            </a:extLst>
          </p:cNvPr>
          <p:cNvGrpSpPr/>
          <p:nvPr/>
        </p:nvGrpSpPr>
        <p:grpSpPr>
          <a:xfrm>
            <a:off x="4875534" y="4893601"/>
            <a:ext cx="5758663" cy="825680"/>
            <a:chOff x="3575175" y="1231065"/>
            <a:chExt cx="6664199" cy="798514"/>
          </a:xfrm>
        </p:grpSpPr>
        <p:sp>
          <p:nvSpPr>
            <p:cNvPr id="323" name="矩形 7">
              <a:extLst>
                <a:ext uri="{FF2B5EF4-FFF2-40B4-BE49-F238E27FC236}">
                  <a16:creationId xmlns:a16="http://schemas.microsoft.com/office/drawing/2014/main" id="{DAFB1727-4F1B-4F48-A36D-840113A0CCEB}"/>
                </a:ext>
              </a:extLst>
            </p:cNvPr>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a:ea typeface="宋体"/>
                </a:rPr>
                <a:t>OP</a:t>
              </a:r>
              <a:endParaRPr lang="zh-CN" altLang="en-US" sz="2000" kern="0" dirty="0">
                <a:solidFill>
                  <a:sysClr val="window" lastClr="FFFFFF"/>
                </a:solidFill>
                <a:latin typeface="Calibri"/>
                <a:ea typeface="宋体"/>
              </a:endParaRPr>
            </a:p>
          </p:txBody>
        </p:sp>
        <p:sp>
          <p:nvSpPr>
            <p:cNvPr id="324" name="矩形 24">
              <a:extLst>
                <a:ext uri="{FF2B5EF4-FFF2-40B4-BE49-F238E27FC236}">
                  <a16:creationId xmlns:a16="http://schemas.microsoft.com/office/drawing/2014/main" id="{4B12F26E-88EE-43AF-8AA1-757C59117520}"/>
                </a:ext>
              </a:extLst>
            </p:cNvPr>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s</a:t>
              </a:r>
              <a:endParaRPr lang="zh-CN" altLang="en-US" sz="2000" kern="0" baseline="-25000" dirty="0">
                <a:solidFill>
                  <a:sysClr val="window" lastClr="FFFFFF"/>
                </a:solidFill>
                <a:latin typeface="Calibri"/>
                <a:ea typeface="宋体"/>
              </a:endParaRPr>
            </a:p>
          </p:txBody>
        </p:sp>
        <p:sp>
          <p:nvSpPr>
            <p:cNvPr id="325" name="矩形 25">
              <a:extLst>
                <a:ext uri="{FF2B5EF4-FFF2-40B4-BE49-F238E27FC236}">
                  <a16:creationId xmlns:a16="http://schemas.microsoft.com/office/drawing/2014/main" id="{52BFE19D-E8E3-47FA-AD13-127626A1C1F1}"/>
                </a:ext>
              </a:extLst>
            </p:cNvPr>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a:ea typeface="宋体"/>
                </a:rPr>
                <a:t>R</a:t>
              </a:r>
              <a:r>
                <a:rPr lang="en-US" altLang="zh-CN" sz="2000" kern="0" baseline="-25000" dirty="0" err="1">
                  <a:solidFill>
                    <a:sysClr val="window" lastClr="FFFFFF"/>
                  </a:solidFill>
                  <a:latin typeface="Calibri"/>
                  <a:ea typeface="宋体"/>
                </a:rPr>
                <a:t>t</a:t>
              </a:r>
              <a:endParaRPr lang="zh-CN" altLang="en-US" sz="2000" kern="0" baseline="-25000" dirty="0">
                <a:solidFill>
                  <a:sysClr val="window" lastClr="FFFFFF"/>
                </a:solidFill>
                <a:latin typeface="Calibri"/>
                <a:ea typeface="宋体"/>
              </a:endParaRPr>
            </a:p>
          </p:txBody>
        </p:sp>
        <p:sp>
          <p:nvSpPr>
            <p:cNvPr id="326" name="矩形 26">
              <a:extLst>
                <a:ext uri="{FF2B5EF4-FFF2-40B4-BE49-F238E27FC236}">
                  <a16:creationId xmlns:a16="http://schemas.microsoft.com/office/drawing/2014/main" id="{725369B5-A646-48B9-9EED-49BDD31B8E6A}"/>
                </a:ext>
              </a:extLst>
            </p:cNvPr>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a:extLst>
                <a:ext uri="{FF2B5EF4-FFF2-40B4-BE49-F238E27FC236}">
                  <a16:creationId xmlns:a16="http://schemas.microsoft.com/office/drawing/2014/main" id="{4A98D269-D77E-4F8C-81A0-004C8A271B86}"/>
                </a:ext>
              </a:extLst>
            </p:cNvPr>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6bits</a:t>
              </a:r>
              <a:endParaRPr lang="zh-CN" altLang="en-US" sz="2000" kern="0" dirty="0">
                <a:solidFill>
                  <a:srgbClr val="0070C0"/>
                </a:solidFill>
                <a:latin typeface="Arial" pitchFamily="34" charset="0"/>
                <a:ea typeface="华文细黑" pitchFamily="2" charset="-122"/>
              </a:endParaRPr>
            </a:p>
          </p:txBody>
        </p:sp>
        <p:sp>
          <p:nvSpPr>
            <p:cNvPr id="328" name="TextBox 22">
              <a:extLst>
                <a:ext uri="{FF2B5EF4-FFF2-40B4-BE49-F238E27FC236}">
                  <a16:creationId xmlns:a16="http://schemas.microsoft.com/office/drawing/2014/main" id="{3D465574-B293-40AF-AF22-E27F1F1A866C}"/>
                </a:ext>
              </a:extLst>
            </p:cNvPr>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29" name="TextBox 23">
              <a:extLst>
                <a:ext uri="{FF2B5EF4-FFF2-40B4-BE49-F238E27FC236}">
                  <a16:creationId xmlns:a16="http://schemas.microsoft.com/office/drawing/2014/main" id="{D47D558C-8792-4D08-A274-049376DA12F7}"/>
                </a:ext>
              </a:extLst>
            </p:cNvPr>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5bits</a:t>
              </a:r>
              <a:endParaRPr lang="zh-CN" altLang="en-US" sz="2000" kern="0" dirty="0">
                <a:solidFill>
                  <a:srgbClr val="0070C0"/>
                </a:solidFill>
                <a:latin typeface="Arial" pitchFamily="34" charset="0"/>
                <a:ea typeface="华文细黑" pitchFamily="2" charset="-122"/>
              </a:endParaRPr>
            </a:p>
          </p:txBody>
        </p:sp>
        <p:sp>
          <p:nvSpPr>
            <p:cNvPr id="330" name="TextBox 25">
              <a:extLst>
                <a:ext uri="{FF2B5EF4-FFF2-40B4-BE49-F238E27FC236}">
                  <a16:creationId xmlns:a16="http://schemas.microsoft.com/office/drawing/2014/main" id="{1C6C4A22-C05F-4FA2-B017-1B64571A9B8A}"/>
                </a:ext>
              </a:extLst>
            </p:cNvPr>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itchFamily="34" charset="0"/>
                  <a:ea typeface="华文细黑" pitchFamily="2" charset="-122"/>
                </a:rPr>
                <a:t>16bits</a:t>
              </a:r>
              <a:endParaRPr lang="zh-CN" altLang="en-US" sz="2000" kern="0" dirty="0">
                <a:solidFill>
                  <a:srgbClr val="0070C0"/>
                </a:solidFill>
                <a:latin typeface="Arial" pitchFamily="34" charset="0"/>
                <a:ea typeface="华文细黑" pitchFamily="2" charset="-122"/>
              </a:endParaRPr>
            </a:p>
          </p:txBody>
        </p:sp>
      </p:grpSp>
    </p:spTree>
    <p:extLst>
      <p:ext uri="{BB962C8B-B14F-4D97-AF65-F5344CB8AC3E}">
        <p14:creationId xmlns:p14="http://schemas.microsoft.com/office/powerpoint/2010/main" val="196277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5174</TotalTime>
  <Words>14013</Words>
  <Application>Microsoft Office PowerPoint</Application>
  <PresentationFormat>宽屏</PresentationFormat>
  <Paragraphs>7529</Paragraphs>
  <Slides>133</Slides>
  <Notes>25</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133</vt:i4>
      </vt:variant>
    </vt:vector>
  </HeadingPairs>
  <TitlesOfParts>
    <vt:vector size="154" baseType="lpstr">
      <vt:lpstr>Calibri</vt:lpstr>
      <vt:lpstr>Segoe UI Black</vt:lpstr>
      <vt:lpstr>Consolas</vt:lpstr>
      <vt:lpstr>黑体</vt:lpstr>
      <vt:lpstr>Arial Rounded MT Bold</vt:lpstr>
      <vt:lpstr>Algerian</vt:lpstr>
      <vt:lpstr>Arial</vt:lpstr>
      <vt:lpstr>书体坊兰亭体</vt:lpstr>
      <vt:lpstr>Courier New</vt:lpstr>
      <vt:lpstr>Century</vt:lpstr>
      <vt:lpstr>微软雅黑</vt:lpstr>
      <vt:lpstr>Wingdings</vt:lpstr>
      <vt:lpstr>Segoe UI</vt:lpstr>
      <vt:lpstr>宋体</vt:lpstr>
      <vt:lpstr>Arial Black</vt:lpstr>
      <vt:lpstr>Times New Roman</vt:lpstr>
      <vt:lpstr>等线</vt:lpstr>
      <vt:lpstr>Cambria Math</vt:lpstr>
      <vt:lpstr>华文细黑</vt:lpstr>
      <vt:lpstr>义启小楷书</vt:lpstr>
      <vt:lpstr>Office 主题​​</vt:lpstr>
      <vt:lpstr>PowerPoint 演示文稿</vt:lpstr>
      <vt:lpstr>PowerPoint 演示文稿</vt:lpstr>
      <vt:lpstr>本章主要内容</vt:lpstr>
      <vt:lpstr>CPU概述</vt:lpstr>
      <vt:lpstr>CPU基本组成</vt:lpstr>
      <vt:lpstr>CPU主要功能</vt:lpstr>
      <vt:lpstr>CPU中主要寄存器</vt:lpstr>
      <vt:lpstr>操作控制器</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本章主要内容</vt:lpstr>
      <vt:lpstr>指令执行一般流程</vt:lpstr>
      <vt:lpstr>指令周期基本概念</vt:lpstr>
      <vt:lpstr>指令周期同步</vt:lpstr>
      <vt:lpstr>早期三级时序系统</vt:lpstr>
      <vt:lpstr>时序产生器与控制器---同步控制</vt:lpstr>
      <vt:lpstr>现代时序系统---异步控制</vt:lpstr>
      <vt:lpstr>单总线结构CPU  指令周期</vt:lpstr>
      <vt:lpstr>单总线结构CPU  指令周期</vt:lpstr>
      <vt:lpstr>单总线结构CPU   取指令数据通路</vt:lpstr>
      <vt:lpstr>单总线结构CPU    Load指令执行数据通路</vt:lpstr>
      <vt:lpstr>单总线结构CPU    MOVE指令执行数据通路</vt:lpstr>
      <vt:lpstr>单总线结构CPU    ADD指令执行数据通路</vt:lpstr>
      <vt:lpstr>单总线结构CPU    MOVE指令执行数据通路</vt:lpstr>
      <vt:lpstr>单总线结构CPU    JMP指令执行数据通路</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控制器基本原理</vt:lpstr>
      <vt:lpstr>单总线结构CPU</vt:lpstr>
      <vt:lpstr>指令周期方框图  （数据流）</vt:lpstr>
      <vt:lpstr>单总线结构CPU指令周期  （控制流）</vt:lpstr>
      <vt:lpstr>定长指令周期时序产生器   传统三级时序   同步控制</vt:lpstr>
      <vt:lpstr>时序产生器设计</vt:lpstr>
      <vt:lpstr>硬布线控制器基本架构---同步控制</vt:lpstr>
      <vt:lpstr>单总线CPU控制信号生成</vt:lpstr>
      <vt:lpstr>定长指令周期硬布线控制器设计过程</vt:lpstr>
      <vt:lpstr>变长指令周期控制器实现</vt:lpstr>
      <vt:lpstr>指令执行状态转换图  状态转换表</vt:lpstr>
      <vt:lpstr>有限状态机FSM   状态转换表</vt:lpstr>
      <vt:lpstr>现代时序系统---异步控制</vt:lpstr>
      <vt:lpstr>变长指令周期硬布线控制器设计步骤---异步控制</vt:lpstr>
      <vt:lpstr>传统三级时序与现代时序对比</vt:lpstr>
      <vt:lpstr>硬布线控制器特点</vt:lpstr>
      <vt:lpstr>本章主要内容</vt:lpstr>
      <vt:lpstr>微程序控制器基本思想</vt:lpstr>
      <vt:lpstr>微程序控制器工作原理</vt:lpstr>
      <vt:lpstr>单总线结构CPU</vt:lpstr>
      <vt:lpstr>单总线CPU微指令构造</vt:lpstr>
      <vt:lpstr>微程序控制器组成原理框图(下址字段)</vt:lpstr>
      <vt:lpstr>程序、微程序、指令、微指令对应关系</vt:lpstr>
      <vt:lpstr>控制存储器</vt:lpstr>
      <vt:lpstr>微程序控制器组成原理框图</vt:lpstr>
      <vt:lpstr>微指令格式</vt:lpstr>
      <vt:lpstr>单总线结构CPU   取指令数据通路</vt:lpstr>
      <vt:lpstr>取指令微程序</vt:lpstr>
      <vt:lpstr>单总线结构CPU    Load指令执行数据通路</vt:lpstr>
      <vt:lpstr>LOAD指令微程序</vt:lpstr>
      <vt:lpstr>MOVE指令微程序</vt:lpstr>
      <vt:lpstr>ADD指令微程序</vt:lpstr>
      <vt:lpstr>STORE指令微程序</vt:lpstr>
      <vt:lpstr>JMP指令微程序</vt:lpstr>
      <vt:lpstr>单总线CPU微程序</vt:lpstr>
      <vt:lpstr>程序执行动态？</vt:lpstr>
      <vt:lpstr>微指令设计原则</vt:lpstr>
      <vt:lpstr>微命令编码</vt:lpstr>
      <vt:lpstr>直接表示法</vt:lpstr>
      <vt:lpstr>编码表示法</vt:lpstr>
      <vt:lpstr>微指令地址形成方法</vt:lpstr>
      <vt:lpstr>水平型微指令编码效率</vt:lpstr>
      <vt:lpstr>垂直型微指令</vt:lpstr>
      <vt:lpstr>垂直型微指令实例</vt:lpstr>
      <vt:lpstr>水平型微指令与垂直型微指令</vt:lpstr>
      <vt:lpstr>微程序优势与劣势</vt:lpstr>
      <vt:lpstr>本章主要内容</vt:lpstr>
      <vt:lpstr>硬件设计四原则</vt:lpstr>
      <vt:lpstr>设计处理器的步骤</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单周期数据通路小结</vt:lpstr>
      <vt:lpstr>本章主要内容</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多周期状态转换图</vt:lpstr>
      <vt:lpstr>设计控制器</vt:lpstr>
      <vt:lpstr>本章主要内容</vt:lpstr>
      <vt:lpstr>实验目标与任务</vt:lpstr>
      <vt:lpstr>MIPS实验 8条核心指令集</vt:lpstr>
      <vt:lpstr>RISC-V实验 8条核心指令集</vt:lpstr>
      <vt:lpstr>构建单周期MIPS数据通路</vt:lpstr>
      <vt:lpstr>构建单周期RISC-V数据通路</vt:lpstr>
      <vt:lpstr>单周期MIPS控制器设计</vt:lpstr>
      <vt:lpstr>多周期MIPS 顶层视图</vt:lpstr>
      <vt:lpstr>构建指令周期状态转换图</vt:lpstr>
      <vt:lpstr>构造微程序控制器</vt:lpstr>
      <vt:lpstr>微程序控制器Logisim实现</vt:lpstr>
      <vt:lpstr>硬布线控制器Logisim实现</vt:lpstr>
      <vt:lpstr>程序员角度理解     高级语言如何执行成二值逻辑</vt:lpstr>
      <vt:lpstr>作业</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tiger</cp:lastModifiedBy>
  <cp:revision>1423</cp:revision>
  <dcterms:created xsi:type="dcterms:W3CDTF">2018-05-09T10:41:00Z</dcterms:created>
  <dcterms:modified xsi:type="dcterms:W3CDTF">2019-11-14T09:15:19Z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